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tags/tag6.xml" ContentType="application/vnd.openxmlformats-officedocument.presentationml.tags+xml"/>
  <Override PartName="/ppt/notesSlides/notesSlide8.xml" ContentType="application/vnd.openxmlformats-officedocument.presentationml.notesSlide+xml"/>
  <Override PartName="/ppt/tags/tag7.xml" ContentType="application/vnd.openxmlformats-officedocument.presentationml.tags+xml"/>
  <Override PartName="/ppt/notesSlides/notesSlide9.xml" ContentType="application/vnd.openxmlformats-officedocument.presentationml.notesSlide+xml"/>
  <Override PartName="/ppt/tags/tag8.xml" ContentType="application/vnd.openxmlformats-officedocument.presentationml.tags+xml"/>
  <Override PartName="/ppt/notesSlides/notesSlide10.xml" ContentType="application/vnd.openxmlformats-officedocument.presentationml.notesSlide+xml"/>
  <Override PartName="/ppt/tags/tag9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10.xml" ContentType="application/vnd.openxmlformats-officedocument.presentationml.tags+xml"/>
  <Override PartName="/ppt/notesSlides/notesSlide16.xml" ContentType="application/vnd.openxmlformats-officedocument.presentationml.notesSlide+xml"/>
  <Override PartName="/ppt/tags/tag11.xml" ContentType="application/vnd.openxmlformats-officedocument.presentationml.tags+xml"/>
  <Override PartName="/ppt/notesSlides/notesSlide17.xml" ContentType="application/vnd.openxmlformats-officedocument.presentationml.notesSlide+xml"/>
  <Override PartName="/ppt/tags/tag12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13.xml" ContentType="application/vnd.openxmlformats-officedocument.presentationml.tags+xml"/>
  <Override PartName="/ppt/notesSlides/notesSlide20.xml" ContentType="application/vnd.openxmlformats-officedocument.presentationml.notesSlide+xml"/>
  <Override PartName="/ppt/tags/tag14.xml" ContentType="application/vnd.openxmlformats-officedocument.presentationml.tags+xml"/>
  <Override PartName="/ppt/notesSlides/notesSlide21.xml" ContentType="application/vnd.openxmlformats-officedocument.presentationml.notesSlide+xml"/>
  <Override PartName="/ppt/tags/tag15.xml" ContentType="application/vnd.openxmlformats-officedocument.presentationml.tags+xml"/>
  <Override PartName="/ppt/notesSlides/notesSlide22.xml" ContentType="application/vnd.openxmlformats-officedocument.presentationml.notesSlide+xml"/>
  <Override PartName="/ppt/tags/tag16.xml" ContentType="application/vnd.openxmlformats-officedocument.presentationml.tags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tags/tag17.xml" ContentType="application/vnd.openxmlformats-officedocument.presentationml.tags+xml"/>
  <Override PartName="/ppt/notesSlides/notesSlide25.xml" ContentType="application/vnd.openxmlformats-officedocument.presentationml.notesSlide+xml"/>
  <Override PartName="/ppt/tags/tag18.xml" ContentType="application/vnd.openxmlformats-officedocument.presentationml.tags+xml"/>
  <Override PartName="/ppt/notesSlides/notesSlide26.xml" ContentType="application/vnd.openxmlformats-officedocument.presentationml.notesSlide+xml"/>
  <Override PartName="/ppt/tags/tag19.xml" ContentType="application/vnd.openxmlformats-officedocument.presentationml.tags+xml"/>
  <Override PartName="/ppt/notesSlides/notesSlide27.xml" ContentType="application/vnd.openxmlformats-officedocument.presentationml.notesSlide+xml"/>
  <Override PartName="/ppt/tags/tag20.xml" ContentType="application/vnd.openxmlformats-officedocument.presentationml.tags+xml"/>
  <Override PartName="/ppt/notesSlides/notesSlide28.xml" ContentType="application/vnd.openxmlformats-officedocument.presentationml.notesSlide+xml"/>
  <Override PartName="/ppt/tags/tag21.xml" ContentType="application/vnd.openxmlformats-officedocument.presentationml.tags+xml"/>
  <Override PartName="/ppt/notesSlides/notesSlide29.xml" ContentType="application/vnd.openxmlformats-officedocument.presentationml.notesSlide+xml"/>
  <Override PartName="/ppt/tags/tag22.xml" ContentType="application/vnd.openxmlformats-officedocument.presentationml.tags+xml"/>
  <Override PartName="/ppt/notesSlides/notesSlide30.xml" ContentType="application/vnd.openxmlformats-officedocument.presentationml.notesSlide+xml"/>
  <Override PartName="/ppt/tags/tag23.xml" ContentType="application/vnd.openxmlformats-officedocument.presentationml.tags+xml"/>
  <Override PartName="/ppt/notesSlides/notesSlide31.xml" ContentType="application/vnd.openxmlformats-officedocument.presentationml.notesSlide+xml"/>
  <Override PartName="/ppt/tags/tag24.xml" ContentType="application/vnd.openxmlformats-officedocument.presentationml.tags+xml"/>
  <Override PartName="/ppt/notesSlides/notesSlide32.xml" ContentType="application/vnd.openxmlformats-officedocument.presentationml.notesSlide+xml"/>
  <Override PartName="/ppt/tags/tag25.xml" ContentType="application/vnd.openxmlformats-officedocument.presentationml.tags+xml"/>
  <Override PartName="/ppt/notesSlides/notesSlide33.xml" ContentType="application/vnd.openxmlformats-officedocument.presentationml.notesSlide+xml"/>
  <Override PartName="/ppt/tags/tag26.xml" ContentType="application/vnd.openxmlformats-officedocument.presentationml.tags+xml"/>
  <Override PartName="/ppt/notesSlides/notesSlide34.xml" ContentType="application/vnd.openxmlformats-officedocument.presentationml.notesSlide+xml"/>
  <Override PartName="/ppt/tags/tag27.xml" ContentType="application/vnd.openxmlformats-officedocument.presentationml.tags+xml"/>
  <Override PartName="/ppt/notesSlides/notesSlide35.xml" ContentType="application/vnd.openxmlformats-officedocument.presentationml.notesSlide+xml"/>
  <Override PartName="/ppt/tags/tag28.xml" ContentType="application/vnd.openxmlformats-officedocument.presentationml.tags+xml"/>
  <Override PartName="/ppt/notesSlides/notesSlide36.xml" ContentType="application/vnd.openxmlformats-officedocument.presentationml.notesSlide+xml"/>
  <Override PartName="/ppt/tags/tag29.xml" ContentType="application/vnd.openxmlformats-officedocument.presentationml.tags+xml"/>
  <Override PartName="/ppt/notesSlides/notesSlide37.xml" ContentType="application/vnd.openxmlformats-officedocument.presentationml.notesSlide+xml"/>
  <Override PartName="/ppt/tags/tag30.xml" ContentType="application/vnd.openxmlformats-officedocument.presentationml.tags+xml"/>
  <Override PartName="/ppt/notesSlides/notesSlide38.xml" ContentType="application/vnd.openxmlformats-officedocument.presentationml.notesSlide+xml"/>
  <Override PartName="/ppt/tags/tag31.xml" ContentType="application/vnd.openxmlformats-officedocument.presentationml.tags+xml"/>
  <Override PartName="/ppt/notesSlides/notesSlide39.xml" ContentType="application/vnd.openxmlformats-officedocument.presentationml.notesSlide+xml"/>
  <Override PartName="/ppt/tags/tag32.xml" ContentType="application/vnd.openxmlformats-officedocument.presentationml.tags+xml"/>
  <Override PartName="/ppt/notesSlides/notesSlide40.xml" ContentType="application/vnd.openxmlformats-officedocument.presentationml.notesSlide+xml"/>
  <Override PartName="/ppt/tags/tag33.xml" ContentType="application/vnd.openxmlformats-officedocument.presentationml.tags+xml"/>
  <Override PartName="/ppt/notesSlides/notesSlide41.xml" ContentType="application/vnd.openxmlformats-officedocument.presentationml.notesSlide+xml"/>
  <Override PartName="/ppt/tags/tag34.xml" ContentType="application/vnd.openxmlformats-officedocument.presentationml.tags+xml"/>
  <Override PartName="/ppt/notesSlides/notesSlide42.xml" ContentType="application/vnd.openxmlformats-officedocument.presentationml.notesSlide+xml"/>
  <Override PartName="/ppt/tags/tag35.xml" ContentType="application/vnd.openxmlformats-officedocument.presentationml.tags+xml"/>
  <Override PartName="/ppt/notesSlides/notesSlide43.xml" ContentType="application/vnd.openxmlformats-officedocument.presentationml.notesSlide+xml"/>
  <Override PartName="/ppt/tags/tag36.xml" ContentType="application/vnd.openxmlformats-officedocument.presentationml.tags+xml"/>
  <Override PartName="/ppt/notesSlides/notesSlide44.xml" ContentType="application/vnd.openxmlformats-officedocument.presentationml.notesSlide+xml"/>
  <Override PartName="/ppt/tags/tag37.xml" ContentType="application/vnd.openxmlformats-officedocument.presentationml.tags+xml"/>
  <Override PartName="/ppt/notesSlides/notesSlide45.xml" ContentType="application/vnd.openxmlformats-officedocument.presentationml.notesSlide+xml"/>
  <Override PartName="/ppt/tags/tag38.xml" ContentType="application/vnd.openxmlformats-officedocument.presentationml.tags+xml"/>
  <Override PartName="/ppt/notesSlides/notesSlide46.xml" ContentType="application/vnd.openxmlformats-officedocument.presentationml.notesSlide+xml"/>
  <Override PartName="/ppt/tags/tag39.xml" ContentType="application/vnd.openxmlformats-officedocument.presentationml.tags+xml"/>
  <Override PartName="/ppt/notesSlides/notesSlide47.xml" ContentType="application/vnd.openxmlformats-officedocument.presentationml.notesSlide+xml"/>
  <Override PartName="/ppt/tags/tag40.xml" ContentType="application/vnd.openxmlformats-officedocument.presentationml.tags+xml"/>
  <Override PartName="/ppt/notesSlides/notesSlide48.xml" ContentType="application/vnd.openxmlformats-officedocument.presentationml.notesSlide+xml"/>
  <Override PartName="/ppt/tags/tag41.xml" ContentType="application/vnd.openxmlformats-officedocument.presentationml.tags+xml"/>
  <Override PartName="/ppt/notesSlides/notesSlide49.xml" ContentType="application/vnd.openxmlformats-officedocument.presentationml.notesSlide+xml"/>
  <Override PartName="/ppt/tags/tag42.xml" ContentType="application/vnd.openxmlformats-officedocument.presentationml.tags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tags/tag43.xml" ContentType="application/vnd.openxmlformats-officedocument.presentationml.tags+xml"/>
  <Override PartName="/ppt/notesSlides/notesSlide52.xml" ContentType="application/vnd.openxmlformats-officedocument.presentationml.notesSlide+xml"/>
  <Override PartName="/ppt/tags/tag44.xml" ContentType="application/vnd.openxmlformats-officedocument.presentationml.tags+xml"/>
  <Override PartName="/ppt/notesSlides/notesSlide53.xml" ContentType="application/vnd.openxmlformats-officedocument.presentationml.notesSlide+xml"/>
  <Override PartName="/ppt/tags/tag45.xml" ContentType="application/vnd.openxmlformats-officedocument.presentationml.tags+xml"/>
  <Override PartName="/ppt/notesSlides/notesSlide54.xml" ContentType="application/vnd.openxmlformats-officedocument.presentationml.notesSlide+xml"/>
  <Override PartName="/ppt/tags/tag46.xml" ContentType="application/vnd.openxmlformats-officedocument.presentationml.tags+xml"/>
  <Override PartName="/ppt/notesSlides/notesSlide55.xml" ContentType="application/vnd.openxmlformats-officedocument.presentationml.notesSlide+xml"/>
  <Override PartName="/ppt/tags/tag47.xml" ContentType="application/vnd.openxmlformats-officedocument.presentationml.tags+xml"/>
  <Override PartName="/ppt/notesSlides/notesSlide56.xml" ContentType="application/vnd.openxmlformats-officedocument.presentationml.notesSlide+xml"/>
  <Override PartName="/ppt/tags/tag48.xml" ContentType="application/vnd.openxmlformats-officedocument.presentationml.tags+xml"/>
  <Override PartName="/ppt/notesSlides/notesSlide57.xml" ContentType="application/vnd.openxmlformats-officedocument.presentationml.notesSlide+xml"/>
  <Override PartName="/ppt/tags/tag49.xml" ContentType="application/vnd.openxmlformats-officedocument.presentationml.tags+xml"/>
  <Override PartName="/ppt/notesSlides/notesSlide58.xml" ContentType="application/vnd.openxmlformats-officedocument.presentationml.notesSlide+xml"/>
  <Override PartName="/ppt/tags/tag50.xml" ContentType="application/vnd.openxmlformats-officedocument.presentationml.tags+xml"/>
  <Override PartName="/ppt/notesSlides/notesSlide59.xml" ContentType="application/vnd.openxmlformats-officedocument.presentationml.notesSlide+xml"/>
  <Override PartName="/ppt/tags/tag51.xml" ContentType="application/vnd.openxmlformats-officedocument.presentationml.tags+xml"/>
  <Override PartName="/ppt/notesSlides/notesSlide60.xml" ContentType="application/vnd.openxmlformats-officedocument.presentationml.notesSlide+xml"/>
  <Override PartName="/ppt/tags/tag52.xml" ContentType="application/vnd.openxmlformats-officedocument.presentationml.tags+xml"/>
  <Override PartName="/ppt/notesSlides/notesSlide61.xml" ContentType="application/vnd.openxmlformats-officedocument.presentationml.notesSlide+xml"/>
  <Override PartName="/ppt/tags/tag53.xml" ContentType="application/vnd.openxmlformats-officedocument.presentationml.tags+xml"/>
  <Override PartName="/ppt/notesSlides/notesSlide62.xml" ContentType="application/vnd.openxmlformats-officedocument.presentationml.notesSlide+xml"/>
  <Override PartName="/ppt/tags/tag54.xml" ContentType="application/vnd.openxmlformats-officedocument.presentationml.tags+xml"/>
  <Override PartName="/ppt/notesSlides/notesSlide63.xml" ContentType="application/vnd.openxmlformats-officedocument.presentationml.notesSlide+xml"/>
  <Override PartName="/ppt/tags/tag55.xml" ContentType="application/vnd.openxmlformats-officedocument.presentationml.tags+xml"/>
  <Override PartName="/ppt/notesSlides/notesSlide64.xml" ContentType="application/vnd.openxmlformats-officedocument.presentationml.notesSlide+xml"/>
  <Override PartName="/ppt/tags/tag56.xml" ContentType="application/vnd.openxmlformats-officedocument.presentationml.tags+xml"/>
  <Override PartName="/ppt/notesSlides/notesSlide65.xml" ContentType="application/vnd.openxmlformats-officedocument.presentationml.notesSlide+xml"/>
  <Override PartName="/ppt/tags/tag57.xml" ContentType="application/vnd.openxmlformats-officedocument.presentationml.tags+xml"/>
  <Override PartName="/ppt/notesSlides/notesSlide66.xml" ContentType="application/vnd.openxmlformats-officedocument.presentationml.notesSlide+xml"/>
  <Override PartName="/ppt/tags/tag58.xml" ContentType="application/vnd.openxmlformats-officedocument.presentationml.tags+xml"/>
  <Override PartName="/ppt/notesSlides/notesSlide67.xml" ContentType="application/vnd.openxmlformats-officedocument.presentationml.notesSlide+xml"/>
  <Override PartName="/ppt/tags/tag59.xml" ContentType="application/vnd.openxmlformats-officedocument.presentationml.tags+xml"/>
  <Override PartName="/ppt/notesSlides/notesSlide68.xml" ContentType="application/vnd.openxmlformats-officedocument.presentationml.notesSlide+xml"/>
  <Override PartName="/ppt/tags/tag60.xml" ContentType="application/vnd.openxmlformats-officedocument.presentationml.tags+xml"/>
  <Override PartName="/ppt/notesSlides/notesSlide69.xml" ContentType="application/vnd.openxmlformats-officedocument.presentationml.notesSlide+xml"/>
  <Override PartName="/ppt/tags/tag61.xml" ContentType="application/vnd.openxmlformats-officedocument.presentationml.tags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tags/tag62.xml" ContentType="application/vnd.openxmlformats-officedocument.presentationml.tags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tags/tag63.xml" ContentType="application/vnd.openxmlformats-officedocument.presentationml.tags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tags/tag64.xml" ContentType="application/vnd.openxmlformats-officedocument.presentationml.tags+xml"/>
  <Override PartName="/ppt/notesSlides/notesSlide85.xml" ContentType="application/vnd.openxmlformats-officedocument.presentationml.notesSlide+xml"/>
  <Override PartName="/ppt/tags/tag65.xml" ContentType="application/vnd.openxmlformats-officedocument.presentationml.tags+xml"/>
  <Override PartName="/ppt/notesSlides/notesSlide86.xml" ContentType="application/vnd.openxmlformats-officedocument.presentationml.notesSlide+xml"/>
  <Override PartName="/ppt/tags/tag66.xml" ContentType="application/vnd.openxmlformats-officedocument.presentationml.tags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tags/tag67.xml" ContentType="application/vnd.openxmlformats-officedocument.presentationml.tags+xml"/>
  <Override PartName="/ppt/notesSlides/notesSlide90.xml" ContentType="application/vnd.openxmlformats-officedocument.presentationml.notesSlide+xml"/>
  <Override PartName="/ppt/tags/tag68.xml" ContentType="application/vnd.openxmlformats-officedocument.presentationml.tags+xml"/>
  <Override PartName="/ppt/notesSlides/notesSlide91.xml" ContentType="application/vnd.openxmlformats-officedocument.presentationml.notesSlide+xml"/>
  <Override PartName="/ppt/tags/tag69.xml" ContentType="application/vnd.openxmlformats-officedocument.presentationml.tags+xml"/>
  <Override PartName="/ppt/notesSlides/notesSlide92.xml" ContentType="application/vnd.openxmlformats-officedocument.presentationml.notesSlide+xml"/>
  <Override PartName="/ppt/tags/tag70.xml" ContentType="application/vnd.openxmlformats-officedocument.presentationml.tags+xml"/>
  <Override PartName="/ppt/notesSlides/notesSlide93.xml" ContentType="application/vnd.openxmlformats-officedocument.presentationml.notesSlide+xml"/>
  <Override PartName="/ppt/tags/tag71.xml" ContentType="application/vnd.openxmlformats-officedocument.presentationml.tags+xml"/>
  <Override PartName="/ppt/notesSlides/notesSlide94.xml" ContentType="application/vnd.openxmlformats-officedocument.presentationml.notesSlide+xml"/>
  <Override PartName="/ppt/tags/tag72.xml" ContentType="application/vnd.openxmlformats-officedocument.presentationml.tags+xml"/>
  <Override PartName="/ppt/notesSlides/notesSlide95.xml" ContentType="application/vnd.openxmlformats-officedocument.presentationml.notesSlide+xml"/>
  <Override PartName="/ppt/tags/tag73.xml" ContentType="application/vnd.openxmlformats-officedocument.presentationml.tags+xml"/>
  <Override PartName="/ppt/notesSlides/notesSlide96.xml" ContentType="application/vnd.openxmlformats-officedocument.presentationml.notesSlide+xml"/>
  <Override PartName="/ppt/tags/tag74.xml" ContentType="application/vnd.openxmlformats-officedocument.presentationml.tags+xml"/>
  <Override PartName="/ppt/notesSlides/notesSlide97.xml" ContentType="application/vnd.openxmlformats-officedocument.presentationml.notesSlide+xml"/>
  <Override PartName="/ppt/tags/tag75.xml" ContentType="application/vnd.openxmlformats-officedocument.presentationml.tags+xml"/>
  <Override PartName="/ppt/notesSlides/notesSlide98.xml" ContentType="application/vnd.openxmlformats-officedocument.presentationml.notesSlide+xml"/>
  <Override PartName="/ppt/tags/tag76.xml" ContentType="application/vnd.openxmlformats-officedocument.presentationml.tags+xml"/>
  <Override PartName="/ppt/notesSlides/notesSlide99.xml" ContentType="application/vnd.openxmlformats-officedocument.presentationml.notesSlide+xml"/>
  <Override PartName="/ppt/tags/tag77.xml" ContentType="application/vnd.openxmlformats-officedocument.presentationml.tags+xml"/>
  <Override PartName="/ppt/notesSlides/notesSlide100.xml" ContentType="application/vnd.openxmlformats-officedocument.presentationml.notesSlide+xml"/>
  <Override PartName="/ppt/tags/tag78.xml" ContentType="application/vnd.openxmlformats-officedocument.presentationml.tags+xml"/>
  <Override PartName="/ppt/notesSlides/notesSlide101.xml" ContentType="application/vnd.openxmlformats-officedocument.presentationml.notesSlide+xml"/>
  <Override PartName="/ppt/tags/tag79.xml" ContentType="application/vnd.openxmlformats-officedocument.presentationml.tags+xml"/>
  <Override PartName="/ppt/notesSlides/notesSlide102.xml" ContentType="application/vnd.openxmlformats-officedocument.presentationml.notesSlide+xml"/>
  <Override PartName="/ppt/tags/tag80.xml" ContentType="application/vnd.openxmlformats-officedocument.presentationml.tags+xml"/>
  <Override PartName="/ppt/notesSlides/notesSlide103.xml" ContentType="application/vnd.openxmlformats-officedocument.presentationml.notesSlide+xml"/>
  <Override PartName="/ppt/tags/tag81.xml" ContentType="application/vnd.openxmlformats-officedocument.presentationml.tags+xml"/>
  <Override PartName="/ppt/notesSlides/notesSlide104.xml" ContentType="application/vnd.openxmlformats-officedocument.presentationml.notesSlide+xml"/>
  <Override PartName="/ppt/tags/tag82.xml" ContentType="application/vnd.openxmlformats-officedocument.presentationml.tags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>
  <p:sldMasterIdLst>
    <p:sldMasterId id="2147483949" r:id="rId1"/>
  </p:sldMasterIdLst>
  <p:notesMasterIdLst>
    <p:notesMasterId r:id="rId110"/>
  </p:notesMasterIdLst>
  <p:handoutMasterIdLst>
    <p:handoutMasterId r:id="rId111"/>
  </p:handoutMasterIdLst>
  <p:sldIdLst>
    <p:sldId id="1586" r:id="rId2"/>
    <p:sldId id="2107" r:id="rId3"/>
    <p:sldId id="2012" r:id="rId4"/>
    <p:sldId id="1997" r:id="rId5"/>
    <p:sldId id="1808" r:id="rId6"/>
    <p:sldId id="2291" r:id="rId7"/>
    <p:sldId id="2284" r:id="rId8"/>
    <p:sldId id="1510" r:id="rId9"/>
    <p:sldId id="1843" r:id="rId10"/>
    <p:sldId id="2109" r:id="rId11"/>
    <p:sldId id="1675" r:id="rId12"/>
    <p:sldId id="1677" r:id="rId13"/>
    <p:sldId id="1676" r:id="rId14"/>
    <p:sldId id="1681" r:id="rId15"/>
    <p:sldId id="1731" r:id="rId16"/>
    <p:sldId id="2134" r:id="rId17"/>
    <p:sldId id="2136" r:id="rId18"/>
    <p:sldId id="1971" r:id="rId19"/>
    <p:sldId id="1986" r:id="rId20"/>
    <p:sldId id="1732" r:id="rId21"/>
    <p:sldId id="1814" r:id="rId22"/>
    <p:sldId id="1694" r:id="rId23"/>
    <p:sldId id="1744" r:id="rId24"/>
    <p:sldId id="2293" r:id="rId25"/>
    <p:sldId id="2112" r:id="rId26"/>
    <p:sldId id="2189" r:id="rId27"/>
    <p:sldId id="2194" r:id="rId28"/>
    <p:sldId id="1761" r:id="rId29"/>
    <p:sldId id="1762" r:id="rId30"/>
    <p:sldId id="2192" r:id="rId31"/>
    <p:sldId id="2204" r:id="rId32"/>
    <p:sldId id="2196" r:id="rId33"/>
    <p:sldId id="2191" r:id="rId34"/>
    <p:sldId id="2195" r:id="rId35"/>
    <p:sldId id="2193" r:id="rId36"/>
    <p:sldId id="2197" r:id="rId37"/>
    <p:sldId id="2198" r:id="rId38"/>
    <p:sldId id="2199" r:id="rId39"/>
    <p:sldId id="2203" r:id="rId40"/>
    <p:sldId id="2187" r:id="rId41"/>
    <p:sldId id="2268" r:id="rId42"/>
    <p:sldId id="2201" r:id="rId43"/>
    <p:sldId id="2233" r:id="rId44"/>
    <p:sldId id="2206" r:id="rId45"/>
    <p:sldId id="2294" r:id="rId46"/>
    <p:sldId id="2274" r:id="rId47"/>
    <p:sldId id="2025" r:id="rId48"/>
    <p:sldId id="2292" r:id="rId49"/>
    <p:sldId id="2252" r:id="rId50"/>
    <p:sldId id="2211" r:id="rId51"/>
    <p:sldId id="1759" r:id="rId52"/>
    <p:sldId id="2208" r:id="rId53"/>
    <p:sldId id="2114" r:id="rId54"/>
    <p:sldId id="2212" r:id="rId55"/>
    <p:sldId id="2207" r:id="rId56"/>
    <p:sldId id="1772" r:id="rId57"/>
    <p:sldId id="1987" r:id="rId58"/>
    <p:sldId id="1974" r:id="rId59"/>
    <p:sldId id="2216" r:id="rId60"/>
    <p:sldId id="2062" r:id="rId61"/>
    <p:sldId id="2239" r:id="rId62"/>
    <p:sldId id="2240" r:id="rId63"/>
    <p:sldId id="2238" r:id="rId64"/>
    <p:sldId id="2288" r:id="rId65"/>
    <p:sldId id="2289" r:id="rId66"/>
    <p:sldId id="2290" r:id="rId67"/>
    <p:sldId id="2303" r:id="rId68"/>
    <p:sldId id="2148" r:id="rId69"/>
    <p:sldId id="1973" r:id="rId70"/>
    <p:sldId id="2149" r:id="rId71"/>
    <p:sldId id="1998" r:id="rId72"/>
    <p:sldId id="2022" r:id="rId73"/>
    <p:sldId id="2023" r:id="rId74"/>
    <p:sldId id="2014" r:id="rId75"/>
    <p:sldId id="2004" r:id="rId76"/>
    <p:sldId id="1999" r:id="rId77"/>
    <p:sldId id="2006" r:id="rId78"/>
    <p:sldId id="2005" r:id="rId79"/>
    <p:sldId id="2010" r:id="rId80"/>
    <p:sldId id="2051" r:id="rId81"/>
    <p:sldId id="2024" r:id="rId82"/>
    <p:sldId id="2028" r:id="rId83"/>
    <p:sldId id="2029" r:id="rId84"/>
    <p:sldId id="2031" r:id="rId85"/>
    <p:sldId id="2131" r:id="rId86"/>
    <p:sldId id="2030" r:id="rId87"/>
    <p:sldId id="2219" r:id="rId88"/>
    <p:sldId id="1989" r:id="rId89"/>
    <p:sldId id="2026" r:id="rId90"/>
    <p:sldId id="1978" r:id="rId91"/>
    <p:sldId id="2118" r:id="rId92"/>
    <p:sldId id="2117" r:id="rId93"/>
    <p:sldId id="1976" r:id="rId94"/>
    <p:sldId id="2048" r:id="rId95"/>
    <p:sldId id="2160" r:id="rId96"/>
    <p:sldId id="2178" r:id="rId97"/>
    <p:sldId id="2182" r:id="rId98"/>
    <p:sldId id="2176" r:id="rId99"/>
    <p:sldId id="2179" r:id="rId100"/>
    <p:sldId id="2181" r:id="rId101"/>
    <p:sldId id="2221" r:id="rId102"/>
    <p:sldId id="2120" r:id="rId103"/>
    <p:sldId id="2301" r:id="rId104"/>
    <p:sldId id="2302" r:id="rId105"/>
    <p:sldId id="2300" r:id="rId106"/>
    <p:sldId id="2232" r:id="rId107"/>
    <p:sldId id="2142" r:id="rId108"/>
    <p:sldId id="1990" r:id="rId109"/>
  </p:sldIdLst>
  <p:sldSz cx="17881600" cy="10058400"/>
  <p:notesSz cx="6781800" cy="9067800"/>
  <p:embeddedFontLst>
    <p:embeddedFont>
      <p:font typeface="Calibri" panose="020F0502020204030204" pitchFamily="34" charset="0"/>
      <p:regular r:id="rId112"/>
      <p:bold r:id="rId113"/>
      <p:italic r:id="rId114"/>
      <p:boldItalic r:id="rId115"/>
    </p:embeddedFont>
    <p:embeddedFont>
      <p:font typeface="Cambria Math" panose="02040503050406030204" pitchFamily="18" charset="0"/>
      <p:regular r:id="rId116"/>
    </p:embeddedFont>
    <p:embeddedFont>
      <p:font typeface="Tahoma" panose="020B0604030504040204" pitchFamily="34" charset="0"/>
      <p:regular r:id="rId117"/>
      <p:bold r:id="rId118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900" kern="1200">
        <a:solidFill>
          <a:schemeClr val="tx1"/>
        </a:solidFill>
        <a:latin typeface="Tahoma" pitchFamily="34" charset="0"/>
        <a:ea typeface="+mn-ea"/>
        <a:cs typeface="Arial" charset="0"/>
      </a:defRPr>
    </a:lvl1pPr>
    <a:lvl2pPr marL="304590" algn="l" rtl="0" fontAlgn="base">
      <a:spcBef>
        <a:spcPct val="0"/>
      </a:spcBef>
      <a:spcAft>
        <a:spcPct val="0"/>
      </a:spcAft>
      <a:defRPr sz="2900" kern="1200">
        <a:solidFill>
          <a:schemeClr val="tx1"/>
        </a:solidFill>
        <a:latin typeface="Tahoma" pitchFamily="34" charset="0"/>
        <a:ea typeface="+mn-ea"/>
        <a:cs typeface="Arial" charset="0"/>
      </a:defRPr>
    </a:lvl2pPr>
    <a:lvl3pPr marL="609173" algn="l" rtl="0" fontAlgn="base">
      <a:spcBef>
        <a:spcPct val="0"/>
      </a:spcBef>
      <a:spcAft>
        <a:spcPct val="0"/>
      </a:spcAft>
      <a:defRPr sz="2900" kern="1200">
        <a:solidFill>
          <a:schemeClr val="tx1"/>
        </a:solidFill>
        <a:latin typeface="Tahoma" pitchFamily="34" charset="0"/>
        <a:ea typeface="+mn-ea"/>
        <a:cs typeface="Arial" charset="0"/>
      </a:defRPr>
    </a:lvl3pPr>
    <a:lvl4pPr marL="913763" algn="l" rtl="0" fontAlgn="base">
      <a:spcBef>
        <a:spcPct val="0"/>
      </a:spcBef>
      <a:spcAft>
        <a:spcPct val="0"/>
      </a:spcAft>
      <a:defRPr sz="2900" kern="1200">
        <a:solidFill>
          <a:schemeClr val="tx1"/>
        </a:solidFill>
        <a:latin typeface="Tahoma" pitchFamily="34" charset="0"/>
        <a:ea typeface="+mn-ea"/>
        <a:cs typeface="Arial" charset="0"/>
      </a:defRPr>
    </a:lvl4pPr>
    <a:lvl5pPr marL="1218346" algn="l" rtl="0" fontAlgn="base">
      <a:spcBef>
        <a:spcPct val="0"/>
      </a:spcBef>
      <a:spcAft>
        <a:spcPct val="0"/>
      </a:spcAft>
      <a:defRPr sz="2900" kern="1200">
        <a:solidFill>
          <a:schemeClr val="tx1"/>
        </a:solidFill>
        <a:latin typeface="Tahoma" pitchFamily="34" charset="0"/>
        <a:ea typeface="+mn-ea"/>
        <a:cs typeface="Arial" charset="0"/>
      </a:defRPr>
    </a:lvl5pPr>
    <a:lvl6pPr marL="1522936" algn="l" defTabSz="609173" rtl="0" eaLnBrk="1" latinLnBrk="0" hangingPunct="1">
      <a:defRPr sz="2900" kern="1200">
        <a:solidFill>
          <a:schemeClr val="tx1"/>
        </a:solidFill>
        <a:latin typeface="Tahoma" pitchFamily="34" charset="0"/>
        <a:ea typeface="+mn-ea"/>
        <a:cs typeface="Arial" charset="0"/>
      </a:defRPr>
    </a:lvl6pPr>
    <a:lvl7pPr marL="1827523" algn="l" defTabSz="609173" rtl="0" eaLnBrk="1" latinLnBrk="0" hangingPunct="1">
      <a:defRPr sz="2900" kern="1200">
        <a:solidFill>
          <a:schemeClr val="tx1"/>
        </a:solidFill>
        <a:latin typeface="Tahoma" pitchFamily="34" charset="0"/>
        <a:ea typeface="+mn-ea"/>
        <a:cs typeface="Arial" charset="0"/>
      </a:defRPr>
    </a:lvl7pPr>
    <a:lvl8pPr marL="2132109" algn="l" defTabSz="609173" rtl="0" eaLnBrk="1" latinLnBrk="0" hangingPunct="1">
      <a:defRPr sz="2900" kern="1200">
        <a:solidFill>
          <a:schemeClr val="tx1"/>
        </a:solidFill>
        <a:latin typeface="Tahoma" pitchFamily="34" charset="0"/>
        <a:ea typeface="+mn-ea"/>
        <a:cs typeface="Arial" charset="0"/>
      </a:defRPr>
    </a:lvl8pPr>
    <a:lvl9pPr marL="2436692" algn="l" defTabSz="609173" rtl="0" eaLnBrk="1" latinLnBrk="0" hangingPunct="1">
      <a:defRPr sz="2900" kern="1200">
        <a:solidFill>
          <a:schemeClr val="tx1"/>
        </a:solidFill>
        <a:latin typeface="Tahoma" pitchFamily="34" charset="0"/>
        <a:ea typeface="+mn-ea"/>
        <a:cs typeface="Arial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B2CE9A57-AA6E-43C1-B26B-E357E9090C8B}">
          <p14:sldIdLst>
            <p14:sldId id="1586"/>
            <p14:sldId id="2107"/>
            <p14:sldId id="2012"/>
            <p14:sldId id="1997"/>
            <p14:sldId id="1808"/>
            <p14:sldId id="2291"/>
            <p14:sldId id="2284"/>
            <p14:sldId id="1510"/>
            <p14:sldId id="1843"/>
            <p14:sldId id="2109"/>
            <p14:sldId id="1675"/>
            <p14:sldId id="1677"/>
            <p14:sldId id="1676"/>
            <p14:sldId id="1681"/>
            <p14:sldId id="1731"/>
            <p14:sldId id="2134"/>
            <p14:sldId id="2136"/>
            <p14:sldId id="1971"/>
            <p14:sldId id="1986"/>
            <p14:sldId id="1732"/>
            <p14:sldId id="1814"/>
            <p14:sldId id="1694"/>
            <p14:sldId id="1744"/>
            <p14:sldId id="2293"/>
            <p14:sldId id="2112"/>
            <p14:sldId id="2189"/>
            <p14:sldId id="2194"/>
            <p14:sldId id="1761"/>
            <p14:sldId id="1762"/>
            <p14:sldId id="2192"/>
            <p14:sldId id="2204"/>
            <p14:sldId id="2196"/>
            <p14:sldId id="2191"/>
            <p14:sldId id="2195"/>
            <p14:sldId id="2193"/>
            <p14:sldId id="2197"/>
            <p14:sldId id="2198"/>
            <p14:sldId id="2199"/>
            <p14:sldId id="2203"/>
            <p14:sldId id="2187"/>
            <p14:sldId id="2268"/>
            <p14:sldId id="2201"/>
            <p14:sldId id="2233"/>
            <p14:sldId id="2206"/>
            <p14:sldId id="2294"/>
            <p14:sldId id="2274"/>
            <p14:sldId id="2025"/>
            <p14:sldId id="2292"/>
            <p14:sldId id="2252"/>
            <p14:sldId id="2211"/>
            <p14:sldId id="1759"/>
            <p14:sldId id="2208"/>
            <p14:sldId id="2114"/>
            <p14:sldId id="2212"/>
            <p14:sldId id="2207"/>
            <p14:sldId id="1772"/>
            <p14:sldId id="1987"/>
            <p14:sldId id="1974"/>
            <p14:sldId id="2216"/>
            <p14:sldId id="2062"/>
            <p14:sldId id="2239"/>
            <p14:sldId id="2240"/>
            <p14:sldId id="2238"/>
            <p14:sldId id="2288"/>
            <p14:sldId id="2289"/>
            <p14:sldId id="2290"/>
            <p14:sldId id="2303"/>
            <p14:sldId id="2148"/>
            <p14:sldId id="1973"/>
            <p14:sldId id="2149"/>
            <p14:sldId id="1998"/>
            <p14:sldId id="2022"/>
            <p14:sldId id="2023"/>
            <p14:sldId id="2014"/>
            <p14:sldId id="2004"/>
            <p14:sldId id="1999"/>
            <p14:sldId id="2006"/>
            <p14:sldId id="2005"/>
            <p14:sldId id="2010"/>
            <p14:sldId id="2051"/>
            <p14:sldId id="2024"/>
            <p14:sldId id="2028"/>
            <p14:sldId id="2029"/>
            <p14:sldId id="2031"/>
            <p14:sldId id="2131"/>
            <p14:sldId id="2030"/>
            <p14:sldId id="2219"/>
            <p14:sldId id="1989"/>
            <p14:sldId id="2026"/>
            <p14:sldId id="1978"/>
            <p14:sldId id="2118"/>
            <p14:sldId id="2117"/>
            <p14:sldId id="1976"/>
            <p14:sldId id="2048"/>
            <p14:sldId id="2160"/>
            <p14:sldId id="2178"/>
            <p14:sldId id="2182"/>
            <p14:sldId id="2176"/>
            <p14:sldId id="2179"/>
            <p14:sldId id="2181"/>
            <p14:sldId id="2221"/>
            <p14:sldId id="2120"/>
            <p14:sldId id="2301"/>
            <p14:sldId id="2302"/>
            <p14:sldId id="2300"/>
            <p14:sldId id="2232"/>
            <p14:sldId id="2142"/>
            <p14:sldId id="199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3168" userDrawn="1">
          <p15:clr>
            <a:srgbClr val="A4A3A4"/>
          </p15:clr>
        </p15:guide>
        <p15:guide id="2" pos="563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56" userDrawn="1">
          <p15:clr>
            <a:srgbClr val="A4A3A4"/>
          </p15:clr>
        </p15:guide>
        <p15:guide id="2" pos="2136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AB7E"/>
    <a:srgbClr val="007254"/>
    <a:srgbClr val="AAEFD1"/>
    <a:srgbClr val="262673"/>
    <a:srgbClr val="FF0000"/>
    <a:srgbClr val="FFFFFF"/>
    <a:srgbClr val="00B0F0"/>
    <a:srgbClr val="007BC8"/>
    <a:srgbClr val="9999FF"/>
    <a:srgbClr val="BFBF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27" autoAdjust="0"/>
    <p:restoredTop sz="68193" autoAdjust="0"/>
  </p:normalViewPr>
  <p:slideViewPr>
    <p:cSldViewPr>
      <p:cViewPr varScale="1">
        <p:scale>
          <a:sx n="44" d="100"/>
          <a:sy n="44" d="100"/>
        </p:scale>
        <p:origin x="1478" y="67"/>
      </p:cViewPr>
      <p:guideLst>
        <p:guide orient="horz" pos="3168"/>
        <p:guide pos="563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87" d="100"/>
        <a:sy n="87" d="100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notesViewPr>
    <p:cSldViewPr>
      <p:cViewPr varScale="1">
        <p:scale>
          <a:sx n="44" d="100"/>
          <a:sy n="44" d="100"/>
        </p:scale>
        <p:origin x="2519" y="58"/>
      </p:cViewPr>
      <p:guideLst>
        <p:guide orient="horz" pos="2856"/>
        <p:guide pos="2136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font" Target="fonts/font6.fntdata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font" Target="fonts/font1.fntdata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tableStyles" Target="tableStyle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font" Target="fonts/font2.fntdata"/><Relationship Id="rId118" Type="http://schemas.openxmlformats.org/officeDocument/2006/relationships/font" Target="fonts/font7.fntdata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font" Target="fonts/font3.fntdata"/><Relationship Id="rId119" Type="http://schemas.openxmlformats.org/officeDocument/2006/relationships/commentAuthors" Target="commentAuthors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notesMaster" Target="notesMasters/notesMaster1.xml"/><Relationship Id="rId115" Type="http://schemas.openxmlformats.org/officeDocument/2006/relationships/font" Target="fonts/font4.fntdata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viewProps" Target="viewProp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font" Target="fonts/font5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handoutMaster" Target="handoutMasters/handoutMaster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2938982" cy="452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542" tIns="45272" rIns="90542" bIns="45272" numCol="1" anchor="t" anchorCtr="0" compatLnSpc="1">
            <a:prstTxWarp prst="textNoShape">
              <a:avLst/>
            </a:prstTxWarp>
          </a:bodyPr>
          <a:lstStyle>
            <a:lvl1pPr defTabSz="905589" eaLnBrk="1" hangingPunct="1">
              <a:defRPr sz="1200" dirty="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1302" y="1"/>
            <a:ext cx="2938982" cy="452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542" tIns="45272" rIns="90542" bIns="45272" numCol="1" anchor="t" anchorCtr="0" compatLnSpc="1">
            <a:prstTxWarp prst="textNoShape">
              <a:avLst/>
            </a:prstTxWarp>
          </a:bodyPr>
          <a:lstStyle>
            <a:lvl1pPr algn="r" defTabSz="905589" eaLnBrk="1" hangingPunct="1">
              <a:defRPr sz="1200" dirty="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72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2" y="8613497"/>
            <a:ext cx="2938982" cy="452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542" tIns="45272" rIns="90542" bIns="45272" numCol="1" anchor="b" anchorCtr="0" compatLnSpc="1">
            <a:prstTxWarp prst="textNoShape">
              <a:avLst/>
            </a:prstTxWarp>
          </a:bodyPr>
          <a:lstStyle>
            <a:lvl1pPr defTabSz="905589" eaLnBrk="1" hangingPunct="1">
              <a:defRPr sz="1200" dirty="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72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1302" y="8613497"/>
            <a:ext cx="2938982" cy="452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542" tIns="45272" rIns="90542" bIns="45272" numCol="1" anchor="b" anchorCtr="0" compatLnSpc="1">
            <a:prstTxWarp prst="textNoShape">
              <a:avLst/>
            </a:prstTxWarp>
          </a:bodyPr>
          <a:lstStyle>
            <a:lvl1pPr algn="r" defTabSz="905589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1442C0F3-BC70-44FE-B2F7-50EDEB8D314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6456318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2938982" cy="452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542" tIns="45272" rIns="90542" bIns="45272" numCol="1" anchor="t" anchorCtr="0" compatLnSpc="1">
            <a:prstTxWarp prst="textNoShape">
              <a:avLst/>
            </a:prstTxWarp>
          </a:bodyPr>
          <a:lstStyle>
            <a:lvl1pPr defTabSz="905589" eaLnBrk="1" hangingPunct="1">
              <a:defRPr sz="1200" dirty="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1302" y="1"/>
            <a:ext cx="2938982" cy="452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542" tIns="45272" rIns="90542" bIns="45272" numCol="1" anchor="t" anchorCtr="0" compatLnSpc="1">
            <a:prstTxWarp prst="textNoShape">
              <a:avLst/>
            </a:prstTxWarp>
          </a:bodyPr>
          <a:lstStyle>
            <a:lvl1pPr algn="r" defTabSz="905589" eaLnBrk="1" hangingPunct="1">
              <a:defRPr sz="1200" dirty="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93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69888" y="681038"/>
            <a:ext cx="6042025" cy="33988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54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7878" y="4308156"/>
            <a:ext cx="5426046" cy="407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542" tIns="45272" rIns="90542" bIns="4527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54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8613497"/>
            <a:ext cx="2938982" cy="452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542" tIns="45272" rIns="90542" bIns="45272" numCol="1" anchor="b" anchorCtr="0" compatLnSpc="1">
            <a:prstTxWarp prst="textNoShape">
              <a:avLst/>
            </a:prstTxWarp>
          </a:bodyPr>
          <a:lstStyle>
            <a:lvl1pPr defTabSz="905589" eaLnBrk="1" hangingPunct="1">
              <a:defRPr sz="1200" dirty="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54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1302" y="8613497"/>
            <a:ext cx="2938982" cy="452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542" tIns="45272" rIns="90542" bIns="45272" numCol="1" anchor="b" anchorCtr="0" compatLnSpc="1">
            <a:prstTxWarp prst="textNoShape">
              <a:avLst/>
            </a:prstTxWarp>
          </a:bodyPr>
          <a:lstStyle>
            <a:lvl1pPr algn="r" defTabSz="905589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7F346BB8-062C-438B-A531-B3EAF625146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8267351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rtl="0" eaLnBrk="0" fontAlgn="base" hangingPunct="0">
      <a:spcBef>
        <a:spcPct val="30000"/>
      </a:spcBef>
      <a:spcAft>
        <a:spcPct val="0"/>
      </a:spcAft>
      <a:defRPr sz="800" kern="1200">
        <a:solidFill>
          <a:schemeClr val="tx1"/>
        </a:solidFill>
        <a:latin typeface="Arial" charset="0"/>
        <a:ea typeface="+mn-ea"/>
        <a:cs typeface="+mn-cs"/>
      </a:defRPr>
    </a:lvl1pPr>
    <a:lvl2pPr marL="304590" algn="l" rtl="0" eaLnBrk="0" fontAlgn="base" hangingPunct="0">
      <a:spcBef>
        <a:spcPct val="30000"/>
      </a:spcBef>
      <a:spcAft>
        <a:spcPct val="0"/>
      </a:spcAft>
      <a:defRPr sz="800" kern="1200">
        <a:solidFill>
          <a:schemeClr val="tx1"/>
        </a:solidFill>
        <a:latin typeface="Arial" charset="0"/>
        <a:ea typeface="+mn-ea"/>
        <a:cs typeface="+mn-cs"/>
      </a:defRPr>
    </a:lvl2pPr>
    <a:lvl3pPr marL="609173" algn="l" rtl="0" eaLnBrk="0" fontAlgn="base" hangingPunct="0">
      <a:spcBef>
        <a:spcPct val="30000"/>
      </a:spcBef>
      <a:spcAft>
        <a:spcPct val="0"/>
      </a:spcAft>
      <a:defRPr sz="800" kern="1200">
        <a:solidFill>
          <a:schemeClr val="tx1"/>
        </a:solidFill>
        <a:latin typeface="Arial" charset="0"/>
        <a:ea typeface="+mn-ea"/>
        <a:cs typeface="+mn-cs"/>
      </a:defRPr>
    </a:lvl3pPr>
    <a:lvl4pPr marL="913763" algn="l" rtl="0" eaLnBrk="0" fontAlgn="base" hangingPunct="0">
      <a:spcBef>
        <a:spcPct val="30000"/>
      </a:spcBef>
      <a:spcAft>
        <a:spcPct val="0"/>
      </a:spcAft>
      <a:defRPr sz="800" kern="1200">
        <a:solidFill>
          <a:schemeClr val="tx1"/>
        </a:solidFill>
        <a:latin typeface="Arial" charset="0"/>
        <a:ea typeface="+mn-ea"/>
        <a:cs typeface="+mn-cs"/>
      </a:defRPr>
    </a:lvl4pPr>
    <a:lvl5pPr marL="1218346" algn="l" rtl="0" eaLnBrk="0" fontAlgn="base" hangingPunct="0">
      <a:spcBef>
        <a:spcPct val="30000"/>
      </a:spcBef>
      <a:spcAft>
        <a:spcPct val="0"/>
      </a:spcAft>
      <a:defRPr sz="800" kern="1200">
        <a:solidFill>
          <a:schemeClr val="tx1"/>
        </a:solidFill>
        <a:latin typeface="Arial" charset="0"/>
        <a:ea typeface="+mn-ea"/>
        <a:cs typeface="+mn-cs"/>
      </a:defRPr>
    </a:lvl5pPr>
    <a:lvl6pPr marL="1522936" algn="l" defTabSz="609173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6pPr>
    <a:lvl7pPr marL="1827523" algn="l" defTabSz="609173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7pPr>
    <a:lvl8pPr marL="2132109" algn="l" defTabSz="609173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8pPr>
    <a:lvl9pPr marL="2436692" algn="l" defTabSz="609173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9888" y="681038"/>
            <a:ext cx="6042025" cy="3398837"/>
          </a:xfrm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z="1400" b="0" dirty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F346BB8-062C-438B-A531-B3EAF6251462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8174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b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F346BB8-062C-438B-A531-B3EAF6251462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9766254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400" b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F346BB8-062C-438B-A531-B3EAF6251462}" type="slidenum">
              <a:rPr lang="en-US" smtClean="0"/>
              <a:pPr>
                <a:defRPr/>
              </a:pPr>
              <a:t>100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1685186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b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F346BB8-062C-438B-A531-B3EAF6251462}" type="slidenum">
              <a:rPr lang="en-US" smtClean="0"/>
              <a:pPr>
                <a:defRPr/>
              </a:pPr>
              <a:t>101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9161403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69888" y="681038"/>
            <a:ext cx="6042025" cy="3398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endParaRPr lang="en-US" sz="14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346BB8-062C-438B-A531-B3EAF6251462}" type="slidenum">
              <a:rPr lang="en-US" smtClean="0"/>
              <a:pPr>
                <a:defRPr/>
              </a:pPr>
              <a:t>102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6897569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b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F346BB8-062C-438B-A531-B3EAF6251462}" type="slidenum">
              <a:rPr lang="en-US" smtClean="0"/>
              <a:pPr>
                <a:defRPr/>
              </a:pPr>
              <a:t>103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591994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b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F346BB8-062C-438B-A531-B3EAF6251462}" type="slidenum">
              <a:rPr lang="en-US" smtClean="0"/>
              <a:pPr>
                <a:defRPr/>
              </a:pPr>
              <a:t>104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2069109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F346BB8-062C-438B-A531-B3EAF6251462}" type="slidenum">
              <a:rPr lang="en-US" smtClean="0"/>
              <a:pPr>
                <a:defRPr/>
              </a:pPr>
              <a:t>105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8705922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F346BB8-062C-438B-A531-B3EAF6251462}" type="slidenum">
              <a:rPr lang="en-US" smtClean="0"/>
              <a:pPr>
                <a:defRPr/>
              </a:pPr>
              <a:t>106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4685692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69888" y="681038"/>
            <a:ext cx="6042025" cy="3398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endParaRPr lang="en-US" sz="1400" b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F346BB8-062C-438B-A531-B3EAF6251462}" type="slidenum">
              <a:rPr lang="en-US" smtClean="0"/>
              <a:pPr>
                <a:defRPr/>
              </a:pPr>
              <a:t>107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088750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400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F346BB8-062C-438B-A531-B3EAF6251462}" type="slidenum">
              <a:rPr lang="en-US" smtClean="0"/>
              <a:pPr>
                <a:defRPr/>
              </a:pPr>
              <a:t>108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22161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69888" y="681038"/>
            <a:ext cx="6042025" cy="3398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b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F346BB8-062C-438B-A531-B3EAF6251462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32170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69888" y="681038"/>
            <a:ext cx="6042025" cy="3398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Wingdings" panose="05000000000000000000" pitchFamily="2" charset="2"/>
              <a:buNone/>
            </a:pPr>
            <a:endParaRPr lang="en-US" sz="1400" b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F346BB8-062C-438B-A531-B3EAF6251462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40455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69888" y="681038"/>
            <a:ext cx="6042025" cy="3398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400" b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F346BB8-062C-438B-A531-B3EAF6251462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38594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69888" y="681038"/>
            <a:ext cx="6042025" cy="3398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b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F346BB8-062C-438B-A531-B3EAF6251462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81596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69888" y="681038"/>
            <a:ext cx="6042025" cy="3398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400" b="0" u="none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F346BB8-062C-438B-A531-B3EAF6251462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69064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F5780DC3-A006-49F9-8311-9557BEE41D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b="0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09EBBA72-97E3-4FA8-80CA-40E6C181BC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b="0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69888" y="681038"/>
            <a:ext cx="6042025" cy="3398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endParaRPr lang="en-US" sz="1400" b="0" i="1" strike="sngStrike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346BB8-062C-438B-A531-B3EAF6251462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30918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>
              <a:buNone/>
            </a:pPr>
            <a:endParaRPr lang="en-US" sz="1400" b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F346BB8-062C-438B-A531-B3EAF6251462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04394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69888" y="681038"/>
            <a:ext cx="6042025" cy="3398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endParaRPr lang="en-US" sz="14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346BB8-062C-438B-A531-B3EAF6251462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723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b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F346BB8-062C-438B-A531-B3EAF6251462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290326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b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F346BB8-062C-438B-A531-B3EAF6251462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89040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b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F346BB8-062C-438B-A531-B3EAF6251462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536480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b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F346BB8-062C-438B-A531-B3EAF6251462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870592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b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F346BB8-062C-438B-A531-B3EAF6251462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54522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b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F346BB8-062C-438B-A531-B3EAF6251462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406497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b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F346BB8-062C-438B-A531-B3EAF6251462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304990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b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F346BB8-062C-438B-A531-B3EAF6251462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87237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b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F346BB8-062C-438B-A531-B3EAF6251462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180681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b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F346BB8-062C-438B-A531-B3EAF6251462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29336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69888" y="681038"/>
            <a:ext cx="6042025" cy="3398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endParaRPr lang="en-US" sz="14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346BB8-062C-438B-A531-B3EAF6251462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982342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400" b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F346BB8-062C-438B-A531-B3EAF6251462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245782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400" b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F346BB8-062C-438B-A531-B3EAF6251462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878442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400" b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F346BB8-062C-438B-A531-B3EAF6251462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3187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b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F346BB8-062C-438B-A531-B3EAF6251462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886572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b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F346BB8-062C-438B-A531-B3EAF6251462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209963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b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F346BB8-062C-438B-A531-B3EAF6251462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240064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b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F346BB8-062C-438B-A531-B3EAF6251462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868367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b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F346BB8-062C-438B-A531-B3EAF6251462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007232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400" b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F346BB8-062C-438B-A531-B3EAF6251462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708860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400" b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F346BB8-062C-438B-A531-B3EAF6251462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87499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b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F346BB8-062C-438B-A531-B3EAF6251462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408293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b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F346BB8-062C-438B-A531-B3EAF6251462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420266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b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F346BB8-062C-438B-A531-B3EAF6251462}" type="slidenum">
              <a:rPr lang="en-US" smtClean="0"/>
              <a:pPr>
                <a:defRPr/>
              </a:pPr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678765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b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F346BB8-062C-438B-A531-B3EAF6251462}" type="slidenum">
              <a:rPr lang="en-US" smtClean="0"/>
              <a:pPr>
                <a:defRPr/>
              </a:pPr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564315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400" b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F346BB8-062C-438B-A531-B3EAF6251462}" type="slidenum">
              <a:rPr lang="en-US" smtClean="0"/>
              <a:pPr>
                <a:defRPr/>
              </a:pPr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572496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400" b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F346BB8-062C-438B-A531-B3EAF6251462}" type="slidenum">
              <a:rPr lang="en-US" smtClean="0"/>
              <a:pPr>
                <a:defRPr/>
              </a:pPr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358046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400" b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F346BB8-062C-438B-A531-B3EAF6251462}" type="slidenum">
              <a:rPr lang="en-US" smtClean="0"/>
              <a:pPr>
                <a:defRPr/>
              </a:pPr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04959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800" b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F346BB8-062C-438B-A531-B3EAF6251462}" type="slidenum">
              <a:rPr lang="en-US" smtClean="0"/>
              <a:pPr>
                <a:defRPr/>
              </a:pPr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271504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b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F346BB8-062C-438B-A531-B3EAF6251462}" type="slidenum">
              <a:rPr lang="en-US" smtClean="0"/>
              <a:pPr>
                <a:defRPr/>
              </a:pPr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327152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b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F346BB8-062C-438B-A531-B3EAF6251462}" type="slidenum">
              <a:rPr lang="en-US" smtClean="0"/>
              <a:pPr>
                <a:defRPr/>
              </a:pPr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217671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D899A1A8-C1CC-4A6D-8E30-AB0329D082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6685626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69888" y="681038"/>
            <a:ext cx="6042025" cy="3398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endParaRPr lang="en-US" sz="14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346BB8-062C-438B-A531-B3EAF6251462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993541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D899A1A8-C1CC-4A6D-8E30-AB0329D082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48353781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400" b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F346BB8-062C-438B-A531-B3EAF6251462}" type="slidenum">
              <a:rPr lang="en-US" smtClean="0"/>
              <a:pPr>
                <a:defRPr/>
              </a:pPr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303541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D899A1A8-C1CC-4A6D-8E30-AB0329D082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31511860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1546091B-DB53-43CF-9A38-E213FC42CD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627434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F346BB8-062C-438B-A531-B3EAF6251462}" type="slidenum">
              <a:rPr lang="en-US" smtClean="0"/>
              <a:pPr>
                <a:defRPr/>
              </a:pPr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050740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1546091B-DB53-43CF-9A38-E213FC42CD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95711532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400" b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F346BB8-062C-438B-A531-B3EAF6251462}" type="slidenum">
              <a:rPr lang="en-US" smtClean="0"/>
              <a:pPr>
                <a:defRPr/>
              </a:pPr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60599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400" b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F346BB8-062C-438B-A531-B3EAF6251462}" type="slidenum">
              <a:rPr lang="en-US" smtClean="0"/>
              <a:pPr>
                <a:defRPr/>
              </a:pPr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05606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b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F346BB8-062C-438B-A531-B3EAF6251462}" type="slidenum">
              <a:rPr lang="en-US" smtClean="0"/>
              <a:pPr>
                <a:defRPr/>
              </a:pPr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57796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b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F346BB8-062C-438B-A531-B3EAF6251462}" type="slidenum">
              <a:rPr lang="en-US" smtClean="0"/>
              <a:pPr>
                <a:defRPr/>
              </a:pPr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68490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69888" y="681038"/>
            <a:ext cx="6042025" cy="3398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400" b="0" i="0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346BB8-062C-438B-A531-B3EAF6251462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515310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DC45383F-9961-42B8-9082-B2DBA9D964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400" b="0" dirty="0"/>
          </a:p>
        </p:txBody>
      </p:sp>
    </p:spTree>
    <p:extLst>
      <p:ext uri="{BB962C8B-B14F-4D97-AF65-F5344CB8AC3E}">
        <p14:creationId xmlns:p14="http://schemas.microsoft.com/office/powerpoint/2010/main" val="55233773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06004AE2-7F55-418A-8FDB-D831BF3C62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dirty="0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b="0" u="none" kern="1200" dirty="0">
              <a:solidFill>
                <a:schemeClr val="tx1"/>
              </a:solidFill>
              <a:latin typeface="Tahoma" charset="0"/>
              <a:ea typeface="+mn-ea"/>
              <a:cs typeface="Arial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F346BB8-062C-438B-A531-B3EAF6251462}" type="slidenum">
              <a:rPr lang="en-US" smtClean="0"/>
              <a:pPr>
                <a:defRPr/>
              </a:pPr>
              <a:t>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086262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F2246383-EF54-4034-921F-E9FDDB4534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400" dirty="0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54467507-9235-4ACE-93CB-0EABAB331C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400" b="0" dirty="0"/>
          </a:p>
        </p:txBody>
      </p:sp>
    </p:spTree>
    <p:extLst>
      <p:ext uri="{BB962C8B-B14F-4D97-AF65-F5344CB8AC3E}">
        <p14:creationId xmlns:p14="http://schemas.microsoft.com/office/powerpoint/2010/main" val="259971111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DC45383F-9961-42B8-9082-B2DBA9D964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400" b="0" dirty="0"/>
          </a:p>
        </p:txBody>
      </p:sp>
    </p:spTree>
    <p:extLst>
      <p:ext uri="{BB962C8B-B14F-4D97-AF65-F5344CB8AC3E}">
        <p14:creationId xmlns:p14="http://schemas.microsoft.com/office/powerpoint/2010/main" val="3626282456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DC45383F-9961-42B8-9082-B2DBA9D964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b="0" dirty="0"/>
          </a:p>
        </p:txBody>
      </p:sp>
    </p:spTree>
    <p:extLst>
      <p:ext uri="{BB962C8B-B14F-4D97-AF65-F5344CB8AC3E}">
        <p14:creationId xmlns:p14="http://schemas.microsoft.com/office/powerpoint/2010/main" val="484192824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b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F346BB8-062C-438B-A531-B3EAF6251462}" type="slidenum">
              <a:rPr lang="en-US" smtClean="0"/>
              <a:pPr>
                <a:defRPr/>
              </a:pPr>
              <a:t>67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0538537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b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F346BB8-062C-438B-A531-B3EAF6251462}" type="slidenum">
              <a:rPr lang="en-US" smtClean="0"/>
              <a:pPr>
                <a:defRPr/>
              </a:pPr>
              <a:t>68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2718766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400" b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F346BB8-062C-438B-A531-B3EAF6251462}" type="slidenum">
              <a:rPr lang="en-US" smtClean="0"/>
              <a:pPr>
                <a:defRPr/>
              </a:pPr>
              <a:t>69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14517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69888" y="681038"/>
            <a:ext cx="6042025" cy="3398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lang="en-US" sz="14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346BB8-062C-438B-A531-B3EAF6251462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125406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400" b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F346BB8-062C-438B-A531-B3EAF6251462}" type="slidenum">
              <a:rPr lang="en-US" smtClean="0"/>
              <a:pPr>
                <a:defRPr/>
              </a:pPr>
              <a:t>70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8072896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b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F346BB8-062C-438B-A531-B3EAF6251462}" type="slidenum">
              <a:rPr lang="en-US" smtClean="0"/>
              <a:pPr>
                <a:defRPr/>
              </a:pPr>
              <a:t>71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2644919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b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F346BB8-062C-438B-A531-B3EAF6251462}" type="slidenum">
              <a:rPr lang="en-US" smtClean="0"/>
              <a:pPr>
                <a:defRPr/>
              </a:pPr>
              <a:t>72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9094517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b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F346BB8-062C-438B-A531-B3EAF6251462}" type="slidenum">
              <a:rPr lang="en-US" smtClean="0"/>
              <a:pPr>
                <a:defRPr/>
              </a:pPr>
              <a:t>73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612388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b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F346BB8-062C-438B-A531-B3EAF6251462}" type="slidenum">
              <a:rPr lang="en-US" smtClean="0"/>
              <a:pPr>
                <a:defRPr/>
              </a:pPr>
              <a:t>74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806985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400" b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F346BB8-062C-438B-A531-B3EAF6251462}" type="slidenum">
              <a:rPr lang="en-US" smtClean="0"/>
              <a:pPr>
                <a:defRPr/>
              </a:pPr>
              <a:t>75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5200973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b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F346BB8-062C-438B-A531-B3EAF6251462}" type="slidenum">
              <a:rPr lang="en-US" smtClean="0"/>
              <a:pPr>
                <a:defRPr/>
              </a:pPr>
              <a:t>76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9742569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b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F346BB8-062C-438B-A531-B3EAF6251462}" type="slidenum">
              <a:rPr lang="en-US" smtClean="0"/>
              <a:pPr>
                <a:defRPr/>
              </a:pPr>
              <a:t>77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2460548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400" b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F346BB8-062C-438B-A531-B3EAF6251462}" type="slidenum">
              <a:rPr lang="en-US" smtClean="0"/>
              <a:pPr>
                <a:defRPr/>
              </a:pPr>
              <a:t>78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924702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400" b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F346BB8-062C-438B-A531-B3EAF6251462}" type="slidenum">
              <a:rPr lang="en-US" smtClean="0"/>
              <a:pPr>
                <a:defRPr/>
              </a:pPr>
              <a:t>79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17198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69888" y="681038"/>
            <a:ext cx="6042025" cy="3398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lang="en-US" sz="1400" b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F346BB8-062C-438B-A531-B3EAF6251462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6771859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400" b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F346BB8-062C-438B-A531-B3EAF6251462}" type="slidenum">
              <a:rPr lang="en-US" smtClean="0"/>
              <a:pPr>
                <a:defRPr/>
              </a:pPr>
              <a:t>80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6960275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b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F346BB8-062C-438B-A531-B3EAF6251462}" type="slidenum">
              <a:rPr lang="en-US" smtClean="0"/>
              <a:pPr>
                <a:defRPr/>
              </a:pPr>
              <a:t>81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5962005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400" b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F346BB8-062C-438B-A531-B3EAF6251462}" type="slidenum">
              <a:rPr lang="en-US" smtClean="0"/>
              <a:pPr>
                <a:defRPr/>
              </a:pPr>
              <a:t>82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3216911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b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F346BB8-062C-438B-A531-B3EAF6251462}" type="slidenum">
              <a:rPr lang="en-US" smtClean="0"/>
              <a:pPr>
                <a:defRPr/>
              </a:pPr>
              <a:t>83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7320812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b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F346BB8-062C-438B-A531-B3EAF6251462}" type="slidenum">
              <a:rPr lang="en-US" smtClean="0"/>
              <a:pPr>
                <a:defRPr/>
              </a:pPr>
              <a:t>84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2630720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80838138-9BDE-4096-AB24-870F79C6FA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b="0" dirty="0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400" b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F346BB8-062C-438B-A531-B3EAF6251462}" type="slidenum">
              <a:rPr lang="en-US" smtClean="0"/>
              <a:pPr>
                <a:defRPr/>
              </a:pPr>
              <a:t>86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7559910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b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F346BB8-062C-438B-A531-B3EAF6251462}" type="slidenum">
              <a:rPr lang="en-US" smtClean="0"/>
              <a:pPr>
                <a:defRPr/>
              </a:pPr>
              <a:t>87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802703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400" b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F346BB8-062C-438B-A531-B3EAF6251462}" type="slidenum">
              <a:rPr lang="en-US" smtClean="0"/>
              <a:pPr>
                <a:defRPr/>
              </a:pPr>
              <a:t>88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1081327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b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F346BB8-062C-438B-A531-B3EAF6251462}" type="slidenum">
              <a:rPr lang="en-US" smtClean="0"/>
              <a:pPr>
                <a:defRPr/>
              </a:pPr>
              <a:t>89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66709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b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F346BB8-062C-438B-A531-B3EAF6251462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4852355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b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F346BB8-062C-438B-A531-B3EAF6251462}" type="slidenum">
              <a:rPr lang="en-US" smtClean="0"/>
              <a:pPr>
                <a:defRPr/>
              </a:pPr>
              <a:t>90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2666925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b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F346BB8-062C-438B-A531-B3EAF6251462}" type="slidenum">
              <a:rPr lang="en-US" smtClean="0"/>
              <a:pPr>
                <a:defRPr/>
              </a:pPr>
              <a:t>91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9496468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400" b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F346BB8-062C-438B-A531-B3EAF6251462}" type="slidenum">
              <a:rPr lang="en-US" smtClean="0"/>
              <a:pPr>
                <a:defRPr/>
              </a:pPr>
              <a:t>92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7575323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400" b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F346BB8-062C-438B-A531-B3EAF6251462}" type="slidenum">
              <a:rPr lang="en-US" smtClean="0"/>
              <a:pPr>
                <a:defRPr/>
              </a:pPr>
              <a:t>93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2563561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b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F346BB8-062C-438B-A531-B3EAF6251462}" type="slidenum">
              <a:rPr lang="en-US" smtClean="0"/>
              <a:pPr>
                <a:defRPr/>
              </a:pPr>
              <a:t>94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716350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b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F346BB8-062C-438B-A531-B3EAF6251462}" type="slidenum">
              <a:rPr lang="en-US" smtClean="0"/>
              <a:pPr>
                <a:defRPr/>
              </a:pPr>
              <a:t>95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7865844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b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F346BB8-062C-438B-A531-B3EAF6251462}" type="slidenum">
              <a:rPr lang="en-US" smtClean="0"/>
              <a:pPr>
                <a:defRPr/>
              </a:pPr>
              <a:t>96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5029135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b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F346BB8-062C-438B-A531-B3EAF6251462}" type="slidenum">
              <a:rPr lang="en-US" smtClean="0"/>
              <a:pPr>
                <a:defRPr/>
              </a:pPr>
              <a:t>97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5975614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b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F346BB8-062C-438B-A531-B3EAF6251462}" type="slidenum">
              <a:rPr lang="en-US" smtClean="0"/>
              <a:pPr>
                <a:defRPr/>
              </a:pPr>
              <a:t>98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1522455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b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F346BB8-062C-438B-A531-B3EAF6251462}" type="slidenum">
              <a:rPr lang="en-US" smtClean="0"/>
              <a:pPr>
                <a:defRPr/>
              </a:pPr>
              <a:t>99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6136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0" y="1"/>
            <a:ext cx="17881600" cy="4603309"/>
          </a:xfrm>
          <a:prstGeom prst="rect">
            <a:avLst/>
          </a:prstGeom>
          <a:gradFill>
            <a:gsLst>
              <a:gs pos="0">
                <a:srgbClr val="0070C0"/>
              </a:gs>
              <a:gs pos="45000">
                <a:srgbClr val="00B0F0"/>
              </a:gs>
              <a:gs pos="76000">
                <a:srgbClr val="00B0F0"/>
              </a:gs>
              <a:gs pos="100000">
                <a:srgbClr val="0070C0"/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1" compatLnSpc="1">
            <a:prstTxWarp prst="textNoShape">
              <a:avLst/>
            </a:prstTxWarp>
          </a:bodyPr>
          <a:lstStyle/>
          <a:p>
            <a:pPr marL="0" marR="0" indent="0" algn="l" defTabSz="21955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39948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1936398" y="2458332"/>
            <a:ext cx="15200135" cy="2144977"/>
          </a:xfrm>
        </p:spPr>
        <p:txBody>
          <a:bodyPr/>
          <a:lstStyle>
            <a:lvl1pPr>
              <a:defRPr sz="6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9949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2681465" y="5699567"/>
            <a:ext cx="12518672" cy="2570868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dt" sz="half" idx="10"/>
          </p:nvPr>
        </p:nvSpPr>
        <p:spPr>
          <a:xfrm>
            <a:off x="1936398" y="9163939"/>
            <a:ext cx="3725333" cy="672307"/>
          </a:xfrm>
        </p:spPr>
        <p:txBody>
          <a:bodyPr/>
          <a:lstStyle>
            <a:lvl1pPr>
              <a:defRPr dirty="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ftr" sz="quarter" idx="11"/>
          </p:nvPr>
        </p:nvSpPr>
        <p:spPr>
          <a:xfrm>
            <a:off x="6705600" y="9163939"/>
            <a:ext cx="5661731" cy="672307"/>
          </a:xfrm>
        </p:spPr>
        <p:txBody>
          <a:bodyPr/>
          <a:lstStyle>
            <a:lvl1pPr>
              <a:defRPr dirty="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6" name="Rectangle 16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13411200" y="9163939"/>
            <a:ext cx="3725333" cy="672307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146157" tIns="73079" rIns="146157" bIns="7307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2300">
                <a:solidFill>
                  <a:schemeClr val="bg2"/>
                </a:solidFill>
                <a:latin typeface="Tahoma" charset="0"/>
                <a:cs typeface="+mn-cs"/>
              </a:defRPr>
            </a:lvl1pPr>
          </a:lstStyle>
          <a:p>
            <a:pPr>
              <a:defRPr/>
            </a:pPr>
            <a:fld id="{6CCFA7B1-9781-4CDD-AD7A-61547697911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86743"/>
            <a:ext cx="1803753" cy="3299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2927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13411200" y="9144001"/>
            <a:ext cx="3725333" cy="672307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146157" tIns="73079" rIns="146157" bIns="7307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2300">
                <a:solidFill>
                  <a:schemeClr val="bg2"/>
                </a:solidFill>
                <a:latin typeface="Tahoma" charset="0"/>
                <a:cs typeface="+mn-cs"/>
              </a:defRPr>
            </a:lvl1pPr>
          </a:lstStyle>
          <a:p>
            <a:pPr>
              <a:defRPr/>
            </a:pPr>
            <a:fld id="{6CCFA7B1-9781-4CDD-AD7A-61547697911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4434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697075" y="314328"/>
            <a:ext cx="3814586" cy="868080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49431" y="314328"/>
            <a:ext cx="11323462" cy="868080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13411200" y="9163939"/>
            <a:ext cx="3725333" cy="672307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146157" tIns="73079" rIns="146157" bIns="7307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2300">
                <a:solidFill>
                  <a:schemeClr val="bg2"/>
                </a:solidFill>
                <a:latin typeface="Tahoma" charset="0"/>
                <a:cs typeface="+mn-cs"/>
              </a:defRPr>
            </a:lvl1pPr>
          </a:lstStyle>
          <a:p>
            <a:pPr>
              <a:defRPr/>
            </a:pPr>
            <a:fld id="{6CCFA7B1-9781-4CDD-AD7A-61547697911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58245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9428" y="314332"/>
            <a:ext cx="15241529" cy="214400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311519" y="2959894"/>
            <a:ext cx="15200135" cy="6035234"/>
          </a:xfrm>
        </p:spPr>
        <p:txBody>
          <a:bodyPr/>
          <a:lstStyle/>
          <a:p>
            <a:pPr lvl="0"/>
            <a:r>
              <a:rPr lang="en-US" noProof="0"/>
              <a:t>Click icon to add table</a:t>
            </a:r>
            <a:endParaRPr lang="en-US" noProof="0" dirty="0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13411200" y="9163939"/>
            <a:ext cx="3725333" cy="672307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146157" tIns="73079" rIns="146157" bIns="7307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2300">
                <a:solidFill>
                  <a:schemeClr val="bg2"/>
                </a:solidFill>
                <a:latin typeface="Tahoma" charset="0"/>
                <a:cs typeface="+mn-cs"/>
              </a:defRPr>
            </a:lvl1pPr>
          </a:lstStyle>
          <a:p>
            <a:pPr>
              <a:defRPr/>
            </a:pPr>
            <a:fld id="{6CCFA7B1-9781-4CDD-AD7A-61547697911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3906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>
            <a:off x="0" y="0"/>
            <a:ext cx="17881600" cy="100584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1" compatLnSpc="1">
            <a:prstTxWarp prst="textNoShape">
              <a:avLst/>
            </a:prstTxWarp>
          </a:bodyPr>
          <a:lstStyle/>
          <a:p>
            <a:pPr marL="0" marR="0" indent="0" algn="l" defTabSz="21955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6" name="Rectangle 5"/>
          <p:cNvSpPr/>
          <p:nvPr userDrawn="1"/>
        </p:nvSpPr>
        <p:spPr bwMode="auto">
          <a:xfrm>
            <a:off x="0" y="-2293"/>
            <a:ext cx="17881600" cy="2669293"/>
          </a:xfrm>
          <a:prstGeom prst="rect">
            <a:avLst/>
          </a:prstGeom>
          <a:gradFill>
            <a:gsLst>
              <a:gs pos="0">
                <a:srgbClr val="0070C0"/>
              </a:gs>
              <a:gs pos="45000">
                <a:srgbClr val="00B0F0"/>
              </a:gs>
              <a:gs pos="76000">
                <a:srgbClr val="00B0F0"/>
              </a:gs>
              <a:gs pos="100000">
                <a:srgbClr val="0070C0"/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l" defTabSz="21955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9428" y="228601"/>
            <a:ext cx="15241529" cy="2229738"/>
          </a:xfrm>
        </p:spPr>
        <p:txBody>
          <a:bodyPr anchor="ctr"/>
          <a:lstStyle>
            <a:lvl1pPr>
              <a:defRPr sz="6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547837" indent="-547837">
              <a:buClr>
                <a:srgbClr val="0070C0"/>
              </a:buClr>
              <a:buFont typeface="Wingdings" panose="05000000000000000000" pitchFamily="2" charset="2"/>
              <a:buChar char="q"/>
              <a:defRPr sz="3600"/>
            </a:lvl1pPr>
            <a:lvl2pPr marL="1188734" indent="-458995">
              <a:buClr>
                <a:srgbClr val="0070C0"/>
              </a:buClr>
              <a:buFont typeface="Wingdings" panose="05000000000000000000" pitchFamily="2" charset="2"/>
              <a:buChar char="q"/>
              <a:defRPr sz="3200"/>
            </a:lvl2pPr>
            <a:lvl3pPr marL="1827523" indent="-364873">
              <a:buClr>
                <a:srgbClr val="0070C0"/>
              </a:buClr>
              <a:buFont typeface="Wingdings" panose="05000000000000000000" pitchFamily="2" charset="2"/>
              <a:buChar char="q"/>
              <a:defRPr sz="2700"/>
            </a:lvl3pPr>
            <a:lvl4pPr marL="2535286" indent="-342900">
              <a:buClr>
                <a:srgbClr val="0070C0"/>
              </a:buClr>
              <a:buFont typeface="Wingdings" panose="05000000000000000000" pitchFamily="2" charset="2"/>
              <a:buChar char="q"/>
              <a:defRPr sz="2100"/>
            </a:lvl4pPr>
            <a:lvl5pPr marL="3289114" indent="-364873">
              <a:buClr>
                <a:srgbClr val="0070C0"/>
              </a:buClr>
              <a:buFont typeface="Wingdings" panose="05000000000000000000" pitchFamily="2" charset="2"/>
              <a:buChar char="q"/>
              <a:defRPr sz="21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438274" y="9157141"/>
            <a:ext cx="5561064" cy="670366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01"/>
            <a:ext cx="1803753" cy="3299657"/>
          </a:xfrm>
          <a:prstGeom prst="rect">
            <a:avLst/>
          </a:prstGeom>
        </p:spPr>
      </p:pic>
      <p:sp>
        <p:nvSpPr>
          <p:cNvPr id="9" name="Rectangle 16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13411200" y="9163939"/>
            <a:ext cx="3725333" cy="672307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146157" tIns="73079" rIns="146157" bIns="7307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2800" b="1">
                <a:solidFill>
                  <a:schemeClr val="bg2"/>
                </a:solidFill>
                <a:latin typeface="Tahoma" charset="0"/>
                <a:cs typeface="+mn-cs"/>
              </a:defRPr>
            </a:lvl1pPr>
          </a:lstStyle>
          <a:p>
            <a:pPr>
              <a:defRPr/>
            </a:pPr>
            <a:fld id="{6CCFA7B1-9781-4CDD-AD7A-61547697911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07628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2523" y="6463065"/>
            <a:ext cx="15198842" cy="1998486"/>
          </a:xfrm>
        </p:spPr>
        <p:txBody>
          <a:bodyPr anchor="t"/>
          <a:lstStyle>
            <a:lvl1pPr algn="l">
              <a:defRPr sz="27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523" y="4262791"/>
            <a:ext cx="15198842" cy="2200275"/>
          </a:xfrm>
        </p:spPr>
        <p:txBody>
          <a:bodyPr anchor="b"/>
          <a:lstStyle>
            <a:lvl1pPr marL="0" indent="0">
              <a:buNone/>
              <a:defRPr sz="1300"/>
            </a:lvl1pPr>
            <a:lvl2pPr marL="304590" indent="0">
              <a:buNone/>
              <a:defRPr sz="1200"/>
            </a:lvl2pPr>
            <a:lvl3pPr marL="609173" indent="0">
              <a:buNone/>
              <a:defRPr sz="1100"/>
            </a:lvl3pPr>
            <a:lvl4pPr marL="913763" indent="0">
              <a:buNone/>
              <a:defRPr sz="900"/>
            </a:lvl4pPr>
            <a:lvl5pPr marL="1218346" indent="0">
              <a:buNone/>
              <a:defRPr sz="900"/>
            </a:lvl5pPr>
            <a:lvl6pPr marL="1522936" indent="0">
              <a:buNone/>
              <a:defRPr sz="900"/>
            </a:lvl6pPr>
            <a:lvl7pPr marL="1827523" indent="0">
              <a:buNone/>
              <a:defRPr sz="900"/>
            </a:lvl7pPr>
            <a:lvl8pPr marL="2132109" indent="0">
              <a:buNone/>
              <a:defRPr sz="900"/>
            </a:lvl8pPr>
            <a:lvl9pPr marL="2436692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13411200" y="9144001"/>
            <a:ext cx="3725333" cy="672307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146157" tIns="73079" rIns="146157" bIns="7307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2300">
                <a:solidFill>
                  <a:schemeClr val="bg2"/>
                </a:solidFill>
                <a:latin typeface="Tahoma" charset="0"/>
                <a:cs typeface="+mn-cs"/>
              </a:defRPr>
            </a:lvl1pPr>
          </a:lstStyle>
          <a:p>
            <a:pPr>
              <a:defRPr/>
            </a:pPr>
            <a:fld id="{6CCFA7B1-9781-4CDD-AD7A-61547697911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9822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311519" y="2959894"/>
            <a:ext cx="7537332" cy="6035234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973035" y="2959894"/>
            <a:ext cx="7538626" cy="6035234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13411200" y="9163939"/>
            <a:ext cx="3725333" cy="672307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146157" tIns="73079" rIns="146157" bIns="7307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2300">
                <a:solidFill>
                  <a:schemeClr val="bg2"/>
                </a:solidFill>
                <a:latin typeface="Tahoma" charset="0"/>
                <a:cs typeface="+mn-cs"/>
              </a:defRPr>
            </a:lvl1pPr>
          </a:lstStyle>
          <a:p>
            <a:pPr>
              <a:defRPr/>
            </a:pPr>
            <a:fld id="{6CCFA7B1-9781-4CDD-AD7A-61547697911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10926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3822" y="402608"/>
            <a:ext cx="16093958" cy="16764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3822" y="2251693"/>
            <a:ext cx="7900811" cy="938124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590" indent="0">
              <a:buNone/>
              <a:defRPr sz="1300" b="1"/>
            </a:lvl2pPr>
            <a:lvl3pPr marL="609173" indent="0">
              <a:buNone/>
              <a:defRPr sz="1200" b="1"/>
            </a:lvl3pPr>
            <a:lvl4pPr marL="913763" indent="0">
              <a:buNone/>
              <a:defRPr sz="1100" b="1"/>
            </a:lvl4pPr>
            <a:lvl5pPr marL="1218346" indent="0">
              <a:buNone/>
              <a:defRPr sz="1100" b="1"/>
            </a:lvl5pPr>
            <a:lvl6pPr marL="1522936" indent="0">
              <a:buNone/>
              <a:defRPr sz="1100" b="1"/>
            </a:lvl6pPr>
            <a:lvl7pPr marL="1827523" indent="0">
              <a:buNone/>
              <a:defRPr sz="1100" b="1"/>
            </a:lvl7pPr>
            <a:lvl8pPr marL="2132109" indent="0">
              <a:buNone/>
              <a:defRPr sz="1100" b="1"/>
            </a:lvl8pPr>
            <a:lvl9pPr marL="2436692" indent="0">
              <a:buNone/>
              <a:defRPr sz="11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3822" y="3189817"/>
            <a:ext cx="7900811" cy="5795610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083089" y="2251693"/>
            <a:ext cx="7904693" cy="938124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590" indent="0">
              <a:buNone/>
              <a:defRPr sz="1300" b="1"/>
            </a:lvl2pPr>
            <a:lvl3pPr marL="609173" indent="0">
              <a:buNone/>
              <a:defRPr sz="1200" b="1"/>
            </a:lvl3pPr>
            <a:lvl4pPr marL="913763" indent="0">
              <a:buNone/>
              <a:defRPr sz="1100" b="1"/>
            </a:lvl4pPr>
            <a:lvl5pPr marL="1218346" indent="0">
              <a:buNone/>
              <a:defRPr sz="1100" b="1"/>
            </a:lvl5pPr>
            <a:lvl6pPr marL="1522936" indent="0">
              <a:buNone/>
              <a:defRPr sz="1100" b="1"/>
            </a:lvl6pPr>
            <a:lvl7pPr marL="1827523" indent="0">
              <a:buNone/>
              <a:defRPr sz="1100" b="1"/>
            </a:lvl7pPr>
            <a:lvl8pPr marL="2132109" indent="0">
              <a:buNone/>
              <a:defRPr sz="1100" b="1"/>
            </a:lvl8pPr>
            <a:lvl9pPr marL="2436692" indent="0">
              <a:buNone/>
              <a:defRPr sz="11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083089" y="3189817"/>
            <a:ext cx="7904693" cy="5795610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16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13411200" y="9163939"/>
            <a:ext cx="3725333" cy="672307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146157" tIns="73079" rIns="146157" bIns="7307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2300">
                <a:solidFill>
                  <a:schemeClr val="bg2"/>
                </a:solidFill>
                <a:latin typeface="Tahoma" charset="0"/>
                <a:cs typeface="+mn-cs"/>
              </a:defRPr>
            </a:lvl1pPr>
          </a:lstStyle>
          <a:p>
            <a:pPr>
              <a:defRPr/>
            </a:pPr>
            <a:fld id="{6CCFA7B1-9781-4CDD-AD7A-61547697911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76586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16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13411200" y="9163939"/>
            <a:ext cx="3725333" cy="672307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146157" tIns="73079" rIns="146157" bIns="7307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2300">
                <a:solidFill>
                  <a:schemeClr val="bg2"/>
                </a:solidFill>
                <a:latin typeface="Tahoma" charset="0"/>
                <a:cs typeface="+mn-cs"/>
              </a:defRPr>
            </a:lvl1pPr>
          </a:lstStyle>
          <a:p>
            <a:pPr>
              <a:defRPr/>
            </a:pPr>
            <a:fld id="{6CCFA7B1-9781-4CDD-AD7A-61547697911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5211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13411200" y="9163939"/>
            <a:ext cx="3725333" cy="672307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146157" tIns="73079" rIns="146157" bIns="7307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2300">
                <a:solidFill>
                  <a:schemeClr val="bg2"/>
                </a:solidFill>
                <a:latin typeface="Tahoma" charset="0"/>
                <a:cs typeface="+mn-cs"/>
              </a:defRPr>
            </a:lvl1pPr>
          </a:lstStyle>
          <a:p>
            <a:pPr>
              <a:defRPr/>
            </a:pPr>
            <a:fld id="{6CCFA7B1-9781-4CDD-AD7A-61547697911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80838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3823" y="400668"/>
            <a:ext cx="5882922" cy="1704534"/>
          </a:xfrm>
        </p:spPr>
        <p:txBody>
          <a:bodyPr/>
          <a:lstStyle>
            <a:lvl1pPr algn="l">
              <a:defRPr sz="1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91468" y="400675"/>
            <a:ext cx="9996311" cy="8584759"/>
          </a:xfrm>
        </p:spPr>
        <p:txBody>
          <a:bodyPr/>
          <a:lstStyle>
            <a:lvl1pPr>
              <a:defRPr sz="2100"/>
            </a:lvl1pPr>
            <a:lvl2pPr>
              <a:defRPr sz="1900"/>
            </a:lvl2pPr>
            <a:lvl3pPr>
              <a:defRPr sz="16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3823" y="2105202"/>
            <a:ext cx="5882922" cy="6880225"/>
          </a:xfrm>
        </p:spPr>
        <p:txBody>
          <a:bodyPr/>
          <a:lstStyle>
            <a:lvl1pPr marL="0" indent="0">
              <a:buNone/>
              <a:defRPr sz="900"/>
            </a:lvl1pPr>
            <a:lvl2pPr marL="304590" indent="0">
              <a:buNone/>
              <a:defRPr sz="800"/>
            </a:lvl2pPr>
            <a:lvl3pPr marL="609173" indent="0">
              <a:buNone/>
              <a:defRPr sz="700"/>
            </a:lvl3pPr>
            <a:lvl4pPr marL="913763" indent="0">
              <a:buNone/>
              <a:defRPr sz="600"/>
            </a:lvl4pPr>
            <a:lvl5pPr marL="1218346" indent="0">
              <a:buNone/>
              <a:defRPr sz="600"/>
            </a:lvl5pPr>
            <a:lvl6pPr marL="1522936" indent="0">
              <a:buNone/>
              <a:defRPr sz="600"/>
            </a:lvl6pPr>
            <a:lvl7pPr marL="1827523" indent="0">
              <a:buNone/>
              <a:defRPr sz="600"/>
            </a:lvl7pPr>
            <a:lvl8pPr marL="2132109" indent="0">
              <a:buNone/>
              <a:defRPr sz="600"/>
            </a:lvl8pPr>
            <a:lvl9pPr marL="2436692" indent="0">
              <a:buNone/>
              <a:defRPr sz="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13411200" y="9163939"/>
            <a:ext cx="3725333" cy="672307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146157" tIns="73079" rIns="146157" bIns="7307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2300">
                <a:solidFill>
                  <a:schemeClr val="bg2"/>
                </a:solidFill>
                <a:latin typeface="Tahoma" charset="0"/>
                <a:cs typeface="+mn-cs"/>
              </a:defRPr>
            </a:lvl1pPr>
          </a:lstStyle>
          <a:p>
            <a:pPr>
              <a:defRPr/>
            </a:pPr>
            <a:fld id="{6CCFA7B1-9781-4CDD-AD7A-61547697911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49645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5437" y="7041270"/>
            <a:ext cx="10728442" cy="830439"/>
          </a:xfrm>
        </p:spPr>
        <p:txBody>
          <a:bodyPr/>
          <a:lstStyle>
            <a:lvl1pPr algn="l">
              <a:defRPr sz="1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05437" y="898349"/>
            <a:ext cx="10728442" cy="6035234"/>
          </a:xfrm>
        </p:spPr>
        <p:txBody>
          <a:bodyPr/>
          <a:lstStyle>
            <a:lvl1pPr marL="0" indent="0">
              <a:buNone/>
              <a:defRPr sz="2100"/>
            </a:lvl1pPr>
            <a:lvl2pPr marL="304590" indent="0">
              <a:buNone/>
              <a:defRPr sz="1900"/>
            </a:lvl2pPr>
            <a:lvl3pPr marL="609173" indent="0">
              <a:buNone/>
              <a:defRPr sz="1600"/>
            </a:lvl3pPr>
            <a:lvl4pPr marL="913763" indent="0">
              <a:buNone/>
              <a:defRPr sz="1300"/>
            </a:lvl4pPr>
            <a:lvl5pPr marL="1218346" indent="0">
              <a:buNone/>
              <a:defRPr sz="1300"/>
            </a:lvl5pPr>
            <a:lvl6pPr marL="1522936" indent="0">
              <a:buNone/>
              <a:defRPr sz="1300"/>
            </a:lvl6pPr>
            <a:lvl7pPr marL="1827523" indent="0">
              <a:buNone/>
              <a:defRPr sz="1300"/>
            </a:lvl7pPr>
            <a:lvl8pPr marL="2132109" indent="0">
              <a:buNone/>
              <a:defRPr sz="1300"/>
            </a:lvl8pPr>
            <a:lvl9pPr marL="2436692" indent="0">
              <a:buNone/>
              <a:defRPr sz="13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05437" y="7871714"/>
            <a:ext cx="10728442" cy="1180659"/>
          </a:xfrm>
        </p:spPr>
        <p:txBody>
          <a:bodyPr/>
          <a:lstStyle>
            <a:lvl1pPr marL="0" indent="0">
              <a:buNone/>
              <a:defRPr sz="900"/>
            </a:lvl1pPr>
            <a:lvl2pPr marL="304590" indent="0">
              <a:buNone/>
              <a:defRPr sz="800"/>
            </a:lvl2pPr>
            <a:lvl3pPr marL="609173" indent="0">
              <a:buNone/>
              <a:defRPr sz="700"/>
            </a:lvl3pPr>
            <a:lvl4pPr marL="913763" indent="0">
              <a:buNone/>
              <a:defRPr sz="600"/>
            </a:lvl4pPr>
            <a:lvl5pPr marL="1218346" indent="0">
              <a:buNone/>
              <a:defRPr sz="600"/>
            </a:lvl5pPr>
            <a:lvl6pPr marL="1522936" indent="0">
              <a:buNone/>
              <a:defRPr sz="600"/>
            </a:lvl6pPr>
            <a:lvl7pPr marL="1827523" indent="0">
              <a:buNone/>
              <a:defRPr sz="600"/>
            </a:lvl7pPr>
            <a:lvl8pPr marL="2132109" indent="0">
              <a:buNone/>
              <a:defRPr sz="600"/>
            </a:lvl8pPr>
            <a:lvl9pPr marL="2436692" indent="0">
              <a:buNone/>
              <a:defRPr sz="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13411200" y="9163939"/>
            <a:ext cx="3725333" cy="672307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146157" tIns="73079" rIns="146157" bIns="7307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2300">
                <a:solidFill>
                  <a:schemeClr val="bg2"/>
                </a:solidFill>
                <a:latin typeface="Tahoma" charset="0"/>
                <a:cs typeface="+mn-cs"/>
              </a:defRPr>
            </a:lvl1pPr>
          </a:lstStyle>
          <a:p>
            <a:pPr>
              <a:defRPr/>
            </a:pPr>
            <a:fld id="{6CCFA7B1-9781-4CDD-AD7A-61547697911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65915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ChangeArrowheads="1"/>
          </p:cNvSpPr>
          <p:nvPr/>
        </p:nvSpPr>
        <p:spPr bwMode="ltGray">
          <a:xfrm>
            <a:off x="816213" y="1611408"/>
            <a:ext cx="857602" cy="695589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46157" tIns="73079" rIns="146157" bIns="73079" anchor="ctr"/>
          <a:lstStyle/>
          <a:p>
            <a:pPr algn="ctr" defTabSz="1462653">
              <a:defRPr/>
            </a:pPr>
            <a:endParaRPr kumimoji="1" lang="en-US" sz="3800" dirty="0">
              <a:latin typeface="Tahoma" charset="0"/>
              <a:cs typeface="+mn-cs"/>
            </a:endParaRPr>
          </a:p>
        </p:txBody>
      </p:sp>
      <p:sp>
        <p:nvSpPr>
          <p:cNvPr id="38915" name="Rectangle 3"/>
          <p:cNvSpPr>
            <a:spLocks noChangeArrowheads="1"/>
          </p:cNvSpPr>
          <p:nvPr/>
        </p:nvSpPr>
        <p:spPr bwMode="ltGray">
          <a:xfrm>
            <a:off x="1563866" y="1611408"/>
            <a:ext cx="644173" cy="695589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146157" tIns="73079" rIns="146157" bIns="73079" anchor="ctr"/>
          <a:lstStyle/>
          <a:p>
            <a:pPr algn="ctr" defTabSz="1462653">
              <a:defRPr/>
            </a:pPr>
            <a:endParaRPr kumimoji="1" lang="en-US" sz="3800" dirty="0">
              <a:latin typeface="Tahoma" charset="0"/>
              <a:cs typeface="+mn-cs"/>
            </a:endParaRPr>
          </a:p>
        </p:txBody>
      </p:sp>
      <p:sp>
        <p:nvSpPr>
          <p:cNvPr id="38916" name="Rectangle 4"/>
          <p:cNvSpPr>
            <a:spLocks noChangeArrowheads="1"/>
          </p:cNvSpPr>
          <p:nvPr/>
        </p:nvSpPr>
        <p:spPr bwMode="ltGray">
          <a:xfrm>
            <a:off x="1058098" y="2231319"/>
            <a:ext cx="825265" cy="695590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46157" tIns="73079" rIns="146157" bIns="73079" anchor="ctr"/>
          <a:lstStyle/>
          <a:p>
            <a:pPr algn="ctr" defTabSz="1462653">
              <a:defRPr/>
            </a:pPr>
            <a:endParaRPr kumimoji="1" lang="en-US" sz="3800" dirty="0">
              <a:latin typeface="Tahoma" charset="0"/>
              <a:cs typeface="+mn-cs"/>
            </a:endParaRPr>
          </a:p>
        </p:txBody>
      </p:sp>
      <p:sp>
        <p:nvSpPr>
          <p:cNvPr id="38917" name="Rectangle 5"/>
          <p:cNvSpPr>
            <a:spLocks noChangeArrowheads="1"/>
          </p:cNvSpPr>
          <p:nvPr/>
        </p:nvSpPr>
        <p:spPr bwMode="ltGray">
          <a:xfrm>
            <a:off x="1782469" y="2231319"/>
            <a:ext cx="719196" cy="695590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146157" tIns="73079" rIns="146157" bIns="73079" anchor="ctr"/>
          <a:lstStyle/>
          <a:p>
            <a:pPr algn="ctr" defTabSz="1462653">
              <a:defRPr/>
            </a:pPr>
            <a:endParaRPr kumimoji="1" lang="en-US" sz="3800" dirty="0">
              <a:latin typeface="Tahoma" charset="0"/>
              <a:cs typeface="+mn-cs"/>
            </a:endParaRPr>
          </a:p>
        </p:txBody>
      </p:sp>
      <p:sp>
        <p:nvSpPr>
          <p:cNvPr id="38918" name="Rectangle 6"/>
          <p:cNvSpPr>
            <a:spLocks noChangeArrowheads="1"/>
          </p:cNvSpPr>
          <p:nvPr/>
        </p:nvSpPr>
        <p:spPr bwMode="ltGray">
          <a:xfrm>
            <a:off x="248356" y="2123635"/>
            <a:ext cx="1096903" cy="619918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146157" tIns="73079" rIns="146157" bIns="73079" anchor="ctr"/>
          <a:lstStyle/>
          <a:p>
            <a:pPr algn="ctr" defTabSz="1462653">
              <a:defRPr/>
            </a:pPr>
            <a:endParaRPr kumimoji="1" lang="en-US" sz="3800" dirty="0">
              <a:latin typeface="Tahoma" charset="0"/>
              <a:cs typeface="+mn-cs"/>
            </a:endParaRPr>
          </a:p>
        </p:txBody>
      </p:sp>
      <p:sp>
        <p:nvSpPr>
          <p:cNvPr id="38919" name="Rectangle 7"/>
          <p:cNvSpPr>
            <a:spLocks noChangeArrowheads="1"/>
          </p:cNvSpPr>
          <p:nvPr/>
        </p:nvSpPr>
        <p:spPr bwMode="gray">
          <a:xfrm>
            <a:off x="1490135" y="1454246"/>
            <a:ext cx="62089" cy="1542521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46157" tIns="73079" rIns="146157" bIns="73079" anchor="ctr"/>
          <a:lstStyle/>
          <a:p>
            <a:pPr algn="ctr" defTabSz="1462653">
              <a:defRPr/>
            </a:pPr>
            <a:endParaRPr kumimoji="1" lang="en-US" sz="3800" dirty="0">
              <a:latin typeface="Tahoma" charset="0"/>
              <a:cs typeface="+mn-cs"/>
            </a:endParaRPr>
          </a:p>
        </p:txBody>
      </p:sp>
      <p:sp>
        <p:nvSpPr>
          <p:cNvPr id="38920" name="Rectangle 8"/>
          <p:cNvSpPr>
            <a:spLocks noChangeArrowheads="1"/>
          </p:cNvSpPr>
          <p:nvPr/>
        </p:nvSpPr>
        <p:spPr bwMode="gray">
          <a:xfrm>
            <a:off x="866659" y="2612591"/>
            <a:ext cx="16086196" cy="46567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146157" tIns="73079" rIns="146157" bIns="73079" anchor="ctr"/>
          <a:lstStyle/>
          <a:p>
            <a:pPr algn="ctr" defTabSz="1462653">
              <a:defRPr/>
            </a:pPr>
            <a:endParaRPr kumimoji="1" lang="en-US" sz="3800" dirty="0">
              <a:latin typeface="Tahoma" charset="0"/>
              <a:cs typeface="+mn-cs"/>
            </a:endParaRPr>
          </a:p>
        </p:txBody>
      </p:sp>
      <p:sp>
        <p:nvSpPr>
          <p:cNvPr id="3081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2249428" y="314332"/>
            <a:ext cx="15241529" cy="2144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46157" tIns="73079" rIns="146157" bIns="73079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82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2311519" y="2959894"/>
            <a:ext cx="15200135" cy="6035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46157" tIns="73079" rIns="146157" bIns="7307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8923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274005" y="9157141"/>
            <a:ext cx="3725333" cy="670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46157" tIns="73079" rIns="146157" bIns="73079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2300" dirty="0">
                <a:latin typeface="Tahoma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8924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151872" y="9157141"/>
            <a:ext cx="5661730" cy="670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46157" tIns="73079" rIns="146157" bIns="73079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2300" dirty="0">
                <a:latin typeface="Tahoma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8926" name="Text Box 14"/>
          <p:cNvSpPr txBox="1">
            <a:spLocks noChangeArrowheads="1"/>
          </p:cNvSpPr>
          <p:nvPr/>
        </p:nvSpPr>
        <p:spPr bwMode="auto">
          <a:xfrm>
            <a:off x="710144" y="9639302"/>
            <a:ext cx="680016" cy="462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38282" tIns="69140" rIns="138282" bIns="69140">
            <a:spAutoFit/>
          </a:bodyPr>
          <a:lstStyle/>
          <a:p>
            <a:pPr defTabSz="1462653" eaLnBrk="0" hangingPunct="0">
              <a:defRPr/>
            </a:pPr>
            <a:fld id="{C3F3972C-62AE-4075-B690-CF2536E08836}" type="slidenum">
              <a:rPr lang="en-US" sz="2100">
                <a:latin typeface="Tahoma" charset="0"/>
                <a:cs typeface="+mn-cs"/>
              </a:rPr>
              <a:pPr defTabSz="1462653" eaLnBrk="0" hangingPunct="0">
                <a:defRPr/>
              </a:pPr>
              <a:t>‹#›</a:t>
            </a:fld>
            <a:endParaRPr lang="en-US" sz="2100" dirty="0">
              <a:latin typeface="Tahoma" charset="0"/>
              <a:cs typeface="+mn-cs"/>
            </a:endParaRPr>
          </a:p>
        </p:txBody>
      </p:sp>
      <p:sp>
        <p:nvSpPr>
          <p:cNvPr id="14" name="Rectangle 1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3411200" y="9163939"/>
            <a:ext cx="3725333" cy="672307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146157" tIns="73079" rIns="146157" bIns="7307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2300">
                <a:solidFill>
                  <a:schemeClr val="bg2"/>
                </a:solidFill>
                <a:latin typeface="Tahoma" charset="0"/>
                <a:cs typeface="+mn-cs"/>
              </a:defRPr>
            </a:lvl1pPr>
          </a:lstStyle>
          <a:p>
            <a:pPr>
              <a:defRPr/>
            </a:pPr>
            <a:fld id="{6CCFA7B1-9781-4CDD-AD7A-61547697911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8522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0" r:id="rId1"/>
    <p:sldLayoutId id="2147483951" r:id="rId2"/>
    <p:sldLayoutId id="2147483952" r:id="rId3"/>
    <p:sldLayoutId id="2147483953" r:id="rId4"/>
    <p:sldLayoutId id="2147483954" r:id="rId5"/>
    <p:sldLayoutId id="2147483955" r:id="rId6"/>
    <p:sldLayoutId id="2147483956" r:id="rId7"/>
    <p:sldLayoutId id="2147483957" r:id="rId8"/>
    <p:sldLayoutId id="2147483958" r:id="rId9"/>
    <p:sldLayoutId id="2147483959" r:id="rId10"/>
    <p:sldLayoutId id="2147483960" r:id="rId11"/>
    <p:sldLayoutId id="2147483961" r:id="rId12"/>
  </p:sldLayoutIdLst>
  <p:hf hdr="0" ftr="0" dt="0"/>
  <p:txStyles>
    <p:titleStyle>
      <a:lvl1pPr algn="l" defTabSz="1462653" rtl="0" eaLnBrk="1" fontAlgn="base" hangingPunct="1">
        <a:spcBef>
          <a:spcPct val="0"/>
        </a:spcBef>
        <a:spcAft>
          <a:spcPct val="0"/>
        </a:spcAft>
        <a:defRPr sz="7100">
          <a:solidFill>
            <a:schemeClr val="tx2"/>
          </a:solidFill>
          <a:latin typeface="+mj-lt"/>
          <a:ea typeface="+mj-ea"/>
          <a:cs typeface="+mj-cs"/>
        </a:defRPr>
      </a:lvl1pPr>
      <a:lvl2pPr algn="l" defTabSz="1462653" rtl="0" eaLnBrk="1" fontAlgn="base" hangingPunct="1">
        <a:spcBef>
          <a:spcPct val="0"/>
        </a:spcBef>
        <a:spcAft>
          <a:spcPct val="0"/>
        </a:spcAft>
        <a:defRPr sz="7100">
          <a:solidFill>
            <a:schemeClr val="tx2"/>
          </a:solidFill>
          <a:latin typeface="Tahoma" charset="0"/>
        </a:defRPr>
      </a:lvl2pPr>
      <a:lvl3pPr algn="l" defTabSz="1462653" rtl="0" eaLnBrk="1" fontAlgn="base" hangingPunct="1">
        <a:spcBef>
          <a:spcPct val="0"/>
        </a:spcBef>
        <a:spcAft>
          <a:spcPct val="0"/>
        </a:spcAft>
        <a:defRPr sz="7100">
          <a:solidFill>
            <a:schemeClr val="tx2"/>
          </a:solidFill>
          <a:latin typeface="Tahoma" charset="0"/>
        </a:defRPr>
      </a:lvl3pPr>
      <a:lvl4pPr algn="l" defTabSz="1462653" rtl="0" eaLnBrk="1" fontAlgn="base" hangingPunct="1">
        <a:spcBef>
          <a:spcPct val="0"/>
        </a:spcBef>
        <a:spcAft>
          <a:spcPct val="0"/>
        </a:spcAft>
        <a:defRPr sz="7100">
          <a:solidFill>
            <a:schemeClr val="tx2"/>
          </a:solidFill>
          <a:latin typeface="Tahoma" charset="0"/>
        </a:defRPr>
      </a:lvl4pPr>
      <a:lvl5pPr algn="l" defTabSz="1462653" rtl="0" eaLnBrk="1" fontAlgn="base" hangingPunct="1">
        <a:spcBef>
          <a:spcPct val="0"/>
        </a:spcBef>
        <a:spcAft>
          <a:spcPct val="0"/>
        </a:spcAft>
        <a:defRPr sz="7100">
          <a:solidFill>
            <a:schemeClr val="tx2"/>
          </a:solidFill>
          <a:latin typeface="Tahoma" charset="0"/>
        </a:defRPr>
      </a:lvl5pPr>
      <a:lvl6pPr marL="304590" algn="l" defTabSz="1462653" rtl="0" eaLnBrk="1" fontAlgn="base" hangingPunct="1">
        <a:spcBef>
          <a:spcPct val="0"/>
        </a:spcBef>
        <a:spcAft>
          <a:spcPct val="0"/>
        </a:spcAft>
        <a:defRPr sz="7100">
          <a:solidFill>
            <a:schemeClr val="tx2"/>
          </a:solidFill>
          <a:latin typeface="Tahoma" charset="0"/>
        </a:defRPr>
      </a:lvl6pPr>
      <a:lvl7pPr marL="609173" algn="l" defTabSz="1462653" rtl="0" eaLnBrk="1" fontAlgn="base" hangingPunct="1">
        <a:spcBef>
          <a:spcPct val="0"/>
        </a:spcBef>
        <a:spcAft>
          <a:spcPct val="0"/>
        </a:spcAft>
        <a:defRPr sz="7100">
          <a:solidFill>
            <a:schemeClr val="tx2"/>
          </a:solidFill>
          <a:latin typeface="Tahoma" charset="0"/>
        </a:defRPr>
      </a:lvl7pPr>
      <a:lvl8pPr marL="913763" algn="l" defTabSz="1462653" rtl="0" eaLnBrk="1" fontAlgn="base" hangingPunct="1">
        <a:spcBef>
          <a:spcPct val="0"/>
        </a:spcBef>
        <a:spcAft>
          <a:spcPct val="0"/>
        </a:spcAft>
        <a:defRPr sz="7100">
          <a:solidFill>
            <a:schemeClr val="tx2"/>
          </a:solidFill>
          <a:latin typeface="Tahoma" charset="0"/>
        </a:defRPr>
      </a:lvl8pPr>
      <a:lvl9pPr marL="1218346" algn="l" defTabSz="1462653" rtl="0" eaLnBrk="1" fontAlgn="base" hangingPunct="1">
        <a:spcBef>
          <a:spcPct val="0"/>
        </a:spcBef>
        <a:spcAft>
          <a:spcPct val="0"/>
        </a:spcAft>
        <a:defRPr sz="7100">
          <a:solidFill>
            <a:schemeClr val="tx2"/>
          </a:solidFill>
          <a:latin typeface="Tahoma" charset="0"/>
        </a:defRPr>
      </a:lvl9pPr>
    </p:titleStyle>
    <p:bodyStyle>
      <a:lvl1pPr marL="547837" indent="-547837" algn="l" defTabSz="1462653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5100">
          <a:solidFill>
            <a:schemeClr val="tx1"/>
          </a:solidFill>
          <a:latin typeface="+mn-lt"/>
          <a:ea typeface="+mn-ea"/>
          <a:cs typeface="+mn-cs"/>
        </a:defRPr>
      </a:lvl1pPr>
      <a:lvl2pPr marL="1188734" indent="-458995" algn="l" defTabSz="1462653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4500">
          <a:solidFill>
            <a:schemeClr val="tx1"/>
          </a:solidFill>
          <a:latin typeface="+mn-lt"/>
        </a:defRPr>
      </a:lvl2pPr>
      <a:lvl3pPr marL="1827523" indent="-364873" algn="l" defTabSz="1462653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3800">
          <a:solidFill>
            <a:schemeClr val="tx1"/>
          </a:solidFill>
          <a:latin typeface="+mn-lt"/>
        </a:defRPr>
      </a:lvl3pPr>
      <a:lvl4pPr marL="2559375" indent="-366989" algn="l" defTabSz="1462653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3200">
          <a:solidFill>
            <a:schemeClr val="tx1"/>
          </a:solidFill>
          <a:latin typeface="+mn-lt"/>
        </a:defRPr>
      </a:lvl4pPr>
      <a:lvl5pPr marL="3289114" indent="-364873" algn="l" defTabSz="1462653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3200">
          <a:solidFill>
            <a:schemeClr val="tx1"/>
          </a:solidFill>
          <a:latin typeface="+mn-lt"/>
        </a:defRPr>
      </a:lvl5pPr>
      <a:lvl6pPr marL="3593701" indent="-364873" algn="l" defTabSz="1462653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3200">
          <a:solidFill>
            <a:schemeClr val="tx1"/>
          </a:solidFill>
          <a:latin typeface="+mn-lt"/>
        </a:defRPr>
      </a:lvl6pPr>
      <a:lvl7pPr marL="3898287" indent="-364873" algn="l" defTabSz="1462653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3200">
          <a:solidFill>
            <a:schemeClr val="tx1"/>
          </a:solidFill>
          <a:latin typeface="+mn-lt"/>
        </a:defRPr>
      </a:lvl7pPr>
      <a:lvl8pPr marL="4202875" indent="-364873" algn="l" defTabSz="1462653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3200">
          <a:solidFill>
            <a:schemeClr val="tx1"/>
          </a:solidFill>
          <a:latin typeface="+mn-lt"/>
        </a:defRPr>
      </a:lvl8pPr>
      <a:lvl9pPr marL="4507461" indent="-364873" algn="l" defTabSz="1462653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3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09173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590" algn="l" defTabSz="609173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173" algn="l" defTabSz="609173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3763" algn="l" defTabSz="609173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8346" algn="l" defTabSz="609173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2936" algn="l" defTabSz="609173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7523" algn="l" defTabSz="609173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2109" algn="l" defTabSz="609173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6692" algn="l" defTabSz="609173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5" Type="http://schemas.openxmlformats.org/officeDocument/2006/relationships/image" Target="../media/image7.wmf"/><Relationship Id="rId4" Type="http://schemas.openxmlformats.org/officeDocument/2006/relationships/oleObject" Target="../embeddings/oleObject2.bin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8.xml"/><Relationship Id="rId6" Type="http://schemas.openxmlformats.org/officeDocument/2006/relationships/image" Target="../media/image16.jpeg"/><Relationship Id="rId5" Type="http://schemas.openxmlformats.org/officeDocument/2006/relationships/image" Target="../media/image11.wmf"/><Relationship Id="rId4" Type="http://schemas.openxmlformats.org/officeDocument/2006/relationships/oleObject" Target="../embeddings/oleObject7.bin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9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0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1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5" Type="http://schemas.openxmlformats.org/officeDocument/2006/relationships/image" Target="../media/image11.wmf"/><Relationship Id="rId4" Type="http://schemas.openxmlformats.org/officeDocument/2006/relationships/oleObject" Target="../embeddings/oleObject3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5" Type="http://schemas.openxmlformats.org/officeDocument/2006/relationships/image" Target="../media/image11.wmf"/><Relationship Id="rId4" Type="http://schemas.openxmlformats.org/officeDocument/2006/relationships/oleObject" Target="../embeddings/oleObject4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Relationship Id="rId5" Type="http://schemas.openxmlformats.org/officeDocument/2006/relationships/image" Target="../media/image11.wmf"/><Relationship Id="rId4" Type="http://schemas.openxmlformats.org/officeDocument/2006/relationships/oleObject" Target="../embeddings/oleObject5.bin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Relationship Id="rId4" Type="http://schemas.openxmlformats.org/officeDocument/2006/relationships/image" Target="../media/image1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Relationship Id="rId5" Type="http://schemas.openxmlformats.org/officeDocument/2006/relationships/image" Target="../media/image11.wmf"/><Relationship Id="rId4" Type="http://schemas.openxmlformats.org/officeDocument/2006/relationships/oleObject" Target="../embeddings/oleObject6.bin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Relationship Id="rId6" Type="http://schemas.openxmlformats.org/officeDocument/2006/relationships/image" Target="../media/image16.jpeg"/><Relationship Id="rId5" Type="http://schemas.openxmlformats.org/officeDocument/2006/relationships/image" Target="../media/image11.wmf"/><Relationship Id="rId4" Type="http://schemas.openxmlformats.org/officeDocument/2006/relationships/oleObject" Target="../embeddings/oleObject7.bin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.xml"/><Relationship Id="rId6" Type="http://schemas.openxmlformats.org/officeDocument/2006/relationships/image" Target="../media/image11.w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16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6.xml"/><Relationship Id="rId6" Type="http://schemas.openxmlformats.org/officeDocument/2006/relationships/image" Target="../media/image11.w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1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0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5.xml"/><Relationship Id="rId6" Type="http://schemas.openxmlformats.org/officeDocument/2006/relationships/image" Target="../media/image16.jpeg"/><Relationship Id="rId5" Type="http://schemas.openxmlformats.org/officeDocument/2006/relationships/image" Target="../media/image11.wmf"/><Relationship Id="rId4" Type="http://schemas.openxmlformats.org/officeDocument/2006/relationships/oleObject" Target="../embeddings/oleObject7.bin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8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0.xml"/><Relationship Id="rId6" Type="http://schemas.openxmlformats.org/officeDocument/2006/relationships/image" Target="../media/image16.jpeg"/><Relationship Id="rId5" Type="http://schemas.openxmlformats.org/officeDocument/2006/relationships/image" Target="../media/image11.wmf"/><Relationship Id="rId4" Type="http://schemas.openxmlformats.org/officeDocument/2006/relationships/oleObject" Target="../embeddings/oleObject7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5.xml"/><Relationship Id="rId4" Type="http://schemas.openxmlformats.org/officeDocument/2006/relationships/image" Target="../media/image18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6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6.xm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7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8.xml"/><Relationship Id="rId6" Type="http://schemas.openxmlformats.org/officeDocument/2006/relationships/image" Target="../media/image11.w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16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9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0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2.xml"/><Relationship Id="rId4" Type="http://schemas.openxmlformats.org/officeDocument/2006/relationships/image" Target="../media/image300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6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1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3.xml"/><Relationship Id="rId4" Type="http://schemas.openxmlformats.org/officeDocument/2006/relationships/image" Target="../media/image321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1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4.xml"/><Relationship Id="rId4" Type="http://schemas.openxmlformats.org/officeDocument/2006/relationships/image" Target="../media/image320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5.xml"/><Relationship Id="rId5" Type="http://schemas.openxmlformats.org/officeDocument/2006/relationships/image" Target="../media/image26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6.xml"/><Relationship Id="rId6" Type="http://schemas.openxmlformats.org/officeDocument/2006/relationships/image" Target="../media/image16.jpeg"/><Relationship Id="rId5" Type="http://schemas.openxmlformats.org/officeDocument/2006/relationships/image" Target="../media/image11.wmf"/><Relationship Id="rId4" Type="http://schemas.openxmlformats.org/officeDocument/2006/relationships/oleObject" Target="../embeddings/oleObject7.bin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5" Type="http://schemas.openxmlformats.org/officeDocument/2006/relationships/image" Target="../media/image7.wmf"/><Relationship Id="rId4" Type="http://schemas.openxmlformats.org/officeDocument/2006/relationships/oleObject" Target="../embeddings/oleObject1.bin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8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9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0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1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3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4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5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30200" y="1208088"/>
            <a:ext cx="17221200" cy="2144712"/>
          </a:xfrm>
        </p:spPr>
        <p:txBody>
          <a:bodyPr anchor="ctr"/>
          <a:lstStyle/>
          <a:p>
            <a:pPr algn="ctr"/>
            <a:r>
              <a:rPr lang="en-US" sz="9600" b="1" dirty="0">
                <a:effectLst/>
              </a:rPr>
              <a:t>Part 1: An Explanation</a:t>
            </a:r>
            <a:br>
              <a:rPr lang="en-US" sz="9600" b="1" dirty="0">
                <a:effectLst/>
              </a:rPr>
            </a:br>
            <a:r>
              <a:rPr lang="en-US" sz="9600" b="1" dirty="0">
                <a:effectLst/>
              </a:rPr>
              <a:t>of Consciousness</a:t>
            </a:r>
            <a:endParaRPr lang="en-US" sz="5400" dirty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82601" y="4800600"/>
            <a:ext cx="12228512" cy="4661250"/>
          </a:xfrm>
        </p:spPr>
        <p:txBody>
          <a:bodyPr/>
          <a:lstStyle/>
          <a:p>
            <a:pPr>
              <a:lnSpc>
                <a:spcPts val="6000"/>
              </a:lnSpc>
              <a:spcBef>
                <a:spcPts val="0"/>
              </a:spcBef>
            </a:pPr>
            <a:endParaRPr lang="en-US" sz="4800" b="1" dirty="0"/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4800" b="1" dirty="0"/>
              <a:t>Frank Heile, Ph.D.</a:t>
            </a:r>
            <a:endParaRPr lang="en-US" sz="3600" b="1" dirty="0"/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4000" b="1" dirty="0"/>
              <a:t>January 9</a:t>
            </a:r>
            <a:r>
              <a:rPr lang="en-US" sz="4000" b="1" baseline="30000" dirty="0"/>
              <a:t>th</a:t>
            </a:r>
            <a:r>
              <a:rPr lang="en-US" sz="4000" b="1" dirty="0"/>
              <a:t>, 2021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4000" b="1" dirty="0"/>
              <a:t>Presented at “The Stoa”</a:t>
            </a:r>
            <a:endParaRPr lang="en-US" sz="4800" b="1" dirty="0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8206709A-9B83-41EA-B17D-039832F7B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FA7B1-9781-4CDD-AD7A-615476979112}" type="slidenum">
              <a:rPr lang="en-US" sz="2800" b="1" smtClean="0"/>
              <a:pPr/>
              <a:t>1</a:t>
            </a:fld>
            <a:endParaRPr lang="en-US" sz="28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1113" y="5098875"/>
            <a:ext cx="4191000" cy="4191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7DF4284-32A2-446E-9873-D440B6F64D6A}"/>
              </a:ext>
            </a:extLst>
          </p:cNvPr>
          <p:cNvSpPr txBox="1"/>
          <p:nvPr/>
        </p:nvSpPr>
        <p:spPr>
          <a:xfrm>
            <a:off x="16642080" y="9326880"/>
            <a:ext cx="457200" cy="502920"/>
          </a:xfrm>
          <a:prstGeom prst="rect">
            <a:avLst/>
          </a:prstGeom>
          <a:noFill/>
          <a:ln w="825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en-US" sz="2400" b="1" dirty="0"/>
              <a:t>    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63603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5461">
        <p:fade/>
      </p:transition>
    </mc:Choice>
    <mc:Fallback xmlns="">
      <p:transition spd="med" advTm="4546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E4F73295-9DB3-4624-B50F-6F1D5F08154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590800" y="2971800"/>
          <a:ext cx="12698413" cy="6348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12698280" imgH="6348960" progId="">
                  <p:embed/>
                </p:oleObj>
              </mc:Choice>
              <mc:Fallback>
                <p:oleObj r:id="rId4" imgW="12698280" imgH="6348960" progId="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E4F73295-9DB3-4624-B50F-6F1D5F08154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590800" y="2971800"/>
                        <a:ext cx="12698413" cy="63484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:a16="http://schemas.microsoft.com/office/drawing/2014/main" id="{01564EB8-93D1-4B7C-8EC8-232CB0992976}"/>
              </a:ext>
            </a:extLst>
          </p:cNvPr>
          <p:cNvGrpSpPr/>
          <p:nvPr/>
        </p:nvGrpSpPr>
        <p:grpSpPr>
          <a:xfrm>
            <a:off x="5154239" y="6767102"/>
            <a:ext cx="2507669" cy="2314382"/>
            <a:chOff x="5154239" y="6767102"/>
            <a:chExt cx="2507669" cy="2314382"/>
          </a:xfrm>
        </p:grpSpPr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F4BBC0C8-1660-48D4-BB17-38CD944872B2}"/>
                </a:ext>
              </a:extLst>
            </p:cNvPr>
            <p:cNvSpPr/>
            <p:nvPr/>
          </p:nvSpPr>
          <p:spPr bwMode="auto">
            <a:xfrm>
              <a:off x="5158971" y="6767102"/>
              <a:ext cx="2500052" cy="284711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1" compatLnSpc="1">
              <a:prstTxWarp prst="textNoShape">
                <a:avLst/>
              </a:prstTxWarp>
            </a:bodyPr>
            <a:lstStyle/>
            <a:p>
              <a:pPr marL="0" marR="0" indent="0" algn="l" defTabSz="219551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C9B34C9F-1708-47D9-9EA2-3EB607B11CE0}"/>
                </a:ext>
              </a:extLst>
            </p:cNvPr>
            <p:cNvSpPr/>
            <p:nvPr/>
          </p:nvSpPr>
          <p:spPr bwMode="auto">
            <a:xfrm>
              <a:off x="5154239" y="7273213"/>
              <a:ext cx="2500052" cy="284711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1" compatLnSpc="1">
              <a:prstTxWarp prst="textNoShape">
                <a:avLst/>
              </a:prstTxWarp>
            </a:bodyPr>
            <a:lstStyle/>
            <a:p>
              <a:pPr marL="0" marR="0" indent="0" algn="l" defTabSz="219551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043C0D2A-9974-4CA4-88A2-2CACBF38A0C1}"/>
                </a:ext>
              </a:extLst>
            </p:cNvPr>
            <p:cNvSpPr/>
            <p:nvPr/>
          </p:nvSpPr>
          <p:spPr bwMode="auto">
            <a:xfrm>
              <a:off x="5154239" y="7777201"/>
              <a:ext cx="2500052" cy="284711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1" compatLnSpc="1">
              <a:prstTxWarp prst="textNoShape">
                <a:avLst/>
              </a:prstTxWarp>
            </a:bodyPr>
            <a:lstStyle/>
            <a:p>
              <a:pPr marL="0" marR="0" indent="0" algn="l" defTabSz="219551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6200232A-EA7E-48D8-A59C-70FF36133D76}"/>
                </a:ext>
              </a:extLst>
            </p:cNvPr>
            <p:cNvSpPr/>
            <p:nvPr/>
          </p:nvSpPr>
          <p:spPr bwMode="auto">
            <a:xfrm>
              <a:off x="5158395" y="8290662"/>
              <a:ext cx="2500052" cy="284711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1" compatLnSpc="1">
              <a:prstTxWarp prst="textNoShape">
                <a:avLst/>
              </a:prstTxWarp>
            </a:bodyPr>
            <a:lstStyle/>
            <a:p>
              <a:pPr marL="0" marR="0" indent="0" algn="l" defTabSz="219551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F92716A9-E290-4AF7-8D27-B229568DF72F}"/>
                </a:ext>
              </a:extLst>
            </p:cNvPr>
            <p:cNvSpPr/>
            <p:nvPr/>
          </p:nvSpPr>
          <p:spPr bwMode="auto">
            <a:xfrm>
              <a:off x="5161856" y="8796773"/>
              <a:ext cx="2500052" cy="284711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1" compatLnSpc="1">
              <a:prstTxWarp prst="textNoShape">
                <a:avLst/>
              </a:prstTxWarp>
            </a:bodyPr>
            <a:lstStyle/>
            <a:p>
              <a:pPr marL="0" marR="0" indent="0" algn="l" defTabSz="219551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A8FE4252-D839-48C4-8030-B3AAC754AA30}"/>
              </a:ext>
            </a:extLst>
          </p:cNvPr>
          <p:cNvGrpSpPr/>
          <p:nvPr/>
        </p:nvGrpSpPr>
        <p:grpSpPr>
          <a:xfrm>
            <a:off x="10252130" y="6517037"/>
            <a:ext cx="2479621" cy="2803954"/>
            <a:chOff x="10252130" y="6517037"/>
            <a:chExt cx="2479621" cy="2803954"/>
          </a:xfrm>
        </p:grpSpPr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B51DC5D7-755A-440E-BEC5-5C6FF93A107E}"/>
                </a:ext>
              </a:extLst>
            </p:cNvPr>
            <p:cNvSpPr/>
            <p:nvPr/>
          </p:nvSpPr>
          <p:spPr bwMode="auto">
            <a:xfrm>
              <a:off x="10253745" y="6517037"/>
              <a:ext cx="2475113" cy="272241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1" compatLnSpc="1">
              <a:prstTxWarp prst="textNoShape">
                <a:avLst/>
              </a:prstTxWarp>
            </a:bodyPr>
            <a:lstStyle/>
            <a:p>
              <a:pPr marL="0" marR="0" indent="0" algn="l" defTabSz="219551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3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FF2FE758-F325-4882-9CF4-5ED72FEAF69C}"/>
                </a:ext>
              </a:extLst>
            </p:cNvPr>
            <p:cNvSpPr/>
            <p:nvPr/>
          </p:nvSpPr>
          <p:spPr bwMode="auto">
            <a:xfrm>
              <a:off x="10252130" y="7019338"/>
              <a:ext cx="2475113" cy="272241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1" compatLnSpc="1">
              <a:prstTxWarp prst="textNoShape">
                <a:avLst/>
              </a:prstTxWarp>
            </a:bodyPr>
            <a:lstStyle/>
            <a:p>
              <a:pPr marL="0" marR="0" indent="0" algn="l" defTabSz="219551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3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8F7C87C8-CA2E-42AA-A810-6D5CC86B52FA}"/>
                </a:ext>
              </a:extLst>
            </p:cNvPr>
            <p:cNvSpPr/>
            <p:nvPr/>
          </p:nvSpPr>
          <p:spPr bwMode="auto">
            <a:xfrm>
              <a:off x="10256638" y="7532718"/>
              <a:ext cx="2475113" cy="272241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1" compatLnSpc="1">
              <a:prstTxWarp prst="textNoShape">
                <a:avLst/>
              </a:prstTxWarp>
            </a:bodyPr>
            <a:lstStyle/>
            <a:p>
              <a:pPr marL="0" marR="0" indent="0" algn="l" defTabSz="219551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3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0CD095CF-31F1-4283-B009-148590ED8429}"/>
                </a:ext>
              </a:extLst>
            </p:cNvPr>
            <p:cNvSpPr/>
            <p:nvPr/>
          </p:nvSpPr>
          <p:spPr bwMode="auto">
            <a:xfrm>
              <a:off x="10256638" y="8038062"/>
              <a:ext cx="2475113" cy="272241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1" compatLnSpc="1">
              <a:prstTxWarp prst="textNoShape">
                <a:avLst/>
              </a:prstTxWarp>
            </a:bodyPr>
            <a:lstStyle/>
            <a:p>
              <a:pPr marL="0" marR="0" indent="0" algn="l" defTabSz="219551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3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CDB28B48-608F-4EF8-B824-78597B04CA28}"/>
                </a:ext>
              </a:extLst>
            </p:cNvPr>
            <p:cNvSpPr/>
            <p:nvPr/>
          </p:nvSpPr>
          <p:spPr bwMode="auto">
            <a:xfrm>
              <a:off x="10253746" y="8543406"/>
              <a:ext cx="2475113" cy="272241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1" compatLnSpc="1">
              <a:prstTxWarp prst="textNoShape">
                <a:avLst/>
              </a:prstTxWarp>
            </a:bodyPr>
            <a:lstStyle/>
            <a:p>
              <a:pPr marL="0" marR="0" indent="0" algn="l" defTabSz="219551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3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2FFCC939-2C8F-45EB-A0D8-CA8910B1E843}"/>
                </a:ext>
              </a:extLst>
            </p:cNvPr>
            <p:cNvSpPr/>
            <p:nvPr/>
          </p:nvSpPr>
          <p:spPr bwMode="auto">
            <a:xfrm>
              <a:off x="10253746" y="9048750"/>
              <a:ext cx="2475113" cy="272241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1" compatLnSpc="1">
              <a:prstTxWarp prst="textNoShape">
                <a:avLst/>
              </a:prstTxWarp>
            </a:bodyPr>
            <a:lstStyle/>
            <a:p>
              <a:pPr marL="0" marR="0" indent="0" algn="l" defTabSz="219551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3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C24C66A-B603-49FA-8D4C-E9D2E1EFDD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Color Illusion</a:t>
            </a:r>
            <a:endParaRPr lang="en-US" b="1" baseline="30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CC85C9-B33B-4B0A-BE1D-BFB346CB8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FA7B1-9781-4CDD-AD7A-615476979112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53F2CB5-7A6B-475C-9AE1-2CB8D6A83501}"/>
              </a:ext>
            </a:extLst>
          </p:cNvPr>
          <p:cNvGrpSpPr/>
          <p:nvPr/>
        </p:nvGrpSpPr>
        <p:grpSpPr>
          <a:xfrm>
            <a:off x="5245331" y="3046615"/>
            <a:ext cx="7392323" cy="6210647"/>
            <a:chOff x="5245331" y="3046615"/>
            <a:chExt cx="7392323" cy="621064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7F9A7D5-079D-4249-A402-F989481C1F6A}"/>
                </a:ext>
              </a:extLst>
            </p:cNvPr>
            <p:cNvSpPr/>
            <p:nvPr/>
          </p:nvSpPr>
          <p:spPr bwMode="auto">
            <a:xfrm>
              <a:off x="5245331" y="3046615"/>
              <a:ext cx="2306782" cy="6184669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1" compatLnSpc="1">
              <a:prstTxWarp prst="textNoShape">
                <a:avLst/>
              </a:prstTxWarp>
            </a:bodyPr>
            <a:lstStyle/>
            <a:p>
              <a:pPr marL="0" marR="0" indent="0" algn="l" defTabSz="219551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3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BD9F7BA4-D960-4F21-ACBE-9047B33BA25C}"/>
                </a:ext>
              </a:extLst>
            </p:cNvPr>
            <p:cNvSpPr/>
            <p:nvPr/>
          </p:nvSpPr>
          <p:spPr bwMode="auto">
            <a:xfrm>
              <a:off x="10330872" y="3072593"/>
              <a:ext cx="2306782" cy="6184669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1" compatLnSpc="1">
              <a:prstTxWarp prst="textNoShape">
                <a:avLst/>
              </a:prstTxWarp>
            </a:bodyPr>
            <a:lstStyle/>
            <a:p>
              <a:pPr marL="0" marR="0" indent="0" algn="l" defTabSz="219551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3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C2917186-9D03-43B7-A37E-3EBC6DE3113D}"/>
              </a:ext>
            </a:extLst>
          </p:cNvPr>
          <p:cNvSpPr txBox="1"/>
          <p:nvPr/>
        </p:nvSpPr>
        <p:spPr>
          <a:xfrm>
            <a:off x="5130800" y="9353896"/>
            <a:ext cx="7795083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Left Rectangle                       Right Rectangle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D28592-45B9-4B8E-942A-948F5A9B56DE}"/>
              </a:ext>
            </a:extLst>
          </p:cNvPr>
          <p:cNvSpPr/>
          <p:nvPr/>
        </p:nvSpPr>
        <p:spPr bwMode="auto">
          <a:xfrm>
            <a:off x="2590800" y="5729060"/>
            <a:ext cx="12698413" cy="82414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1" compatLnSpc="1">
            <a:prstTxWarp prst="textNoShape">
              <a:avLst/>
            </a:prstTxWarp>
          </a:bodyPr>
          <a:lstStyle/>
          <a:p>
            <a:pPr marL="0" marR="0" indent="0" algn="l" defTabSz="21955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16F409B-FEDF-410D-94B0-7966F337D92D}"/>
              </a:ext>
            </a:extLst>
          </p:cNvPr>
          <p:cNvSpPr/>
          <p:nvPr/>
        </p:nvSpPr>
        <p:spPr bwMode="auto">
          <a:xfrm>
            <a:off x="5824728" y="3710166"/>
            <a:ext cx="1152144" cy="1284734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1" compatLnSpc="1">
            <a:prstTxWarp prst="textNoShape">
              <a:avLst/>
            </a:prstTxWarp>
          </a:bodyPr>
          <a:lstStyle/>
          <a:p>
            <a:pPr marL="0" marR="0" indent="0" algn="l" defTabSz="21955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1451F5F-78B6-4BAF-9BE0-AF3025CC78FC}"/>
              </a:ext>
            </a:extLst>
          </p:cNvPr>
          <p:cNvSpPr/>
          <p:nvPr/>
        </p:nvSpPr>
        <p:spPr bwMode="auto">
          <a:xfrm>
            <a:off x="10908792" y="3712464"/>
            <a:ext cx="1152144" cy="1284734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1" compatLnSpc="1">
            <a:prstTxWarp prst="textNoShape">
              <a:avLst/>
            </a:prstTxWarp>
          </a:bodyPr>
          <a:lstStyle/>
          <a:p>
            <a:pPr marL="0" marR="0" indent="0" algn="l" defTabSz="21955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3958152-DDFA-41B6-9C14-5BDCC0056129}"/>
              </a:ext>
            </a:extLst>
          </p:cNvPr>
          <p:cNvSpPr/>
          <p:nvPr/>
        </p:nvSpPr>
        <p:spPr bwMode="auto">
          <a:xfrm>
            <a:off x="5816600" y="7269480"/>
            <a:ext cx="1152144" cy="1307592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1" compatLnSpc="1">
            <a:prstTxWarp prst="textNoShape">
              <a:avLst/>
            </a:prstTxWarp>
          </a:bodyPr>
          <a:lstStyle/>
          <a:p>
            <a:pPr marL="0" marR="0" indent="0" algn="l" defTabSz="21955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CB68F3E-B3B8-4A30-811A-A90F09010D25}"/>
              </a:ext>
            </a:extLst>
          </p:cNvPr>
          <p:cNvSpPr/>
          <p:nvPr/>
        </p:nvSpPr>
        <p:spPr bwMode="auto">
          <a:xfrm>
            <a:off x="10900664" y="7287768"/>
            <a:ext cx="1152144" cy="1261872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1" compatLnSpc="1">
            <a:prstTxWarp prst="textNoShape">
              <a:avLst/>
            </a:prstTxWarp>
          </a:bodyPr>
          <a:lstStyle/>
          <a:p>
            <a:pPr marL="0" marR="0" indent="0" algn="l" defTabSz="21955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A4F772D-7B71-4169-8A74-6C2FA1C09785}"/>
              </a:ext>
            </a:extLst>
          </p:cNvPr>
          <p:cNvGrpSpPr/>
          <p:nvPr/>
        </p:nvGrpSpPr>
        <p:grpSpPr>
          <a:xfrm>
            <a:off x="5245331" y="6553200"/>
            <a:ext cx="7392323" cy="9493"/>
            <a:chOff x="5245331" y="6553200"/>
            <a:chExt cx="7392323" cy="9493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A00753FD-FA7D-4592-9832-C19892805772}"/>
                </a:ext>
              </a:extLst>
            </p:cNvPr>
            <p:cNvCxnSpPr/>
            <p:nvPr/>
          </p:nvCxnSpPr>
          <p:spPr bwMode="auto">
            <a:xfrm>
              <a:off x="5245331" y="6553200"/>
              <a:ext cx="2306782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089F3D9C-22A9-4CD7-81D2-D8C9E88CE823}"/>
                </a:ext>
              </a:extLst>
            </p:cNvPr>
            <p:cNvCxnSpPr/>
            <p:nvPr/>
          </p:nvCxnSpPr>
          <p:spPr bwMode="auto">
            <a:xfrm>
              <a:off x="10330872" y="6562693"/>
              <a:ext cx="2306782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49ACB4E-DDF1-40F3-906F-B1B8F27C5467}"/>
              </a:ext>
            </a:extLst>
          </p:cNvPr>
          <p:cNvGrpSpPr/>
          <p:nvPr/>
        </p:nvGrpSpPr>
        <p:grpSpPr>
          <a:xfrm>
            <a:off x="5245331" y="5727675"/>
            <a:ext cx="7392323" cy="1385"/>
            <a:chOff x="5245331" y="5727675"/>
            <a:chExt cx="7392323" cy="1385"/>
          </a:xfrm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33E19CAB-422B-4452-8042-C8E221A6AE6C}"/>
                </a:ext>
              </a:extLst>
            </p:cNvPr>
            <p:cNvCxnSpPr/>
            <p:nvPr/>
          </p:nvCxnSpPr>
          <p:spPr bwMode="auto">
            <a:xfrm>
              <a:off x="5245331" y="5729060"/>
              <a:ext cx="2306782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0DF563AB-9E39-483A-9F28-150CC12A4AC7}"/>
                </a:ext>
              </a:extLst>
            </p:cNvPr>
            <p:cNvCxnSpPr/>
            <p:nvPr/>
          </p:nvCxnSpPr>
          <p:spPr bwMode="auto">
            <a:xfrm>
              <a:off x="10330872" y="5727675"/>
              <a:ext cx="2306782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F5101E37-3E4B-4DE3-B7CB-1E5B467DD4DC}"/>
              </a:ext>
            </a:extLst>
          </p:cNvPr>
          <p:cNvSpPr txBox="1"/>
          <p:nvPr/>
        </p:nvSpPr>
        <p:spPr>
          <a:xfrm>
            <a:off x="6197600" y="3202132"/>
            <a:ext cx="421910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7871C51-8BC3-42D2-B291-5F79B78F5EFD}"/>
              </a:ext>
            </a:extLst>
          </p:cNvPr>
          <p:cNvSpPr txBox="1"/>
          <p:nvPr/>
        </p:nvSpPr>
        <p:spPr>
          <a:xfrm>
            <a:off x="11280346" y="3203351"/>
            <a:ext cx="421910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2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B4A6B0D-514B-4620-8215-973E2F62A1E4}"/>
              </a:ext>
            </a:extLst>
          </p:cNvPr>
          <p:cNvSpPr txBox="1"/>
          <p:nvPr/>
        </p:nvSpPr>
        <p:spPr>
          <a:xfrm>
            <a:off x="6197600" y="6776591"/>
            <a:ext cx="421910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3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9E127E8-6471-4DB1-9B94-F697A92BCBC0}"/>
              </a:ext>
            </a:extLst>
          </p:cNvPr>
          <p:cNvSpPr txBox="1"/>
          <p:nvPr/>
        </p:nvSpPr>
        <p:spPr>
          <a:xfrm>
            <a:off x="11265734" y="6771959"/>
            <a:ext cx="421910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49957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6403">
        <p:fade/>
      </p:transition>
    </mc:Choice>
    <mc:Fallback xmlns="">
      <p:transition spd="med" advTm="1640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7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26" grpId="0" animBg="1"/>
      <p:bldP spid="27" grpId="0" animBg="1"/>
      <p:bldP spid="28" grpId="0" animBg="1"/>
      <p:bldP spid="17" grpId="0"/>
      <p:bldP spid="39" grpId="0"/>
      <p:bldP spid="40" grpId="0"/>
      <p:bldP spid="41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268D8E-CBF0-4B45-A612-89A4CA666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Are You?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5703D8-F91C-4236-A14B-A1813E6AD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FA7B1-9781-4CDD-AD7A-615476979112}" type="slidenum">
              <a:rPr lang="en-US" smtClean="0"/>
              <a:pPr>
                <a:defRPr/>
              </a:pPr>
              <a:t>100</a:t>
            </a:fld>
            <a:endParaRPr lang="en-US" dirty="0"/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4925425F-9C32-451F-9825-BFD19D007556}"/>
              </a:ext>
            </a:extLst>
          </p:cNvPr>
          <p:cNvGrpSpPr/>
          <p:nvPr/>
        </p:nvGrpSpPr>
        <p:grpSpPr>
          <a:xfrm>
            <a:off x="9273184" y="2651760"/>
            <a:ext cx="3477616" cy="6298945"/>
            <a:chOff x="863600" y="2673846"/>
            <a:chExt cx="3477616" cy="6298945"/>
          </a:xfrm>
        </p:grpSpPr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2A72744C-4511-4FD1-A72F-1365E58F64FB}"/>
                </a:ext>
              </a:extLst>
            </p:cNvPr>
            <p:cNvGrpSpPr/>
            <p:nvPr/>
          </p:nvGrpSpPr>
          <p:grpSpPr>
            <a:xfrm>
              <a:off x="863600" y="4126470"/>
              <a:ext cx="3477616" cy="4846321"/>
              <a:chOff x="11915913" y="4126470"/>
              <a:chExt cx="3477616" cy="4846321"/>
            </a:xfrm>
          </p:grpSpPr>
          <p:grpSp>
            <p:nvGrpSpPr>
              <p:cNvPr id="69" name="Group 68">
                <a:extLst>
                  <a:ext uri="{FF2B5EF4-FFF2-40B4-BE49-F238E27FC236}">
                    <a16:creationId xmlns:a16="http://schemas.microsoft.com/office/drawing/2014/main" id="{ABE29A06-F4CD-4F83-9606-B327C34BA56F}"/>
                  </a:ext>
                </a:extLst>
              </p:cNvPr>
              <p:cNvGrpSpPr/>
              <p:nvPr/>
            </p:nvGrpSpPr>
            <p:grpSpPr>
              <a:xfrm>
                <a:off x="11915913" y="4126470"/>
                <a:ext cx="3477616" cy="4846321"/>
                <a:chOff x="3987800" y="26890688"/>
                <a:chExt cx="2286000" cy="3185714"/>
              </a:xfrm>
              <a:solidFill>
                <a:schemeClr val="accent3">
                  <a:lumMod val="20000"/>
                  <a:lumOff val="80000"/>
                </a:schemeClr>
              </a:solidFill>
            </p:grpSpPr>
            <p:sp>
              <p:nvSpPr>
                <p:cNvPr id="71" name="Rounded Rectangle 63">
                  <a:extLst>
                    <a:ext uri="{FF2B5EF4-FFF2-40B4-BE49-F238E27FC236}">
                      <a16:creationId xmlns:a16="http://schemas.microsoft.com/office/drawing/2014/main" id="{C6982653-DF4B-4DDA-A3AF-1EC65151155B}"/>
                    </a:ext>
                  </a:extLst>
                </p:cNvPr>
                <p:cNvSpPr/>
                <p:nvPr/>
              </p:nvSpPr>
              <p:spPr bwMode="auto">
                <a:xfrm>
                  <a:off x="3987800" y="26890688"/>
                  <a:ext cx="2286000" cy="3185714"/>
                </a:xfrm>
                <a:prstGeom prst="roundRect">
                  <a:avLst/>
                </a:prstGeom>
                <a:solidFill>
                  <a:srgbClr val="E8E8E8"/>
                </a:solidFill>
                <a:ln w="222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1" compatLnSpc="1">
                  <a:prstTxWarp prst="textNoShape">
                    <a:avLst/>
                  </a:prstTxWarp>
                </a:bodyPr>
                <a:lstStyle/>
                <a:p>
                  <a:pPr algn="ctr" defTabSz="2195513"/>
                  <a:r>
                    <a:rPr lang="en-US" sz="3200" b="1" dirty="0">
                      <a:latin typeface="Tahoma" charset="0"/>
                    </a:rPr>
                    <a:t>Human</a:t>
                  </a:r>
                  <a:br>
                    <a:rPr lang="en-US" sz="3200" b="1" dirty="0">
                      <a:latin typeface="Tahoma" charset="0"/>
                    </a:rPr>
                  </a:br>
                  <a:r>
                    <a:rPr lang="en-US" sz="3200" b="1" u="sng" dirty="0">
                      <a:latin typeface="Tahoma" charset="0"/>
                    </a:rPr>
                    <a:t>self-model:</a:t>
                  </a:r>
                </a:p>
                <a:p>
                  <a:pPr algn="ctr" defTabSz="2195513"/>
                  <a:endParaRPr lang="en-US" sz="3200" b="1" dirty="0">
                    <a:latin typeface="Tahoma" charset="0"/>
                  </a:endParaRPr>
                </a:p>
              </p:txBody>
            </p:sp>
            <p:sp>
              <p:nvSpPr>
                <p:cNvPr id="72" name="Rounded Rectangle 41">
                  <a:extLst>
                    <a:ext uri="{FF2B5EF4-FFF2-40B4-BE49-F238E27FC236}">
                      <a16:creationId xmlns:a16="http://schemas.microsoft.com/office/drawing/2014/main" id="{3EEC8E81-4C17-4AE5-B65A-7C86DC6171AA}"/>
                    </a:ext>
                  </a:extLst>
                </p:cNvPr>
                <p:cNvSpPr/>
                <p:nvPr/>
              </p:nvSpPr>
              <p:spPr bwMode="auto">
                <a:xfrm>
                  <a:off x="4170028" y="27904850"/>
                  <a:ext cx="1923449" cy="781401"/>
                </a:xfrm>
                <a:prstGeom prst="roundRect">
                  <a:avLst/>
                </a:prstGeom>
                <a:solidFill>
                  <a:srgbClr val="ADEFD1"/>
                </a:solidFill>
                <a:ln w="222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1" compatLnSpc="1">
                  <a:prstTxWarp prst="textNoShape">
                    <a:avLst/>
                  </a:prstTxWarp>
                </a:bodyPr>
                <a:lstStyle/>
                <a:p>
                  <a:pPr algn="ctr" defTabSz="2195513"/>
                  <a:r>
                    <a:rPr lang="en-US" sz="3200" b="1" dirty="0">
                      <a:latin typeface="Tahoma" charset="0"/>
                    </a:rPr>
                    <a:t>Modeler</a:t>
                  </a:r>
                  <a:br>
                    <a:rPr lang="en-US" sz="3200" b="1" dirty="0">
                      <a:latin typeface="Tahoma" charset="0"/>
                    </a:rPr>
                  </a:br>
                  <a:r>
                    <a:rPr lang="en-US" sz="3200" b="1" dirty="0">
                      <a:latin typeface="Tahoma" charset="0"/>
                    </a:rPr>
                    <a:t>self-model</a:t>
                  </a:r>
                </a:p>
              </p:txBody>
            </p:sp>
          </p:grpSp>
          <p:sp>
            <p:nvSpPr>
              <p:cNvPr id="70" name="Rounded Rectangle 40">
                <a:extLst>
                  <a:ext uri="{FF2B5EF4-FFF2-40B4-BE49-F238E27FC236}">
                    <a16:creationId xmlns:a16="http://schemas.microsoft.com/office/drawing/2014/main" id="{5BED6148-532E-45A1-B2F1-8ED27B84A0D1}"/>
                  </a:ext>
                </a:extLst>
              </p:cNvPr>
              <p:cNvSpPr/>
              <p:nvPr/>
            </p:nvSpPr>
            <p:spPr bwMode="auto">
              <a:xfrm>
                <a:off x="12190233" y="7345680"/>
                <a:ext cx="2926080" cy="1188720"/>
              </a:xfrm>
              <a:prstGeom prst="roundRect">
                <a:avLst/>
              </a:prstGeom>
              <a:solidFill>
                <a:srgbClr val="9999FF"/>
              </a:solidFill>
              <a:ln w="222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1" compatLnSpc="1">
                <a:prstTxWarp prst="textNoShape">
                  <a:avLst/>
                </a:prstTxWarp>
              </a:bodyPr>
              <a:lstStyle/>
              <a:p>
                <a:pPr algn="ctr" defTabSz="2195513"/>
                <a:r>
                  <a:rPr lang="en-US" sz="3200" b="1" dirty="0">
                    <a:latin typeface="Tahoma" charset="0"/>
                  </a:rPr>
                  <a:t>Controller</a:t>
                </a:r>
                <a:br>
                  <a:rPr lang="en-US" sz="3200" b="1" dirty="0">
                    <a:latin typeface="Tahoma" charset="0"/>
                  </a:rPr>
                </a:br>
                <a:r>
                  <a:rPr lang="en-US" sz="3200" b="1" dirty="0">
                    <a:latin typeface="Tahoma" charset="0"/>
                  </a:rPr>
                  <a:t>self-model</a:t>
                </a:r>
              </a:p>
            </p:txBody>
          </p:sp>
        </p:grp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8A058B08-17FD-4295-AE10-A3346E19539E}"/>
                </a:ext>
              </a:extLst>
            </p:cNvPr>
            <p:cNvSpPr txBox="1"/>
            <p:nvPr/>
          </p:nvSpPr>
          <p:spPr>
            <a:xfrm>
              <a:off x="1925134" y="2673846"/>
              <a:ext cx="1351652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/>
                <a:t>Flow</a:t>
              </a:r>
              <a:br>
                <a:rPr lang="en-US" sz="4000" dirty="0"/>
              </a:br>
              <a:r>
                <a:rPr lang="en-US" sz="4000" dirty="0"/>
                <a:t>State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58808842-C7CA-47FB-AF87-3E29426B7963}"/>
              </a:ext>
            </a:extLst>
          </p:cNvPr>
          <p:cNvGrpSpPr/>
          <p:nvPr/>
        </p:nvGrpSpPr>
        <p:grpSpPr>
          <a:xfrm>
            <a:off x="5091057" y="2651760"/>
            <a:ext cx="3477616" cy="6271566"/>
            <a:chOff x="11406784" y="2723562"/>
            <a:chExt cx="3477616" cy="6271566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D881002C-CD68-4D7D-AD6B-442F80D067CB}"/>
                </a:ext>
              </a:extLst>
            </p:cNvPr>
            <p:cNvGrpSpPr/>
            <p:nvPr/>
          </p:nvGrpSpPr>
          <p:grpSpPr>
            <a:xfrm>
              <a:off x="11406784" y="4148808"/>
              <a:ext cx="3477616" cy="4846320"/>
              <a:chOff x="7201991" y="4126466"/>
              <a:chExt cx="3477616" cy="4846320"/>
            </a:xfrm>
          </p:grpSpPr>
          <p:sp>
            <p:nvSpPr>
              <p:cNvPr id="42" name="Rounded Rectangle 63">
                <a:extLst>
                  <a:ext uri="{FF2B5EF4-FFF2-40B4-BE49-F238E27FC236}">
                    <a16:creationId xmlns:a16="http://schemas.microsoft.com/office/drawing/2014/main" id="{DFB5A331-A8C8-4744-B4B3-B3F03313D381}"/>
                  </a:ext>
                </a:extLst>
              </p:cNvPr>
              <p:cNvSpPr/>
              <p:nvPr/>
            </p:nvSpPr>
            <p:spPr bwMode="auto">
              <a:xfrm>
                <a:off x="7201991" y="4126466"/>
                <a:ext cx="3477616" cy="4846320"/>
              </a:xfrm>
              <a:prstGeom prst="roundRect">
                <a:avLst/>
              </a:prstGeom>
              <a:solidFill>
                <a:srgbClr val="E8E8E8"/>
              </a:solidFill>
              <a:ln w="222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1" compatLnSpc="1">
                <a:prstTxWarp prst="textNoShape">
                  <a:avLst/>
                </a:prstTxWarp>
              </a:bodyPr>
              <a:lstStyle/>
              <a:p>
                <a:pPr algn="ctr" defTabSz="2195513"/>
                <a:r>
                  <a:rPr lang="en-US" sz="3200" b="1" dirty="0">
                    <a:latin typeface="Tahoma" charset="0"/>
                  </a:rPr>
                  <a:t>Human</a:t>
                </a:r>
                <a:br>
                  <a:rPr lang="en-US" sz="3200" b="1" dirty="0">
                    <a:latin typeface="Tahoma" charset="0"/>
                  </a:rPr>
                </a:br>
                <a:r>
                  <a:rPr lang="en-US" sz="3200" b="1" u="sng" dirty="0">
                    <a:latin typeface="Tahoma" charset="0"/>
                  </a:rPr>
                  <a:t>self-model:</a:t>
                </a:r>
              </a:p>
              <a:p>
                <a:pPr algn="ctr" defTabSz="2195513"/>
                <a:endParaRPr lang="en-US" sz="3200" b="1" dirty="0">
                  <a:latin typeface="Tahoma" charset="0"/>
                </a:endParaRPr>
              </a:p>
            </p:txBody>
          </p:sp>
          <p:sp>
            <p:nvSpPr>
              <p:cNvPr id="54" name="Rounded Rectangle 40">
                <a:extLst>
                  <a:ext uri="{FF2B5EF4-FFF2-40B4-BE49-F238E27FC236}">
                    <a16:creationId xmlns:a16="http://schemas.microsoft.com/office/drawing/2014/main" id="{97C2F245-E793-4BCA-AEE3-BD96DCDD36E4}"/>
                  </a:ext>
                </a:extLst>
              </p:cNvPr>
              <p:cNvSpPr/>
              <p:nvPr/>
            </p:nvSpPr>
            <p:spPr bwMode="auto">
              <a:xfrm>
                <a:off x="7477759" y="5646938"/>
                <a:ext cx="2926080" cy="1554480"/>
              </a:xfrm>
              <a:prstGeom prst="roundRect">
                <a:avLst/>
              </a:prstGeom>
              <a:solidFill>
                <a:srgbClr val="9999FF"/>
              </a:solidFill>
              <a:ln w="222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1" compatLnSpc="1">
                <a:prstTxWarp prst="textNoShape">
                  <a:avLst/>
                </a:prstTxWarp>
              </a:bodyPr>
              <a:lstStyle/>
              <a:p>
                <a:pPr algn="ctr" defTabSz="2195513"/>
                <a:r>
                  <a:rPr lang="en-US" sz="3200" b="1" dirty="0">
                    <a:latin typeface="Tahoma" charset="0"/>
                  </a:rPr>
                  <a:t>Controller</a:t>
                </a:r>
                <a:br>
                  <a:rPr lang="en-US" sz="3200" b="1" dirty="0">
                    <a:latin typeface="Tahoma" charset="0"/>
                  </a:rPr>
                </a:br>
                <a:r>
                  <a:rPr lang="en-US" sz="3200" b="1" dirty="0">
                    <a:latin typeface="Tahoma" charset="0"/>
                  </a:rPr>
                  <a:t>self-model</a:t>
                </a:r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F4E05636-13C4-4F69-B775-88A685CB5A13}"/>
                </a:ext>
              </a:extLst>
            </p:cNvPr>
            <p:cNvSpPr txBox="1"/>
            <p:nvPr/>
          </p:nvSpPr>
          <p:spPr>
            <a:xfrm>
              <a:off x="11792791" y="2723562"/>
              <a:ext cx="2705612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dirty="0"/>
                <a:t>…With</a:t>
              </a:r>
              <a:br>
                <a:rPr lang="en-US" sz="4000" dirty="0"/>
              </a:br>
              <a:r>
                <a:rPr lang="en-US" sz="4000" dirty="0"/>
                <a:t> Meditation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ADF13DA-9706-47EB-AD3D-E8DC041E083B}"/>
              </a:ext>
            </a:extLst>
          </p:cNvPr>
          <p:cNvGrpSpPr/>
          <p:nvPr/>
        </p:nvGrpSpPr>
        <p:grpSpPr>
          <a:xfrm>
            <a:off x="917836" y="2651760"/>
            <a:ext cx="3477615" cy="6263640"/>
            <a:chOff x="3253385" y="2731488"/>
            <a:chExt cx="3477615" cy="6263640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15EA4B5C-0DC5-42A3-B2F7-108E6A02E6F8}"/>
                </a:ext>
              </a:extLst>
            </p:cNvPr>
            <p:cNvGrpSpPr/>
            <p:nvPr/>
          </p:nvGrpSpPr>
          <p:grpSpPr>
            <a:xfrm>
              <a:off x="3253385" y="4148807"/>
              <a:ext cx="3477615" cy="4846321"/>
              <a:chOff x="2488069" y="4126469"/>
              <a:chExt cx="3477615" cy="4846321"/>
            </a:xfrm>
          </p:grpSpPr>
          <p:sp>
            <p:nvSpPr>
              <p:cNvPr id="37" name="Rounded Rectangle 63">
                <a:extLst>
                  <a:ext uri="{FF2B5EF4-FFF2-40B4-BE49-F238E27FC236}">
                    <a16:creationId xmlns:a16="http://schemas.microsoft.com/office/drawing/2014/main" id="{9061E4CB-4ADD-4213-A454-B25C8448AD35}"/>
                  </a:ext>
                </a:extLst>
              </p:cNvPr>
              <p:cNvSpPr/>
              <p:nvPr/>
            </p:nvSpPr>
            <p:spPr bwMode="auto">
              <a:xfrm>
                <a:off x="2488069" y="4126469"/>
                <a:ext cx="3477615" cy="4846321"/>
              </a:xfrm>
              <a:prstGeom prst="roundRect">
                <a:avLst/>
              </a:prstGeom>
              <a:solidFill>
                <a:srgbClr val="E8E8E8"/>
              </a:solidFill>
              <a:ln w="222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1" compatLnSpc="1">
                <a:prstTxWarp prst="textNoShape">
                  <a:avLst/>
                </a:prstTxWarp>
              </a:bodyPr>
              <a:lstStyle/>
              <a:p>
                <a:pPr algn="ctr" defTabSz="2195513"/>
                <a:r>
                  <a:rPr lang="en-US" sz="3200" b="1" dirty="0">
                    <a:latin typeface="Tahoma" charset="0"/>
                  </a:rPr>
                  <a:t>Human</a:t>
                </a:r>
                <a:br>
                  <a:rPr lang="en-US" sz="3200" b="1" dirty="0">
                    <a:latin typeface="Tahoma" charset="0"/>
                  </a:rPr>
                </a:br>
                <a:r>
                  <a:rPr lang="en-US" sz="3200" b="1" u="sng" dirty="0">
                    <a:latin typeface="Tahoma" charset="0"/>
                  </a:rPr>
                  <a:t>self-model</a:t>
                </a:r>
                <a:r>
                  <a:rPr lang="en-US" sz="3200" b="1" dirty="0">
                    <a:latin typeface="Tahoma" charset="0"/>
                  </a:rPr>
                  <a:t>:</a:t>
                </a:r>
              </a:p>
              <a:p>
                <a:pPr algn="ctr" defTabSz="2195513"/>
                <a:endParaRPr lang="en-US" sz="3200" b="1" dirty="0">
                  <a:latin typeface="Tahoma" charset="0"/>
                </a:endParaRPr>
              </a:p>
            </p:txBody>
          </p:sp>
          <p:sp>
            <p:nvSpPr>
              <p:cNvPr id="38" name="Rounded Rectangle 40">
                <a:extLst>
                  <a:ext uri="{FF2B5EF4-FFF2-40B4-BE49-F238E27FC236}">
                    <a16:creationId xmlns:a16="http://schemas.microsoft.com/office/drawing/2014/main" id="{6B5F45CB-04AC-4C72-A42F-7617526716C3}"/>
                  </a:ext>
                </a:extLst>
              </p:cNvPr>
              <p:cNvSpPr/>
              <p:nvPr/>
            </p:nvSpPr>
            <p:spPr bwMode="auto">
              <a:xfrm>
                <a:off x="2763836" y="5845062"/>
                <a:ext cx="2926080" cy="2407358"/>
              </a:xfrm>
              <a:prstGeom prst="roundRect">
                <a:avLst/>
              </a:prstGeom>
              <a:solidFill>
                <a:srgbClr val="9999FF"/>
              </a:solidFill>
              <a:ln w="222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1" compatLnSpc="1">
                <a:prstTxWarp prst="textNoShape">
                  <a:avLst/>
                </a:prstTxWarp>
              </a:bodyPr>
              <a:lstStyle/>
              <a:p>
                <a:pPr algn="ctr" defTabSz="2195513"/>
                <a:r>
                  <a:rPr lang="en-US" sz="3200" b="1" dirty="0">
                    <a:latin typeface="Tahoma" charset="0"/>
                  </a:rPr>
                  <a:t>Controller</a:t>
                </a:r>
                <a:br>
                  <a:rPr lang="en-US" sz="3200" b="1" dirty="0">
                    <a:latin typeface="Tahoma" charset="0"/>
                  </a:rPr>
                </a:br>
                <a:r>
                  <a:rPr lang="en-US" sz="3200" b="1" dirty="0">
                    <a:latin typeface="Tahoma" charset="0"/>
                  </a:rPr>
                  <a:t>self-model</a:t>
                </a: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5F0AFC7-A8A7-41F7-9C1B-46B0A01BE0DA}"/>
                </a:ext>
              </a:extLst>
            </p:cNvPr>
            <p:cNvSpPr txBox="1"/>
            <p:nvPr/>
          </p:nvSpPr>
          <p:spPr>
            <a:xfrm>
              <a:off x="4051068" y="2731488"/>
              <a:ext cx="1882247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dirty="0"/>
                <a:t>Modern</a:t>
              </a:r>
              <a:br>
                <a:rPr lang="en-US" sz="4000" dirty="0"/>
              </a:br>
              <a:r>
                <a:rPr lang="en-US" sz="4000" dirty="0"/>
                <a:t>Human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045D7E49-B841-4CDB-8620-479213927435}"/>
              </a:ext>
            </a:extLst>
          </p:cNvPr>
          <p:cNvGrpSpPr/>
          <p:nvPr/>
        </p:nvGrpSpPr>
        <p:grpSpPr>
          <a:xfrm>
            <a:off x="13441680" y="2651760"/>
            <a:ext cx="3477616" cy="6298945"/>
            <a:chOff x="863600" y="2673846"/>
            <a:chExt cx="3477616" cy="6298945"/>
          </a:xfrm>
        </p:grpSpPr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132C2340-A1C4-49B0-BB76-F8F5702ABD32}"/>
                </a:ext>
              </a:extLst>
            </p:cNvPr>
            <p:cNvGrpSpPr/>
            <p:nvPr/>
          </p:nvGrpSpPr>
          <p:grpSpPr>
            <a:xfrm>
              <a:off x="863600" y="4126470"/>
              <a:ext cx="3477616" cy="4846321"/>
              <a:chOff x="3987800" y="26890688"/>
              <a:chExt cx="2286000" cy="3185714"/>
            </a:xfrm>
            <a:solidFill>
              <a:schemeClr val="accent3">
                <a:lumMod val="20000"/>
                <a:lumOff val="80000"/>
              </a:schemeClr>
            </a:solidFill>
          </p:grpSpPr>
          <p:sp>
            <p:nvSpPr>
              <p:cNvPr id="64" name="Rounded Rectangle 63">
                <a:extLst>
                  <a:ext uri="{FF2B5EF4-FFF2-40B4-BE49-F238E27FC236}">
                    <a16:creationId xmlns:a16="http://schemas.microsoft.com/office/drawing/2014/main" id="{3D1EAA3A-4C5F-48C3-BCE2-00C2D451E731}"/>
                  </a:ext>
                </a:extLst>
              </p:cNvPr>
              <p:cNvSpPr/>
              <p:nvPr/>
            </p:nvSpPr>
            <p:spPr bwMode="auto">
              <a:xfrm>
                <a:off x="3987800" y="26890688"/>
                <a:ext cx="2286000" cy="3185714"/>
              </a:xfrm>
              <a:prstGeom prst="roundRect">
                <a:avLst/>
              </a:prstGeom>
              <a:solidFill>
                <a:srgbClr val="E8E8E8"/>
              </a:solidFill>
              <a:ln w="222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1" compatLnSpc="1">
                <a:prstTxWarp prst="textNoShape">
                  <a:avLst/>
                </a:prstTxWarp>
              </a:bodyPr>
              <a:lstStyle/>
              <a:p>
                <a:pPr algn="ctr" defTabSz="2195513"/>
                <a:r>
                  <a:rPr lang="en-US" sz="3200" b="1" dirty="0">
                    <a:latin typeface="Tahoma" charset="0"/>
                  </a:rPr>
                  <a:t>Human</a:t>
                </a:r>
                <a:br>
                  <a:rPr lang="en-US" sz="3200" b="1" dirty="0">
                    <a:latin typeface="Tahoma" charset="0"/>
                  </a:rPr>
                </a:br>
                <a:r>
                  <a:rPr lang="en-US" sz="3200" b="1" u="sng" dirty="0">
                    <a:latin typeface="Tahoma" charset="0"/>
                  </a:rPr>
                  <a:t>self-model:</a:t>
                </a:r>
              </a:p>
              <a:p>
                <a:pPr algn="ctr" defTabSz="2195513"/>
                <a:endParaRPr lang="en-US" sz="3200" b="1" dirty="0">
                  <a:latin typeface="Tahoma" charset="0"/>
                </a:endParaRPr>
              </a:p>
            </p:txBody>
          </p:sp>
          <p:sp>
            <p:nvSpPr>
              <p:cNvPr id="65" name="Rounded Rectangle 41">
                <a:extLst>
                  <a:ext uri="{FF2B5EF4-FFF2-40B4-BE49-F238E27FC236}">
                    <a16:creationId xmlns:a16="http://schemas.microsoft.com/office/drawing/2014/main" id="{D7BBB4FE-5792-47CC-9B41-B1196AD5625A}"/>
                  </a:ext>
                </a:extLst>
              </p:cNvPr>
              <p:cNvSpPr/>
              <p:nvPr/>
            </p:nvSpPr>
            <p:spPr bwMode="auto">
              <a:xfrm>
                <a:off x="4170028" y="27904841"/>
                <a:ext cx="1923449" cy="1863342"/>
              </a:xfrm>
              <a:prstGeom prst="roundRect">
                <a:avLst/>
              </a:prstGeom>
              <a:solidFill>
                <a:srgbClr val="ADEFD1"/>
              </a:solidFill>
              <a:ln w="222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1" compatLnSpc="1">
                <a:prstTxWarp prst="textNoShape">
                  <a:avLst/>
                </a:prstTxWarp>
              </a:bodyPr>
              <a:lstStyle/>
              <a:p>
                <a:pPr algn="ctr" defTabSz="2195513"/>
                <a:r>
                  <a:rPr lang="en-US" sz="3200" b="1" dirty="0">
                    <a:latin typeface="Tahoma" charset="0"/>
                  </a:rPr>
                  <a:t>Modeler</a:t>
                </a:r>
                <a:br>
                  <a:rPr lang="en-US" sz="3200" b="1" dirty="0">
                    <a:latin typeface="Tahoma" charset="0"/>
                  </a:rPr>
                </a:br>
                <a:r>
                  <a:rPr lang="en-US" sz="3200" b="1" dirty="0">
                    <a:latin typeface="Tahoma" charset="0"/>
                  </a:rPr>
                  <a:t>self-model</a:t>
                </a:r>
              </a:p>
            </p:txBody>
          </p:sp>
        </p:grp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C4EAE1C0-7E54-4B99-A8BD-3A5B250458E1}"/>
                </a:ext>
              </a:extLst>
            </p:cNvPr>
            <p:cNvSpPr txBox="1"/>
            <p:nvPr/>
          </p:nvSpPr>
          <p:spPr>
            <a:xfrm>
              <a:off x="1181731" y="2673846"/>
              <a:ext cx="2841355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dirty="0"/>
                <a:t>Enlightened</a:t>
              </a:r>
              <a:br>
                <a:rPr lang="en-US" sz="4000" dirty="0"/>
              </a:br>
              <a:r>
                <a:rPr lang="en-US" sz="4000" dirty="0"/>
                <a:t>State</a:t>
              </a:r>
            </a:p>
          </p:txBody>
        </p:sp>
      </p:grpSp>
      <p:sp>
        <p:nvSpPr>
          <p:cNvPr id="30" name="Rounded Rectangle 39">
            <a:extLst>
              <a:ext uri="{FF2B5EF4-FFF2-40B4-BE49-F238E27FC236}">
                <a16:creationId xmlns:a16="http://schemas.microsoft.com/office/drawing/2014/main" id="{ADF36425-C6A2-42C2-B823-B4F69625C7E9}"/>
              </a:ext>
            </a:extLst>
          </p:cNvPr>
          <p:cNvSpPr/>
          <p:nvPr/>
        </p:nvSpPr>
        <p:spPr bwMode="auto">
          <a:xfrm>
            <a:off x="5824025" y="7498080"/>
            <a:ext cx="2011680" cy="1188720"/>
          </a:xfrm>
          <a:prstGeom prst="roundRect">
            <a:avLst/>
          </a:prstGeom>
          <a:solidFill>
            <a:srgbClr val="ADEFD1"/>
          </a:solidFill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 defTabSz="2195513" eaLnBrk="0" hangingPunct="0"/>
            <a:r>
              <a:rPr lang="en-US" sz="2400" b="1" dirty="0">
                <a:latin typeface="Tahoma" charset="0"/>
              </a:rPr>
              <a:t>Modeler</a:t>
            </a:r>
            <a:br>
              <a:rPr lang="en-US" sz="2400" b="1" dirty="0">
                <a:latin typeface="Tahoma" charset="0"/>
              </a:rPr>
            </a:br>
            <a:r>
              <a:rPr lang="en-US" sz="2400" b="1" dirty="0">
                <a:latin typeface="Tahoma" charset="0"/>
              </a:rPr>
              <a:t>self-model</a:t>
            </a:r>
          </a:p>
        </p:txBody>
      </p:sp>
      <p:sp>
        <p:nvSpPr>
          <p:cNvPr id="3" name="Speech Bubble: Rectangle 2">
            <a:extLst>
              <a:ext uri="{FF2B5EF4-FFF2-40B4-BE49-F238E27FC236}">
                <a16:creationId xmlns:a16="http://schemas.microsoft.com/office/drawing/2014/main" id="{F6552848-BDEF-4B7F-96FF-6971E59DDE5A}"/>
              </a:ext>
            </a:extLst>
          </p:cNvPr>
          <p:cNvSpPr/>
          <p:nvPr/>
        </p:nvSpPr>
        <p:spPr bwMode="auto">
          <a:xfrm>
            <a:off x="402336" y="448055"/>
            <a:ext cx="17099280" cy="3673997"/>
          </a:xfrm>
          <a:custGeom>
            <a:avLst/>
            <a:gdLst>
              <a:gd name="connsiteX0" fmla="*/ 0 w 15495553"/>
              <a:gd name="connsiteY0" fmla="*/ 0 h 1772238"/>
              <a:gd name="connsiteX1" fmla="*/ 2582592 w 15495553"/>
              <a:gd name="connsiteY1" fmla="*/ 0 h 1772238"/>
              <a:gd name="connsiteX2" fmla="*/ 2582592 w 15495553"/>
              <a:gd name="connsiteY2" fmla="*/ 0 h 1772238"/>
              <a:gd name="connsiteX3" fmla="*/ 6456480 w 15495553"/>
              <a:gd name="connsiteY3" fmla="*/ 0 h 1772238"/>
              <a:gd name="connsiteX4" fmla="*/ 15495553 w 15495553"/>
              <a:gd name="connsiteY4" fmla="*/ 0 h 1772238"/>
              <a:gd name="connsiteX5" fmla="*/ 15495553 w 15495553"/>
              <a:gd name="connsiteY5" fmla="*/ 1033806 h 1772238"/>
              <a:gd name="connsiteX6" fmla="*/ 15495553 w 15495553"/>
              <a:gd name="connsiteY6" fmla="*/ 1033806 h 1772238"/>
              <a:gd name="connsiteX7" fmla="*/ 15495553 w 15495553"/>
              <a:gd name="connsiteY7" fmla="*/ 1476865 h 1772238"/>
              <a:gd name="connsiteX8" fmla="*/ 15495553 w 15495553"/>
              <a:gd name="connsiteY8" fmla="*/ 1772238 h 1772238"/>
              <a:gd name="connsiteX9" fmla="*/ 6456480 w 15495553"/>
              <a:gd name="connsiteY9" fmla="*/ 1772238 h 1772238"/>
              <a:gd name="connsiteX10" fmla="*/ 862018 w 15495553"/>
              <a:gd name="connsiteY10" fmla="*/ 3390770 h 1772238"/>
              <a:gd name="connsiteX11" fmla="*/ 2582592 w 15495553"/>
              <a:gd name="connsiteY11" fmla="*/ 1772238 h 1772238"/>
              <a:gd name="connsiteX12" fmla="*/ 0 w 15495553"/>
              <a:gd name="connsiteY12" fmla="*/ 1772238 h 1772238"/>
              <a:gd name="connsiteX13" fmla="*/ 0 w 15495553"/>
              <a:gd name="connsiteY13" fmla="*/ 1476865 h 1772238"/>
              <a:gd name="connsiteX14" fmla="*/ 0 w 15495553"/>
              <a:gd name="connsiteY14" fmla="*/ 1033806 h 1772238"/>
              <a:gd name="connsiteX15" fmla="*/ 0 w 15495553"/>
              <a:gd name="connsiteY15" fmla="*/ 1033806 h 1772238"/>
              <a:gd name="connsiteX16" fmla="*/ 0 w 15495553"/>
              <a:gd name="connsiteY16" fmla="*/ 0 h 1772238"/>
              <a:gd name="connsiteX0" fmla="*/ 0 w 15495553"/>
              <a:gd name="connsiteY0" fmla="*/ 0 h 3390770"/>
              <a:gd name="connsiteX1" fmla="*/ 2582592 w 15495553"/>
              <a:gd name="connsiteY1" fmla="*/ 0 h 3390770"/>
              <a:gd name="connsiteX2" fmla="*/ 2582592 w 15495553"/>
              <a:gd name="connsiteY2" fmla="*/ 0 h 3390770"/>
              <a:gd name="connsiteX3" fmla="*/ 6456480 w 15495553"/>
              <a:gd name="connsiteY3" fmla="*/ 0 h 3390770"/>
              <a:gd name="connsiteX4" fmla="*/ 15495553 w 15495553"/>
              <a:gd name="connsiteY4" fmla="*/ 0 h 3390770"/>
              <a:gd name="connsiteX5" fmla="*/ 15495553 w 15495553"/>
              <a:gd name="connsiteY5" fmla="*/ 1033806 h 3390770"/>
              <a:gd name="connsiteX6" fmla="*/ 15495553 w 15495553"/>
              <a:gd name="connsiteY6" fmla="*/ 1033806 h 3390770"/>
              <a:gd name="connsiteX7" fmla="*/ 15495553 w 15495553"/>
              <a:gd name="connsiteY7" fmla="*/ 1476865 h 3390770"/>
              <a:gd name="connsiteX8" fmla="*/ 15495553 w 15495553"/>
              <a:gd name="connsiteY8" fmla="*/ 1772238 h 3390770"/>
              <a:gd name="connsiteX9" fmla="*/ 6456480 w 15495553"/>
              <a:gd name="connsiteY9" fmla="*/ 1772238 h 3390770"/>
              <a:gd name="connsiteX10" fmla="*/ 862018 w 15495553"/>
              <a:gd name="connsiteY10" fmla="*/ 3390770 h 3390770"/>
              <a:gd name="connsiteX11" fmla="*/ 880792 w 15495553"/>
              <a:gd name="connsiteY11" fmla="*/ 1772238 h 3390770"/>
              <a:gd name="connsiteX12" fmla="*/ 0 w 15495553"/>
              <a:gd name="connsiteY12" fmla="*/ 1772238 h 3390770"/>
              <a:gd name="connsiteX13" fmla="*/ 0 w 15495553"/>
              <a:gd name="connsiteY13" fmla="*/ 1476865 h 3390770"/>
              <a:gd name="connsiteX14" fmla="*/ 0 w 15495553"/>
              <a:gd name="connsiteY14" fmla="*/ 1033806 h 3390770"/>
              <a:gd name="connsiteX15" fmla="*/ 0 w 15495553"/>
              <a:gd name="connsiteY15" fmla="*/ 1033806 h 3390770"/>
              <a:gd name="connsiteX16" fmla="*/ 0 w 15495553"/>
              <a:gd name="connsiteY16" fmla="*/ 0 h 3390770"/>
              <a:gd name="connsiteX0" fmla="*/ 0 w 15495553"/>
              <a:gd name="connsiteY0" fmla="*/ 0 h 3390770"/>
              <a:gd name="connsiteX1" fmla="*/ 2582592 w 15495553"/>
              <a:gd name="connsiteY1" fmla="*/ 0 h 3390770"/>
              <a:gd name="connsiteX2" fmla="*/ 2582592 w 15495553"/>
              <a:gd name="connsiteY2" fmla="*/ 0 h 3390770"/>
              <a:gd name="connsiteX3" fmla="*/ 6456480 w 15495553"/>
              <a:gd name="connsiteY3" fmla="*/ 0 h 3390770"/>
              <a:gd name="connsiteX4" fmla="*/ 15495553 w 15495553"/>
              <a:gd name="connsiteY4" fmla="*/ 0 h 3390770"/>
              <a:gd name="connsiteX5" fmla="*/ 15495553 w 15495553"/>
              <a:gd name="connsiteY5" fmla="*/ 1033806 h 3390770"/>
              <a:gd name="connsiteX6" fmla="*/ 15495553 w 15495553"/>
              <a:gd name="connsiteY6" fmla="*/ 1033806 h 3390770"/>
              <a:gd name="connsiteX7" fmla="*/ 15495553 w 15495553"/>
              <a:gd name="connsiteY7" fmla="*/ 1476865 h 3390770"/>
              <a:gd name="connsiteX8" fmla="*/ 15495553 w 15495553"/>
              <a:gd name="connsiteY8" fmla="*/ 1772238 h 3390770"/>
              <a:gd name="connsiteX9" fmla="*/ 1833680 w 15495553"/>
              <a:gd name="connsiteY9" fmla="*/ 1772238 h 3390770"/>
              <a:gd name="connsiteX10" fmla="*/ 862018 w 15495553"/>
              <a:gd name="connsiteY10" fmla="*/ 3390770 h 3390770"/>
              <a:gd name="connsiteX11" fmla="*/ 880792 w 15495553"/>
              <a:gd name="connsiteY11" fmla="*/ 1772238 h 3390770"/>
              <a:gd name="connsiteX12" fmla="*/ 0 w 15495553"/>
              <a:gd name="connsiteY12" fmla="*/ 1772238 h 3390770"/>
              <a:gd name="connsiteX13" fmla="*/ 0 w 15495553"/>
              <a:gd name="connsiteY13" fmla="*/ 1476865 h 3390770"/>
              <a:gd name="connsiteX14" fmla="*/ 0 w 15495553"/>
              <a:gd name="connsiteY14" fmla="*/ 1033806 h 3390770"/>
              <a:gd name="connsiteX15" fmla="*/ 0 w 15495553"/>
              <a:gd name="connsiteY15" fmla="*/ 1033806 h 3390770"/>
              <a:gd name="connsiteX16" fmla="*/ 0 w 15495553"/>
              <a:gd name="connsiteY16" fmla="*/ 0 h 3390770"/>
              <a:gd name="connsiteX0" fmla="*/ 0 w 15495553"/>
              <a:gd name="connsiteY0" fmla="*/ 0 h 4291098"/>
              <a:gd name="connsiteX1" fmla="*/ 2582592 w 15495553"/>
              <a:gd name="connsiteY1" fmla="*/ 0 h 4291098"/>
              <a:gd name="connsiteX2" fmla="*/ 2582592 w 15495553"/>
              <a:gd name="connsiteY2" fmla="*/ 0 h 4291098"/>
              <a:gd name="connsiteX3" fmla="*/ 6456480 w 15495553"/>
              <a:gd name="connsiteY3" fmla="*/ 0 h 4291098"/>
              <a:gd name="connsiteX4" fmla="*/ 15495553 w 15495553"/>
              <a:gd name="connsiteY4" fmla="*/ 0 h 4291098"/>
              <a:gd name="connsiteX5" fmla="*/ 15495553 w 15495553"/>
              <a:gd name="connsiteY5" fmla="*/ 1033806 h 4291098"/>
              <a:gd name="connsiteX6" fmla="*/ 15495553 w 15495553"/>
              <a:gd name="connsiteY6" fmla="*/ 1033806 h 4291098"/>
              <a:gd name="connsiteX7" fmla="*/ 15495553 w 15495553"/>
              <a:gd name="connsiteY7" fmla="*/ 1476865 h 4291098"/>
              <a:gd name="connsiteX8" fmla="*/ 15495553 w 15495553"/>
              <a:gd name="connsiteY8" fmla="*/ 1772238 h 4291098"/>
              <a:gd name="connsiteX9" fmla="*/ 1833680 w 15495553"/>
              <a:gd name="connsiteY9" fmla="*/ 1772238 h 4291098"/>
              <a:gd name="connsiteX10" fmla="*/ 1163143 w 15495553"/>
              <a:gd name="connsiteY10" fmla="*/ 4291098 h 4291098"/>
              <a:gd name="connsiteX11" fmla="*/ 880792 w 15495553"/>
              <a:gd name="connsiteY11" fmla="*/ 1772238 h 4291098"/>
              <a:gd name="connsiteX12" fmla="*/ 0 w 15495553"/>
              <a:gd name="connsiteY12" fmla="*/ 1772238 h 4291098"/>
              <a:gd name="connsiteX13" fmla="*/ 0 w 15495553"/>
              <a:gd name="connsiteY13" fmla="*/ 1476865 h 4291098"/>
              <a:gd name="connsiteX14" fmla="*/ 0 w 15495553"/>
              <a:gd name="connsiteY14" fmla="*/ 1033806 h 4291098"/>
              <a:gd name="connsiteX15" fmla="*/ 0 w 15495553"/>
              <a:gd name="connsiteY15" fmla="*/ 1033806 h 4291098"/>
              <a:gd name="connsiteX16" fmla="*/ 0 w 15495553"/>
              <a:gd name="connsiteY16" fmla="*/ 0 h 4291098"/>
              <a:gd name="connsiteX0" fmla="*/ 0 w 15495553"/>
              <a:gd name="connsiteY0" fmla="*/ 0 h 4291098"/>
              <a:gd name="connsiteX1" fmla="*/ 2582592 w 15495553"/>
              <a:gd name="connsiteY1" fmla="*/ 0 h 4291098"/>
              <a:gd name="connsiteX2" fmla="*/ 2582592 w 15495553"/>
              <a:gd name="connsiteY2" fmla="*/ 0 h 4291098"/>
              <a:gd name="connsiteX3" fmla="*/ 6456480 w 15495553"/>
              <a:gd name="connsiteY3" fmla="*/ 0 h 4291098"/>
              <a:gd name="connsiteX4" fmla="*/ 15495553 w 15495553"/>
              <a:gd name="connsiteY4" fmla="*/ 0 h 4291098"/>
              <a:gd name="connsiteX5" fmla="*/ 15495553 w 15495553"/>
              <a:gd name="connsiteY5" fmla="*/ 1033806 h 4291098"/>
              <a:gd name="connsiteX6" fmla="*/ 15495553 w 15495553"/>
              <a:gd name="connsiteY6" fmla="*/ 1033806 h 4291098"/>
              <a:gd name="connsiteX7" fmla="*/ 15495553 w 15495553"/>
              <a:gd name="connsiteY7" fmla="*/ 1476865 h 4291098"/>
              <a:gd name="connsiteX8" fmla="*/ 15495553 w 15495553"/>
              <a:gd name="connsiteY8" fmla="*/ 1772238 h 4291098"/>
              <a:gd name="connsiteX9" fmla="*/ 3172322 w 15495553"/>
              <a:gd name="connsiteY9" fmla="*/ 1772239 h 4291098"/>
              <a:gd name="connsiteX10" fmla="*/ 1163143 w 15495553"/>
              <a:gd name="connsiteY10" fmla="*/ 4291098 h 4291098"/>
              <a:gd name="connsiteX11" fmla="*/ 880792 w 15495553"/>
              <a:gd name="connsiteY11" fmla="*/ 1772238 h 4291098"/>
              <a:gd name="connsiteX12" fmla="*/ 0 w 15495553"/>
              <a:gd name="connsiteY12" fmla="*/ 1772238 h 4291098"/>
              <a:gd name="connsiteX13" fmla="*/ 0 w 15495553"/>
              <a:gd name="connsiteY13" fmla="*/ 1476865 h 4291098"/>
              <a:gd name="connsiteX14" fmla="*/ 0 w 15495553"/>
              <a:gd name="connsiteY14" fmla="*/ 1033806 h 4291098"/>
              <a:gd name="connsiteX15" fmla="*/ 0 w 15495553"/>
              <a:gd name="connsiteY15" fmla="*/ 1033806 h 4291098"/>
              <a:gd name="connsiteX16" fmla="*/ 0 w 15495553"/>
              <a:gd name="connsiteY16" fmla="*/ 0 h 4291098"/>
              <a:gd name="connsiteX0" fmla="*/ 0 w 15495553"/>
              <a:gd name="connsiteY0" fmla="*/ 0 h 4291098"/>
              <a:gd name="connsiteX1" fmla="*/ 2582592 w 15495553"/>
              <a:gd name="connsiteY1" fmla="*/ 0 h 4291098"/>
              <a:gd name="connsiteX2" fmla="*/ 2582592 w 15495553"/>
              <a:gd name="connsiteY2" fmla="*/ 0 h 4291098"/>
              <a:gd name="connsiteX3" fmla="*/ 6456480 w 15495553"/>
              <a:gd name="connsiteY3" fmla="*/ 0 h 4291098"/>
              <a:gd name="connsiteX4" fmla="*/ 15495553 w 15495553"/>
              <a:gd name="connsiteY4" fmla="*/ 0 h 4291098"/>
              <a:gd name="connsiteX5" fmla="*/ 15495553 w 15495553"/>
              <a:gd name="connsiteY5" fmla="*/ 1033806 h 4291098"/>
              <a:gd name="connsiteX6" fmla="*/ 15495553 w 15495553"/>
              <a:gd name="connsiteY6" fmla="*/ 1033806 h 4291098"/>
              <a:gd name="connsiteX7" fmla="*/ 15495553 w 15495553"/>
              <a:gd name="connsiteY7" fmla="*/ 1476865 h 4291098"/>
              <a:gd name="connsiteX8" fmla="*/ 15495553 w 15495553"/>
              <a:gd name="connsiteY8" fmla="*/ 1772238 h 4291098"/>
              <a:gd name="connsiteX9" fmla="*/ 3172322 w 15495553"/>
              <a:gd name="connsiteY9" fmla="*/ 1772239 h 4291098"/>
              <a:gd name="connsiteX10" fmla="*/ 1163143 w 15495553"/>
              <a:gd name="connsiteY10" fmla="*/ 4291098 h 4291098"/>
              <a:gd name="connsiteX11" fmla="*/ 1598723 w 15495553"/>
              <a:gd name="connsiteY11" fmla="*/ 1777008 h 4291098"/>
              <a:gd name="connsiteX12" fmla="*/ 0 w 15495553"/>
              <a:gd name="connsiteY12" fmla="*/ 1772238 h 4291098"/>
              <a:gd name="connsiteX13" fmla="*/ 0 w 15495553"/>
              <a:gd name="connsiteY13" fmla="*/ 1476865 h 4291098"/>
              <a:gd name="connsiteX14" fmla="*/ 0 w 15495553"/>
              <a:gd name="connsiteY14" fmla="*/ 1033806 h 4291098"/>
              <a:gd name="connsiteX15" fmla="*/ 0 w 15495553"/>
              <a:gd name="connsiteY15" fmla="*/ 1033806 h 4291098"/>
              <a:gd name="connsiteX16" fmla="*/ 0 w 15495553"/>
              <a:gd name="connsiteY16" fmla="*/ 0 h 4291098"/>
              <a:gd name="connsiteX0" fmla="*/ 0 w 15495553"/>
              <a:gd name="connsiteY0" fmla="*/ 0 h 4291098"/>
              <a:gd name="connsiteX1" fmla="*/ 2582592 w 15495553"/>
              <a:gd name="connsiteY1" fmla="*/ 0 h 4291098"/>
              <a:gd name="connsiteX2" fmla="*/ 2582592 w 15495553"/>
              <a:gd name="connsiteY2" fmla="*/ 0 h 4291098"/>
              <a:gd name="connsiteX3" fmla="*/ 6456480 w 15495553"/>
              <a:gd name="connsiteY3" fmla="*/ 0 h 4291098"/>
              <a:gd name="connsiteX4" fmla="*/ 15495553 w 15495553"/>
              <a:gd name="connsiteY4" fmla="*/ 0 h 4291098"/>
              <a:gd name="connsiteX5" fmla="*/ 15495553 w 15495553"/>
              <a:gd name="connsiteY5" fmla="*/ 1033806 h 4291098"/>
              <a:gd name="connsiteX6" fmla="*/ 15495553 w 15495553"/>
              <a:gd name="connsiteY6" fmla="*/ 1033806 h 4291098"/>
              <a:gd name="connsiteX7" fmla="*/ 15495553 w 15495553"/>
              <a:gd name="connsiteY7" fmla="*/ 1476865 h 4291098"/>
              <a:gd name="connsiteX8" fmla="*/ 15495553 w 15495553"/>
              <a:gd name="connsiteY8" fmla="*/ 1772238 h 4291098"/>
              <a:gd name="connsiteX9" fmla="*/ 3172322 w 15495553"/>
              <a:gd name="connsiteY9" fmla="*/ 1772239 h 4291098"/>
              <a:gd name="connsiteX10" fmla="*/ 1163143 w 15495553"/>
              <a:gd name="connsiteY10" fmla="*/ 4291098 h 4291098"/>
              <a:gd name="connsiteX11" fmla="*/ 2354045 w 15495553"/>
              <a:gd name="connsiteY11" fmla="*/ 1781778 h 4291098"/>
              <a:gd name="connsiteX12" fmla="*/ 0 w 15495553"/>
              <a:gd name="connsiteY12" fmla="*/ 1772238 h 4291098"/>
              <a:gd name="connsiteX13" fmla="*/ 0 w 15495553"/>
              <a:gd name="connsiteY13" fmla="*/ 1476865 h 4291098"/>
              <a:gd name="connsiteX14" fmla="*/ 0 w 15495553"/>
              <a:gd name="connsiteY14" fmla="*/ 1033806 h 4291098"/>
              <a:gd name="connsiteX15" fmla="*/ 0 w 15495553"/>
              <a:gd name="connsiteY15" fmla="*/ 1033806 h 4291098"/>
              <a:gd name="connsiteX16" fmla="*/ 0 w 15495553"/>
              <a:gd name="connsiteY16" fmla="*/ 0 h 4291098"/>
              <a:gd name="connsiteX0" fmla="*/ 0 w 15495553"/>
              <a:gd name="connsiteY0" fmla="*/ 0 h 4288712"/>
              <a:gd name="connsiteX1" fmla="*/ 2582592 w 15495553"/>
              <a:gd name="connsiteY1" fmla="*/ 0 h 4288712"/>
              <a:gd name="connsiteX2" fmla="*/ 2582592 w 15495553"/>
              <a:gd name="connsiteY2" fmla="*/ 0 h 4288712"/>
              <a:gd name="connsiteX3" fmla="*/ 6456480 w 15495553"/>
              <a:gd name="connsiteY3" fmla="*/ 0 h 4288712"/>
              <a:gd name="connsiteX4" fmla="*/ 15495553 w 15495553"/>
              <a:gd name="connsiteY4" fmla="*/ 0 h 4288712"/>
              <a:gd name="connsiteX5" fmla="*/ 15495553 w 15495553"/>
              <a:gd name="connsiteY5" fmla="*/ 1033806 h 4288712"/>
              <a:gd name="connsiteX6" fmla="*/ 15495553 w 15495553"/>
              <a:gd name="connsiteY6" fmla="*/ 1033806 h 4288712"/>
              <a:gd name="connsiteX7" fmla="*/ 15495553 w 15495553"/>
              <a:gd name="connsiteY7" fmla="*/ 1476865 h 4288712"/>
              <a:gd name="connsiteX8" fmla="*/ 15495553 w 15495553"/>
              <a:gd name="connsiteY8" fmla="*/ 1772238 h 4288712"/>
              <a:gd name="connsiteX9" fmla="*/ 3172322 w 15495553"/>
              <a:gd name="connsiteY9" fmla="*/ 1772239 h 4288712"/>
              <a:gd name="connsiteX10" fmla="*/ 2342244 w 15495553"/>
              <a:gd name="connsiteY10" fmla="*/ 4288712 h 4288712"/>
              <a:gd name="connsiteX11" fmla="*/ 2354045 w 15495553"/>
              <a:gd name="connsiteY11" fmla="*/ 1781778 h 4288712"/>
              <a:gd name="connsiteX12" fmla="*/ 0 w 15495553"/>
              <a:gd name="connsiteY12" fmla="*/ 1772238 h 4288712"/>
              <a:gd name="connsiteX13" fmla="*/ 0 w 15495553"/>
              <a:gd name="connsiteY13" fmla="*/ 1476865 h 4288712"/>
              <a:gd name="connsiteX14" fmla="*/ 0 w 15495553"/>
              <a:gd name="connsiteY14" fmla="*/ 1033806 h 4288712"/>
              <a:gd name="connsiteX15" fmla="*/ 0 w 15495553"/>
              <a:gd name="connsiteY15" fmla="*/ 1033806 h 4288712"/>
              <a:gd name="connsiteX16" fmla="*/ 0 w 15495553"/>
              <a:gd name="connsiteY16" fmla="*/ 0 h 4288712"/>
              <a:gd name="connsiteX0" fmla="*/ 0 w 15495553"/>
              <a:gd name="connsiteY0" fmla="*/ 0 h 4312560"/>
              <a:gd name="connsiteX1" fmla="*/ 2582592 w 15495553"/>
              <a:gd name="connsiteY1" fmla="*/ 0 h 4312560"/>
              <a:gd name="connsiteX2" fmla="*/ 2582592 w 15495553"/>
              <a:gd name="connsiteY2" fmla="*/ 0 h 4312560"/>
              <a:gd name="connsiteX3" fmla="*/ 6456480 w 15495553"/>
              <a:gd name="connsiteY3" fmla="*/ 0 h 4312560"/>
              <a:gd name="connsiteX4" fmla="*/ 15495553 w 15495553"/>
              <a:gd name="connsiteY4" fmla="*/ 0 h 4312560"/>
              <a:gd name="connsiteX5" fmla="*/ 15495553 w 15495553"/>
              <a:gd name="connsiteY5" fmla="*/ 1033806 h 4312560"/>
              <a:gd name="connsiteX6" fmla="*/ 15495553 w 15495553"/>
              <a:gd name="connsiteY6" fmla="*/ 1033806 h 4312560"/>
              <a:gd name="connsiteX7" fmla="*/ 15495553 w 15495553"/>
              <a:gd name="connsiteY7" fmla="*/ 1476865 h 4312560"/>
              <a:gd name="connsiteX8" fmla="*/ 15495553 w 15495553"/>
              <a:gd name="connsiteY8" fmla="*/ 1772238 h 4312560"/>
              <a:gd name="connsiteX9" fmla="*/ 3172322 w 15495553"/>
              <a:gd name="connsiteY9" fmla="*/ 1772239 h 4312560"/>
              <a:gd name="connsiteX10" fmla="*/ 2855765 w 15495553"/>
              <a:gd name="connsiteY10" fmla="*/ 4312560 h 4312560"/>
              <a:gd name="connsiteX11" fmla="*/ 2354045 w 15495553"/>
              <a:gd name="connsiteY11" fmla="*/ 1781778 h 4312560"/>
              <a:gd name="connsiteX12" fmla="*/ 0 w 15495553"/>
              <a:gd name="connsiteY12" fmla="*/ 1772238 h 4312560"/>
              <a:gd name="connsiteX13" fmla="*/ 0 w 15495553"/>
              <a:gd name="connsiteY13" fmla="*/ 1476865 h 4312560"/>
              <a:gd name="connsiteX14" fmla="*/ 0 w 15495553"/>
              <a:gd name="connsiteY14" fmla="*/ 1033806 h 4312560"/>
              <a:gd name="connsiteX15" fmla="*/ 0 w 15495553"/>
              <a:gd name="connsiteY15" fmla="*/ 1033806 h 4312560"/>
              <a:gd name="connsiteX16" fmla="*/ 0 w 15495553"/>
              <a:gd name="connsiteY16" fmla="*/ 0 h 4312560"/>
              <a:gd name="connsiteX0" fmla="*/ 0 w 15495553"/>
              <a:gd name="connsiteY0" fmla="*/ 0 h 4312560"/>
              <a:gd name="connsiteX1" fmla="*/ 2582592 w 15495553"/>
              <a:gd name="connsiteY1" fmla="*/ 0 h 4312560"/>
              <a:gd name="connsiteX2" fmla="*/ 2582592 w 15495553"/>
              <a:gd name="connsiteY2" fmla="*/ 0 h 4312560"/>
              <a:gd name="connsiteX3" fmla="*/ 6456480 w 15495553"/>
              <a:gd name="connsiteY3" fmla="*/ 0 h 4312560"/>
              <a:gd name="connsiteX4" fmla="*/ 15495553 w 15495553"/>
              <a:gd name="connsiteY4" fmla="*/ 0 h 4312560"/>
              <a:gd name="connsiteX5" fmla="*/ 15495553 w 15495553"/>
              <a:gd name="connsiteY5" fmla="*/ 1033806 h 4312560"/>
              <a:gd name="connsiteX6" fmla="*/ 15495553 w 15495553"/>
              <a:gd name="connsiteY6" fmla="*/ 1033806 h 4312560"/>
              <a:gd name="connsiteX7" fmla="*/ 15495553 w 15495553"/>
              <a:gd name="connsiteY7" fmla="*/ 1476865 h 4312560"/>
              <a:gd name="connsiteX8" fmla="*/ 15495553 w 15495553"/>
              <a:gd name="connsiteY8" fmla="*/ 1772238 h 4312560"/>
              <a:gd name="connsiteX9" fmla="*/ 3444039 w 15495553"/>
              <a:gd name="connsiteY9" fmla="*/ 1774624 h 4312560"/>
              <a:gd name="connsiteX10" fmla="*/ 2855765 w 15495553"/>
              <a:gd name="connsiteY10" fmla="*/ 4312560 h 4312560"/>
              <a:gd name="connsiteX11" fmla="*/ 2354045 w 15495553"/>
              <a:gd name="connsiteY11" fmla="*/ 1781778 h 4312560"/>
              <a:gd name="connsiteX12" fmla="*/ 0 w 15495553"/>
              <a:gd name="connsiteY12" fmla="*/ 1772238 h 4312560"/>
              <a:gd name="connsiteX13" fmla="*/ 0 w 15495553"/>
              <a:gd name="connsiteY13" fmla="*/ 1476865 h 4312560"/>
              <a:gd name="connsiteX14" fmla="*/ 0 w 15495553"/>
              <a:gd name="connsiteY14" fmla="*/ 1033806 h 4312560"/>
              <a:gd name="connsiteX15" fmla="*/ 0 w 15495553"/>
              <a:gd name="connsiteY15" fmla="*/ 1033806 h 4312560"/>
              <a:gd name="connsiteX16" fmla="*/ 0 w 15495553"/>
              <a:gd name="connsiteY16" fmla="*/ 0 h 4312560"/>
              <a:gd name="connsiteX0" fmla="*/ 0 w 15495553"/>
              <a:gd name="connsiteY0" fmla="*/ 0 h 4312560"/>
              <a:gd name="connsiteX1" fmla="*/ 2582592 w 15495553"/>
              <a:gd name="connsiteY1" fmla="*/ 0 h 4312560"/>
              <a:gd name="connsiteX2" fmla="*/ 2582592 w 15495553"/>
              <a:gd name="connsiteY2" fmla="*/ 0 h 4312560"/>
              <a:gd name="connsiteX3" fmla="*/ 6456480 w 15495553"/>
              <a:gd name="connsiteY3" fmla="*/ 0 h 4312560"/>
              <a:gd name="connsiteX4" fmla="*/ 15495553 w 15495553"/>
              <a:gd name="connsiteY4" fmla="*/ 0 h 4312560"/>
              <a:gd name="connsiteX5" fmla="*/ 15495553 w 15495553"/>
              <a:gd name="connsiteY5" fmla="*/ 1033806 h 4312560"/>
              <a:gd name="connsiteX6" fmla="*/ 15495553 w 15495553"/>
              <a:gd name="connsiteY6" fmla="*/ 1033806 h 4312560"/>
              <a:gd name="connsiteX7" fmla="*/ 15495553 w 15495553"/>
              <a:gd name="connsiteY7" fmla="*/ 1476865 h 4312560"/>
              <a:gd name="connsiteX8" fmla="*/ 15495553 w 15495553"/>
              <a:gd name="connsiteY8" fmla="*/ 1772238 h 4312560"/>
              <a:gd name="connsiteX9" fmla="*/ 3444039 w 15495553"/>
              <a:gd name="connsiteY9" fmla="*/ 1774624 h 4312560"/>
              <a:gd name="connsiteX10" fmla="*/ 2855765 w 15495553"/>
              <a:gd name="connsiteY10" fmla="*/ 4312560 h 4312560"/>
              <a:gd name="connsiteX11" fmla="*/ 2600834 w 15495553"/>
              <a:gd name="connsiteY11" fmla="*/ 1781778 h 4312560"/>
              <a:gd name="connsiteX12" fmla="*/ 0 w 15495553"/>
              <a:gd name="connsiteY12" fmla="*/ 1772238 h 4312560"/>
              <a:gd name="connsiteX13" fmla="*/ 0 w 15495553"/>
              <a:gd name="connsiteY13" fmla="*/ 1476865 h 4312560"/>
              <a:gd name="connsiteX14" fmla="*/ 0 w 15495553"/>
              <a:gd name="connsiteY14" fmla="*/ 1033806 h 4312560"/>
              <a:gd name="connsiteX15" fmla="*/ 0 w 15495553"/>
              <a:gd name="connsiteY15" fmla="*/ 1033806 h 4312560"/>
              <a:gd name="connsiteX16" fmla="*/ 0 w 15495553"/>
              <a:gd name="connsiteY16" fmla="*/ 0 h 4312560"/>
              <a:gd name="connsiteX0" fmla="*/ 0 w 15495553"/>
              <a:gd name="connsiteY0" fmla="*/ 0 h 4312560"/>
              <a:gd name="connsiteX1" fmla="*/ 2582592 w 15495553"/>
              <a:gd name="connsiteY1" fmla="*/ 0 h 4312560"/>
              <a:gd name="connsiteX2" fmla="*/ 2582592 w 15495553"/>
              <a:gd name="connsiteY2" fmla="*/ 0 h 4312560"/>
              <a:gd name="connsiteX3" fmla="*/ 6456480 w 15495553"/>
              <a:gd name="connsiteY3" fmla="*/ 0 h 4312560"/>
              <a:gd name="connsiteX4" fmla="*/ 15495553 w 15495553"/>
              <a:gd name="connsiteY4" fmla="*/ 0 h 4312560"/>
              <a:gd name="connsiteX5" fmla="*/ 15495553 w 15495553"/>
              <a:gd name="connsiteY5" fmla="*/ 1033806 h 4312560"/>
              <a:gd name="connsiteX6" fmla="*/ 15495553 w 15495553"/>
              <a:gd name="connsiteY6" fmla="*/ 1033806 h 4312560"/>
              <a:gd name="connsiteX7" fmla="*/ 15495553 w 15495553"/>
              <a:gd name="connsiteY7" fmla="*/ 1476865 h 4312560"/>
              <a:gd name="connsiteX8" fmla="*/ 15495553 w 15495553"/>
              <a:gd name="connsiteY8" fmla="*/ 1772238 h 4312560"/>
              <a:gd name="connsiteX9" fmla="*/ 3444039 w 15495553"/>
              <a:gd name="connsiteY9" fmla="*/ 1774624 h 4312560"/>
              <a:gd name="connsiteX10" fmla="*/ 2855765 w 15495553"/>
              <a:gd name="connsiteY10" fmla="*/ 4312560 h 4312560"/>
              <a:gd name="connsiteX11" fmla="*/ 2600834 w 15495553"/>
              <a:gd name="connsiteY11" fmla="*/ 1781778 h 4312560"/>
              <a:gd name="connsiteX12" fmla="*/ 0 w 15495553"/>
              <a:gd name="connsiteY12" fmla="*/ 1772238 h 4312560"/>
              <a:gd name="connsiteX13" fmla="*/ 0 w 15495553"/>
              <a:gd name="connsiteY13" fmla="*/ 1476865 h 4312560"/>
              <a:gd name="connsiteX14" fmla="*/ 0 w 15495553"/>
              <a:gd name="connsiteY14" fmla="*/ 1033806 h 4312560"/>
              <a:gd name="connsiteX15" fmla="*/ 0 w 15495553"/>
              <a:gd name="connsiteY15" fmla="*/ 1033806 h 4312560"/>
              <a:gd name="connsiteX16" fmla="*/ 0 w 15495553"/>
              <a:gd name="connsiteY16" fmla="*/ 0 h 4312560"/>
              <a:gd name="connsiteX0" fmla="*/ 0 w 15495553"/>
              <a:gd name="connsiteY0" fmla="*/ 0 h 4326869"/>
              <a:gd name="connsiteX1" fmla="*/ 2582592 w 15495553"/>
              <a:gd name="connsiteY1" fmla="*/ 0 h 4326869"/>
              <a:gd name="connsiteX2" fmla="*/ 2582592 w 15495553"/>
              <a:gd name="connsiteY2" fmla="*/ 0 h 4326869"/>
              <a:gd name="connsiteX3" fmla="*/ 6456480 w 15495553"/>
              <a:gd name="connsiteY3" fmla="*/ 0 h 4326869"/>
              <a:gd name="connsiteX4" fmla="*/ 15495553 w 15495553"/>
              <a:gd name="connsiteY4" fmla="*/ 0 h 4326869"/>
              <a:gd name="connsiteX5" fmla="*/ 15495553 w 15495553"/>
              <a:gd name="connsiteY5" fmla="*/ 1033806 h 4326869"/>
              <a:gd name="connsiteX6" fmla="*/ 15495553 w 15495553"/>
              <a:gd name="connsiteY6" fmla="*/ 1033806 h 4326869"/>
              <a:gd name="connsiteX7" fmla="*/ 15495553 w 15495553"/>
              <a:gd name="connsiteY7" fmla="*/ 1476865 h 4326869"/>
              <a:gd name="connsiteX8" fmla="*/ 15495553 w 15495553"/>
              <a:gd name="connsiteY8" fmla="*/ 1772238 h 4326869"/>
              <a:gd name="connsiteX9" fmla="*/ 3444039 w 15495553"/>
              <a:gd name="connsiteY9" fmla="*/ 1774624 h 4326869"/>
              <a:gd name="connsiteX10" fmla="*/ 2984015 w 15495553"/>
              <a:gd name="connsiteY10" fmla="*/ 4326869 h 4326869"/>
              <a:gd name="connsiteX11" fmla="*/ 2600834 w 15495553"/>
              <a:gd name="connsiteY11" fmla="*/ 1781778 h 4326869"/>
              <a:gd name="connsiteX12" fmla="*/ 0 w 15495553"/>
              <a:gd name="connsiteY12" fmla="*/ 1772238 h 4326869"/>
              <a:gd name="connsiteX13" fmla="*/ 0 w 15495553"/>
              <a:gd name="connsiteY13" fmla="*/ 1476865 h 4326869"/>
              <a:gd name="connsiteX14" fmla="*/ 0 w 15495553"/>
              <a:gd name="connsiteY14" fmla="*/ 1033806 h 4326869"/>
              <a:gd name="connsiteX15" fmla="*/ 0 w 15495553"/>
              <a:gd name="connsiteY15" fmla="*/ 1033806 h 4326869"/>
              <a:gd name="connsiteX16" fmla="*/ 0 w 15495553"/>
              <a:gd name="connsiteY16" fmla="*/ 0 h 4326869"/>
              <a:gd name="connsiteX0" fmla="*/ 0 w 15495553"/>
              <a:gd name="connsiteY0" fmla="*/ 0 h 4334024"/>
              <a:gd name="connsiteX1" fmla="*/ 2582592 w 15495553"/>
              <a:gd name="connsiteY1" fmla="*/ 0 h 4334024"/>
              <a:gd name="connsiteX2" fmla="*/ 2582592 w 15495553"/>
              <a:gd name="connsiteY2" fmla="*/ 0 h 4334024"/>
              <a:gd name="connsiteX3" fmla="*/ 6456480 w 15495553"/>
              <a:gd name="connsiteY3" fmla="*/ 0 h 4334024"/>
              <a:gd name="connsiteX4" fmla="*/ 15495553 w 15495553"/>
              <a:gd name="connsiteY4" fmla="*/ 0 h 4334024"/>
              <a:gd name="connsiteX5" fmla="*/ 15495553 w 15495553"/>
              <a:gd name="connsiteY5" fmla="*/ 1033806 h 4334024"/>
              <a:gd name="connsiteX6" fmla="*/ 15495553 w 15495553"/>
              <a:gd name="connsiteY6" fmla="*/ 1033806 h 4334024"/>
              <a:gd name="connsiteX7" fmla="*/ 15495553 w 15495553"/>
              <a:gd name="connsiteY7" fmla="*/ 1476865 h 4334024"/>
              <a:gd name="connsiteX8" fmla="*/ 15495553 w 15495553"/>
              <a:gd name="connsiteY8" fmla="*/ 1772238 h 4334024"/>
              <a:gd name="connsiteX9" fmla="*/ 3444039 w 15495553"/>
              <a:gd name="connsiteY9" fmla="*/ 1774624 h 4334024"/>
              <a:gd name="connsiteX10" fmla="*/ 3011497 w 15495553"/>
              <a:gd name="connsiteY10" fmla="*/ 4334024 h 4334024"/>
              <a:gd name="connsiteX11" fmla="*/ 2600834 w 15495553"/>
              <a:gd name="connsiteY11" fmla="*/ 1781778 h 4334024"/>
              <a:gd name="connsiteX12" fmla="*/ 0 w 15495553"/>
              <a:gd name="connsiteY12" fmla="*/ 1772238 h 4334024"/>
              <a:gd name="connsiteX13" fmla="*/ 0 w 15495553"/>
              <a:gd name="connsiteY13" fmla="*/ 1476865 h 4334024"/>
              <a:gd name="connsiteX14" fmla="*/ 0 w 15495553"/>
              <a:gd name="connsiteY14" fmla="*/ 1033806 h 4334024"/>
              <a:gd name="connsiteX15" fmla="*/ 0 w 15495553"/>
              <a:gd name="connsiteY15" fmla="*/ 1033806 h 4334024"/>
              <a:gd name="connsiteX16" fmla="*/ 0 w 15495553"/>
              <a:gd name="connsiteY16" fmla="*/ 0 h 4334024"/>
              <a:gd name="connsiteX0" fmla="*/ 0 w 15495553"/>
              <a:gd name="connsiteY0" fmla="*/ 0 h 4338793"/>
              <a:gd name="connsiteX1" fmla="*/ 2582592 w 15495553"/>
              <a:gd name="connsiteY1" fmla="*/ 0 h 4338793"/>
              <a:gd name="connsiteX2" fmla="*/ 2582592 w 15495553"/>
              <a:gd name="connsiteY2" fmla="*/ 0 h 4338793"/>
              <a:gd name="connsiteX3" fmla="*/ 6456480 w 15495553"/>
              <a:gd name="connsiteY3" fmla="*/ 0 h 4338793"/>
              <a:gd name="connsiteX4" fmla="*/ 15495553 w 15495553"/>
              <a:gd name="connsiteY4" fmla="*/ 0 h 4338793"/>
              <a:gd name="connsiteX5" fmla="*/ 15495553 w 15495553"/>
              <a:gd name="connsiteY5" fmla="*/ 1033806 h 4338793"/>
              <a:gd name="connsiteX6" fmla="*/ 15495553 w 15495553"/>
              <a:gd name="connsiteY6" fmla="*/ 1033806 h 4338793"/>
              <a:gd name="connsiteX7" fmla="*/ 15495553 w 15495553"/>
              <a:gd name="connsiteY7" fmla="*/ 1476865 h 4338793"/>
              <a:gd name="connsiteX8" fmla="*/ 15495553 w 15495553"/>
              <a:gd name="connsiteY8" fmla="*/ 1772238 h 4338793"/>
              <a:gd name="connsiteX9" fmla="*/ 3444039 w 15495553"/>
              <a:gd name="connsiteY9" fmla="*/ 1774624 h 4338793"/>
              <a:gd name="connsiteX10" fmla="*/ 3027528 w 15495553"/>
              <a:gd name="connsiteY10" fmla="*/ 4338793 h 4338793"/>
              <a:gd name="connsiteX11" fmla="*/ 2600834 w 15495553"/>
              <a:gd name="connsiteY11" fmla="*/ 1781778 h 4338793"/>
              <a:gd name="connsiteX12" fmla="*/ 0 w 15495553"/>
              <a:gd name="connsiteY12" fmla="*/ 1772238 h 4338793"/>
              <a:gd name="connsiteX13" fmla="*/ 0 w 15495553"/>
              <a:gd name="connsiteY13" fmla="*/ 1476865 h 4338793"/>
              <a:gd name="connsiteX14" fmla="*/ 0 w 15495553"/>
              <a:gd name="connsiteY14" fmla="*/ 1033806 h 4338793"/>
              <a:gd name="connsiteX15" fmla="*/ 0 w 15495553"/>
              <a:gd name="connsiteY15" fmla="*/ 1033806 h 4338793"/>
              <a:gd name="connsiteX16" fmla="*/ 0 w 15495553"/>
              <a:gd name="connsiteY16" fmla="*/ 0 h 4338793"/>
              <a:gd name="connsiteX0" fmla="*/ 0 w 15495553"/>
              <a:gd name="connsiteY0" fmla="*/ 0 h 4341178"/>
              <a:gd name="connsiteX1" fmla="*/ 2582592 w 15495553"/>
              <a:gd name="connsiteY1" fmla="*/ 0 h 4341178"/>
              <a:gd name="connsiteX2" fmla="*/ 2582592 w 15495553"/>
              <a:gd name="connsiteY2" fmla="*/ 0 h 4341178"/>
              <a:gd name="connsiteX3" fmla="*/ 6456480 w 15495553"/>
              <a:gd name="connsiteY3" fmla="*/ 0 h 4341178"/>
              <a:gd name="connsiteX4" fmla="*/ 15495553 w 15495553"/>
              <a:gd name="connsiteY4" fmla="*/ 0 h 4341178"/>
              <a:gd name="connsiteX5" fmla="*/ 15495553 w 15495553"/>
              <a:gd name="connsiteY5" fmla="*/ 1033806 h 4341178"/>
              <a:gd name="connsiteX6" fmla="*/ 15495553 w 15495553"/>
              <a:gd name="connsiteY6" fmla="*/ 1033806 h 4341178"/>
              <a:gd name="connsiteX7" fmla="*/ 15495553 w 15495553"/>
              <a:gd name="connsiteY7" fmla="*/ 1476865 h 4341178"/>
              <a:gd name="connsiteX8" fmla="*/ 15495553 w 15495553"/>
              <a:gd name="connsiteY8" fmla="*/ 1772238 h 4341178"/>
              <a:gd name="connsiteX9" fmla="*/ 3444039 w 15495553"/>
              <a:gd name="connsiteY9" fmla="*/ 1774624 h 4341178"/>
              <a:gd name="connsiteX10" fmla="*/ 3018368 w 15495553"/>
              <a:gd name="connsiteY10" fmla="*/ 4341178 h 4341178"/>
              <a:gd name="connsiteX11" fmla="*/ 2600834 w 15495553"/>
              <a:gd name="connsiteY11" fmla="*/ 1781778 h 4341178"/>
              <a:gd name="connsiteX12" fmla="*/ 0 w 15495553"/>
              <a:gd name="connsiteY12" fmla="*/ 1772238 h 4341178"/>
              <a:gd name="connsiteX13" fmla="*/ 0 w 15495553"/>
              <a:gd name="connsiteY13" fmla="*/ 1476865 h 4341178"/>
              <a:gd name="connsiteX14" fmla="*/ 0 w 15495553"/>
              <a:gd name="connsiteY14" fmla="*/ 1033806 h 4341178"/>
              <a:gd name="connsiteX15" fmla="*/ 0 w 15495553"/>
              <a:gd name="connsiteY15" fmla="*/ 1033806 h 4341178"/>
              <a:gd name="connsiteX16" fmla="*/ 0 w 15495553"/>
              <a:gd name="connsiteY16" fmla="*/ 0 h 4341178"/>
              <a:gd name="connsiteX0" fmla="*/ 0 w 15495553"/>
              <a:gd name="connsiteY0" fmla="*/ 0 h 4341178"/>
              <a:gd name="connsiteX1" fmla="*/ 2582592 w 15495553"/>
              <a:gd name="connsiteY1" fmla="*/ 0 h 4341178"/>
              <a:gd name="connsiteX2" fmla="*/ 2582592 w 15495553"/>
              <a:gd name="connsiteY2" fmla="*/ 0 h 4341178"/>
              <a:gd name="connsiteX3" fmla="*/ 6456480 w 15495553"/>
              <a:gd name="connsiteY3" fmla="*/ 0 h 4341178"/>
              <a:gd name="connsiteX4" fmla="*/ 15495553 w 15495553"/>
              <a:gd name="connsiteY4" fmla="*/ 0 h 4341178"/>
              <a:gd name="connsiteX5" fmla="*/ 15495553 w 15495553"/>
              <a:gd name="connsiteY5" fmla="*/ 1033806 h 4341178"/>
              <a:gd name="connsiteX6" fmla="*/ 15495553 w 15495553"/>
              <a:gd name="connsiteY6" fmla="*/ 1033806 h 4341178"/>
              <a:gd name="connsiteX7" fmla="*/ 15495553 w 15495553"/>
              <a:gd name="connsiteY7" fmla="*/ 1476865 h 4341178"/>
              <a:gd name="connsiteX8" fmla="*/ 15495553 w 15495553"/>
              <a:gd name="connsiteY8" fmla="*/ 1772238 h 4341178"/>
              <a:gd name="connsiteX9" fmla="*/ 3437170 w 15495553"/>
              <a:gd name="connsiteY9" fmla="*/ 1781780 h 4341178"/>
              <a:gd name="connsiteX10" fmla="*/ 3018368 w 15495553"/>
              <a:gd name="connsiteY10" fmla="*/ 4341178 h 4341178"/>
              <a:gd name="connsiteX11" fmla="*/ 2600834 w 15495553"/>
              <a:gd name="connsiteY11" fmla="*/ 1781778 h 4341178"/>
              <a:gd name="connsiteX12" fmla="*/ 0 w 15495553"/>
              <a:gd name="connsiteY12" fmla="*/ 1772238 h 4341178"/>
              <a:gd name="connsiteX13" fmla="*/ 0 w 15495553"/>
              <a:gd name="connsiteY13" fmla="*/ 1476865 h 4341178"/>
              <a:gd name="connsiteX14" fmla="*/ 0 w 15495553"/>
              <a:gd name="connsiteY14" fmla="*/ 1033806 h 4341178"/>
              <a:gd name="connsiteX15" fmla="*/ 0 w 15495553"/>
              <a:gd name="connsiteY15" fmla="*/ 1033806 h 4341178"/>
              <a:gd name="connsiteX16" fmla="*/ 0 w 15495553"/>
              <a:gd name="connsiteY16" fmla="*/ 0 h 4341178"/>
              <a:gd name="connsiteX0" fmla="*/ 0 w 15495553"/>
              <a:gd name="connsiteY0" fmla="*/ 0 h 4360256"/>
              <a:gd name="connsiteX1" fmla="*/ 2582592 w 15495553"/>
              <a:gd name="connsiteY1" fmla="*/ 0 h 4360256"/>
              <a:gd name="connsiteX2" fmla="*/ 2582592 w 15495553"/>
              <a:gd name="connsiteY2" fmla="*/ 0 h 4360256"/>
              <a:gd name="connsiteX3" fmla="*/ 6456480 w 15495553"/>
              <a:gd name="connsiteY3" fmla="*/ 0 h 4360256"/>
              <a:gd name="connsiteX4" fmla="*/ 15495553 w 15495553"/>
              <a:gd name="connsiteY4" fmla="*/ 0 h 4360256"/>
              <a:gd name="connsiteX5" fmla="*/ 15495553 w 15495553"/>
              <a:gd name="connsiteY5" fmla="*/ 1033806 h 4360256"/>
              <a:gd name="connsiteX6" fmla="*/ 15495553 w 15495553"/>
              <a:gd name="connsiteY6" fmla="*/ 1033806 h 4360256"/>
              <a:gd name="connsiteX7" fmla="*/ 15495553 w 15495553"/>
              <a:gd name="connsiteY7" fmla="*/ 1476865 h 4360256"/>
              <a:gd name="connsiteX8" fmla="*/ 15495553 w 15495553"/>
              <a:gd name="connsiteY8" fmla="*/ 1772238 h 4360256"/>
              <a:gd name="connsiteX9" fmla="*/ 3437170 w 15495553"/>
              <a:gd name="connsiteY9" fmla="*/ 1781780 h 4360256"/>
              <a:gd name="connsiteX10" fmla="*/ 4658136 w 15495553"/>
              <a:gd name="connsiteY10" fmla="*/ 4360256 h 4360256"/>
              <a:gd name="connsiteX11" fmla="*/ 2600834 w 15495553"/>
              <a:gd name="connsiteY11" fmla="*/ 1781778 h 4360256"/>
              <a:gd name="connsiteX12" fmla="*/ 0 w 15495553"/>
              <a:gd name="connsiteY12" fmla="*/ 1772238 h 4360256"/>
              <a:gd name="connsiteX13" fmla="*/ 0 w 15495553"/>
              <a:gd name="connsiteY13" fmla="*/ 1476865 h 4360256"/>
              <a:gd name="connsiteX14" fmla="*/ 0 w 15495553"/>
              <a:gd name="connsiteY14" fmla="*/ 1033806 h 4360256"/>
              <a:gd name="connsiteX15" fmla="*/ 0 w 15495553"/>
              <a:gd name="connsiteY15" fmla="*/ 1033806 h 4360256"/>
              <a:gd name="connsiteX16" fmla="*/ 0 w 15495553"/>
              <a:gd name="connsiteY16" fmla="*/ 0 h 4360256"/>
              <a:gd name="connsiteX0" fmla="*/ 0 w 15495553"/>
              <a:gd name="connsiteY0" fmla="*/ 0 h 4360256"/>
              <a:gd name="connsiteX1" fmla="*/ 2582592 w 15495553"/>
              <a:gd name="connsiteY1" fmla="*/ 0 h 4360256"/>
              <a:gd name="connsiteX2" fmla="*/ 2582592 w 15495553"/>
              <a:gd name="connsiteY2" fmla="*/ 0 h 4360256"/>
              <a:gd name="connsiteX3" fmla="*/ 6456480 w 15495553"/>
              <a:gd name="connsiteY3" fmla="*/ 0 h 4360256"/>
              <a:gd name="connsiteX4" fmla="*/ 15495553 w 15495553"/>
              <a:gd name="connsiteY4" fmla="*/ 0 h 4360256"/>
              <a:gd name="connsiteX5" fmla="*/ 15495553 w 15495553"/>
              <a:gd name="connsiteY5" fmla="*/ 1033806 h 4360256"/>
              <a:gd name="connsiteX6" fmla="*/ 15495553 w 15495553"/>
              <a:gd name="connsiteY6" fmla="*/ 1033806 h 4360256"/>
              <a:gd name="connsiteX7" fmla="*/ 15495553 w 15495553"/>
              <a:gd name="connsiteY7" fmla="*/ 1476865 h 4360256"/>
              <a:gd name="connsiteX8" fmla="*/ 15495553 w 15495553"/>
              <a:gd name="connsiteY8" fmla="*/ 1772238 h 4360256"/>
              <a:gd name="connsiteX9" fmla="*/ 5095259 w 15495553"/>
              <a:gd name="connsiteY9" fmla="*/ 1724544 h 4360256"/>
              <a:gd name="connsiteX10" fmla="*/ 4658136 w 15495553"/>
              <a:gd name="connsiteY10" fmla="*/ 4360256 h 4360256"/>
              <a:gd name="connsiteX11" fmla="*/ 2600834 w 15495553"/>
              <a:gd name="connsiteY11" fmla="*/ 1781778 h 4360256"/>
              <a:gd name="connsiteX12" fmla="*/ 0 w 15495553"/>
              <a:gd name="connsiteY12" fmla="*/ 1772238 h 4360256"/>
              <a:gd name="connsiteX13" fmla="*/ 0 w 15495553"/>
              <a:gd name="connsiteY13" fmla="*/ 1476865 h 4360256"/>
              <a:gd name="connsiteX14" fmla="*/ 0 w 15495553"/>
              <a:gd name="connsiteY14" fmla="*/ 1033806 h 4360256"/>
              <a:gd name="connsiteX15" fmla="*/ 0 w 15495553"/>
              <a:gd name="connsiteY15" fmla="*/ 1033806 h 4360256"/>
              <a:gd name="connsiteX16" fmla="*/ 0 w 15495553"/>
              <a:gd name="connsiteY16" fmla="*/ 0 h 4360256"/>
              <a:gd name="connsiteX0" fmla="*/ 0 w 15495553"/>
              <a:gd name="connsiteY0" fmla="*/ 0 h 4360256"/>
              <a:gd name="connsiteX1" fmla="*/ 2582592 w 15495553"/>
              <a:gd name="connsiteY1" fmla="*/ 0 h 4360256"/>
              <a:gd name="connsiteX2" fmla="*/ 2582592 w 15495553"/>
              <a:gd name="connsiteY2" fmla="*/ 0 h 4360256"/>
              <a:gd name="connsiteX3" fmla="*/ 6456480 w 15495553"/>
              <a:gd name="connsiteY3" fmla="*/ 0 h 4360256"/>
              <a:gd name="connsiteX4" fmla="*/ 15495553 w 15495553"/>
              <a:gd name="connsiteY4" fmla="*/ 0 h 4360256"/>
              <a:gd name="connsiteX5" fmla="*/ 15495553 w 15495553"/>
              <a:gd name="connsiteY5" fmla="*/ 1033806 h 4360256"/>
              <a:gd name="connsiteX6" fmla="*/ 15495553 w 15495553"/>
              <a:gd name="connsiteY6" fmla="*/ 1033806 h 4360256"/>
              <a:gd name="connsiteX7" fmla="*/ 15495553 w 15495553"/>
              <a:gd name="connsiteY7" fmla="*/ 1476865 h 4360256"/>
              <a:gd name="connsiteX8" fmla="*/ 15495553 w 15495553"/>
              <a:gd name="connsiteY8" fmla="*/ 1772238 h 4360256"/>
              <a:gd name="connsiteX9" fmla="*/ 5095259 w 15495553"/>
              <a:gd name="connsiteY9" fmla="*/ 1724544 h 4360256"/>
              <a:gd name="connsiteX10" fmla="*/ 4658136 w 15495553"/>
              <a:gd name="connsiteY10" fmla="*/ 4360256 h 4360256"/>
              <a:gd name="connsiteX11" fmla="*/ 4258922 w 15495553"/>
              <a:gd name="connsiteY11" fmla="*/ 1743621 h 4360256"/>
              <a:gd name="connsiteX12" fmla="*/ 0 w 15495553"/>
              <a:gd name="connsiteY12" fmla="*/ 1772238 h 4360256"/>
              <a:gd name="connsiteX13" fmla="*/ 0 w 15495553"/>
              <a:gd name="connsiteY13" fmla="*/ 1476865 h 4360256"/>
              <a:gd name="connsiteX14" fmla="*/ 0 w 15495553"/>
              <a:gd name="connsiteY14" fmla="*/ 1033806 h 4360256"/>
              <a:gd name="connsiteX15" fmla="*/ 0 w 15495553"/>
              <a:gd name="connsiteY15" fmla="*/ 1033806 h 4360256"/>
              <a:gd name="connsiteX16" fmla="*/ 0 w 15495553"/>
              <a:gd name="connsiteY16" fmla="*/ 0 h 4360256"/>
              <a:gd name="connsiteX0" fmla="*/ 0 w 15495553"/>
              <a:gd name="connsiteY0" fmla="*/ 0 h 4345947"/>
              <a:gd name="connsiteX1" fmla="*/ 2582592 w 15495553"/>
              <a:gd name="connsiteY1" fmla="*/ 0 h 4345947"/>
              <a:gd name="connsiteX2" fmla="*/ 2582592 w 15495553"/>
              <a:gd name="connsiteY2" fmla="*/ 0 h 4345947"/>
              <a:gd name="connsiteX3" fmla="*/ 6456480 w 15495553"/>
              <a:gd name="connsiteY3" fmla="*/ 0 h 4345947"/>
              <a:gd name="connsiteX4" fmla="*/ 15495553 w 15495553"/>
              <a:gd name="connsiteY4" fmla="*/ 0 h 4345947"/>
              <a:gd name="connsiteX5" fmla="*/ 15495553 w 15495553"/>
              <a:gd name="connsiteY5" fmla="*/ 1033806 h 4345947"/>
              <a:gd name="connsiteX6" fmla="*/ 15495553 w 15495553"/>
              <a:gd name="connsiteY6" fmla="*/ 1033806 h 4345947"/>
              <a:gd name="connsiteX7" fmla="*/ 15495553 w 15495553"/>
              <a:gd name="connsiteY7" fmla="*/ 1476865 h 4345947"/>
              <a:gd name="connsiteX8" fmla="*/ 15495553 w 15495553"/>
              <a:gd name="connsiteY8" fmla="*/ 1772238 h 4345947"/>
              <a:gd name="connsiteX9" fmla="*/ 5095259 w 15495553"/>
              <a:gd name="connsiteY9" fmla="*/ 1724544 h 4345947"/>
              <a:gd name="connsiteX10" fmla="*/ 4667298 w 15495553"/>
              <a:gd name="connsiteY10" fmla="*/ 4345947 h 4345947"/>
              <a:gd name="connsiteX11" fmla="*/ 4258922 w 15495553"/>
              <a:gd name="connsiteY11" fmla="*/ 1743621 h 4345947"/>
              <a:gd name="connsiteX12" fmla="*/ 0 w 15495553"/>
              <a:gd name="connsiteY12" fmla="*/ 1772238 h 4345947"/>
              <a:gd name="connsiteX13" fmla="*/ 0 w 15495553"/>
              <a:gd name="connsiteY13" fmla="*/ 1476865 h 4345947"/>
              <a:gd name="connsiteX14" fmla="*/ 0 w 15495553"/>
              <a:gd name="connsiteY14" fmla="*/ 1033806 h 4345947"/>
              <a:gd name="connsiteX15" fmla="*/ 0 w 15495553"/>
              <a:gd name="connsiteY15" fmla="*/ 1033806 h 4345947"/>
              <a:gd name="connsiteX16" fmla="*/ 0 w 15495553"/>
              <a:gd name="connsiteY16" fmla="*/ 0 h 4345947"/>
              <a:gd name="connsiteX0" fmla="*/ 0 w 15495553"/>
              <a:gd name="connsiteY0" fmla="*/ 0 h 4345947"/>
              <a:gd name="connsiteX1" fmla="*/ 2582592 w 15495553"/>
              <a:gd name="connsiteY1" fmla="*/ 0 h 4345947"/>
              <a:gd name="connsiteX2" fmla="*/ 2582592 w 15495553"/>
              <a:gd name="connsiteY2" fmla="*/ 0 h 4345947"/>
              <a:gd name="connsiteX3" fmla="*/ 6456480 w 15495553"/>
              <a:gd name="connsiteY3" fmla="*/ 0 h 4345947"/>
              <a:gd name="connsiteX4" fmla="*/ 15495553 w 15495553"/>
              <a:gd name="connsiteY4" fmla="*/ 0 h 4345947"/>
              <a:gd name="connsiteX5" fmla="*/ 15495553 w 15495553"/>
              <a:gd name="connsiteY5" fmla="*/ 1033806 h 4345947"/>
              <a:gd name="connsiteX6" fmla="*/ 15495553 w 15495553"/>
              <a:gd name="connsiteY6" fmla="*/ 1033806 h 4345947"/>
              <a:gd name="connsiteX7" fmla="*/ 15495553 w 15495553"/>
              <a:gd name="connsiteY7" fmla="*/ 1476865 h 4345947"/>
              <a:gd name="connsiteX8" fmla="*/ 15495553 w 15495553"/>
              <a:gd name="connsiteY8" fmla="*/ 1772238 h 4345947"/>
              <a:gd name="connsiteX9" fmla="*/ 5076937 w 15495553"/>
              <a:gd name="connsiteY9" fmla="*/ 1781779 h 4345947"/>
              <a:gd name="connsiteX10" fmla="*/ 4667298 w 15495553"/>
              <a:gd name="connsiteY10" fmla="*/ 4345947 h 4345947"/>
              <a:gd name="connsiteX11" fmla="*/ 4258922 w 15495553"/>
              <a:gd name="connsiteY11" fmla="*/ 1743621 h 4345947"/>
              <a:gd name="connsiteX12" fmla="*/ 0 w 15495553"/>
              <a:gd name="connsiteY12" fmla="*/ 1772238 h 4345947"/>
              <a:gd name="connsiteX13" fmla="*/ 0 w 15495553"/>
              <a:gd name="connsiteY13" fmla="*/ 1476865 h 4345947"/>
              <a:gd name="connsiteX14" fmla="*/ 0 w 15495553"/>
              <a:gd name="connsiteY14" fmla="*/ 1033806 h 4345947"/>
              <a:gd name="connsiteX15" fmla="*/ 0 w 15495553"/>
              <a:gd name="connsiteY15" fmla="*/ 1033806 h 4345947"/>
              <a:gd name="connsiteX16" fmla="*/ 0 w 15495553"/>
              <a:gd name="connsiteY16" fmla="*/ 0 h 4345947"/>
              <a:gd name="connsiteX0" fmla="*/ 0 w 15495553"/>
              <a:gd name="connsiteY0" fmla="*/ 0 h 4345947"/>
              <a:gd name="connsiteX1" fmla="*/ 2582592 w 15495553"/>
              <a:gd name="connsiteY1" fmla="*/ 0 h 4345947"/>
              <a:gd name="connsiteX2" fmla="*/ 2582592 w 15495553"/>
              <a:gd name="connsiteY2" fmla="*/ 0 h 4345947"/>
              <a:gd name="connsiteX3" fmla="*/ 6456480 w 15495553"/>
              <a:gd name="connsiteY3" fmla="*/ 0 h 4345947"/>
              <a:gd name="connsiteX4" fmla="*/ 15495553 w 15495553"/>
              <a:gd name="connsiteY4" fmla="*/ 0 h 4345947"/>
              <a:gd name="connsiteX5" fmla="*/ 15495553 w 15495553"/>
              <a:gd name="connsiteY5" fmla="*/ 1033806 h 4345947"/>
              <a:gd name="connsiteX6" fmla="*/ 15495553 w 15495553"/>
              <a:gd name="connsiteY6" fmla="*/ 1033806 h 4345947"/>
              <a:gd name="connsiteX7" fmla="*/ 15495553 w 15495553"/>
              <a:gd name="connsiteY7" fmla="*/ 1476865 h 4345947"/>
              <a:gd name="connsiteX8" fmla="*/ 15495553 w 15495553"/>
              <a:gd name="connsiteY8" fmla="*/ 1772238 h 4345947"/>
              <a:gd name="connsiteX9" fmla="*/ 5076937 w 15495553"/>
              <a:gd name="connsiteY9" fmla="*/ 1781779 h 4345947"/>
              <a:gd name="connsiteX10" fmla="*/ 4667298 w 15495553"/>
              <a:gd name="connsiteY10" fmla="*/ 4345947 h 4345947"/>
              <a:gd name="connsiteX11" fmla="*/ 4254343 w 15495553"/>
              <a:gd name="connsiteY11" fmla="*/ 1781778 h 4345947"/>
              <a:gd name="connsiteX12" fmla="*/ 0 w 15495553"/>
              <a:gd name="connsiteY12" fmla="*/ 1772238 h 4345947"/>
              <a:gd name="connsiteX13" fmla="*/ 0 w 15495553"/>
              <a:gd name="connsiteY13" fmla="*/ 1476865 h 4345947"/>
              <a:gd name="connsiteX14" fmla="*/ 0 w 15495553"/>
              <a:gd name="connsiteY14" fmla="*/ 1033806 h 4345947"/>
              <a:gd name="connsiteX15" fmla="*/ 0 w 15495553"/>
              <a:gd name="connsiteY15" fmla="*/ 1033806 h 4345947"/>
              <a:gd name="connsiteX16" fmla="*/ 0 w 15495553"/>
              <a:gd name="connsiteY16" fmla="*/ 0 h 4345947"/>
              <a:gd name="connsiteX0" fmla="*/ 0 w 15495553"/>
              <a:gd name="connsiteY0" fmla="*/ 0 h 4345947"/>
              <a:gd name="connsiteX1" fmla="*/ 2582592 w 15495553"/>
              <a:gd name="connsiteY1" fmla="*/ 0 h 4345947"/>
              <a:gd name="connsiteX2" fmla="*/ 2582592 w 15495553"/>
              <a:gd name="connsiteY2" fmla="*/ 0 h 4345947"/>
              <a:gd name="connsiteX3" fmla="*/ 6456480 w 15495553"/>
              <a:gd name="connsiteY3" fmla="*/ 0 h 4345947"/>
              <a:gd name="connsiteX4" fmla="*/ 15495553 w 15495553"/>
              <a:gd name="connsiteY4" fmla="*/ 0 h 4345947"/>
              <a:gd name="connsiteX5" fmla="*/ 15495553 w 15495553"/>
              <a:gd name="connsiteY5" fmla="*/ 1033806 h 4345947"/>
              <a:gd name="connsiteX6" fmla="*/ 15495553 w 15495553"/>
              <a:gd name="connsiteY6" fmla="*/ 1033806 h 4345947"/>
              <a:gd name="connsiteX7" fmla="*/ 15495553 w 15495553"/>
              <a:gd name="connsiteY7" fmla="*/ 1476865 h 4345947"/>
              <a:gd name="connsiteX8" fmla="*/ 15495553 w 15495553"/>
              <a:gd name="connsiteY8" fmla="*/ 1772238 h 4345947"/>
              <a:gd name="connsiteX9" fmla="*/ 5083808 w 15495553"/>
              <a:gd name="connsiteY9" fmla="*/ 1781779 h 4345947"/>
              <a:gd name="connsiteX10" fmla="*/ 4667298 w 15495553"/>
              <a:gd name="connsiteY10" fmla="*/ 4345947 h 4345947"/>
              <a:gd name="connsiteX11" fmla="*/ 4254343 w 15495553"/>
              <a:gd name="connsiteY11" fmla="*/ 1781778 h 4345947"/>
              <a:gd name="connsiteX12" fmla="*/ 0 w 15495553"/>
              <a:gd name="connsiteY12" fmla="*/ 1772238 h 4345947"/>
              <a:gd name="connsiteX13" fmla="*/ 0 w 15495553"/>
              <a:gd name="connsiteY13" fmla="*/ 1476865 h 4345947"/>
              <a:gd name="connsiteX14" fmla="*/ 0 w 15495553"/>
              <a:gd name="connsiteY14" fmla="*/ 1033806 h 4345947"/>
              <a:gd name="connsiteX15" fmla="*/ 0 w 15495553"/>
              <a:gd name="connsiteY15" fmla="*/ 1033806 h 4345947"/>
              <a:gd name="connsiteX16" fmla="*/ 0 w 15495553"/>
              <a:gd name="connsiteY16" fmla="*/ 0 h 4345947"/>
              <a:gd name="connsiteX0" fmla="*/ 0 w 15495553"/>
              <a:gd name="connsiteY0" fmla="*/ 0 h 4217167"/>
              <a:gd name="connsiteX1" fmla="*/ 2582592 w 15495553"/>
              <a:gd name="connsiteY1" fmla="*/ 0 h 4217167"/>
              <a:gd name="connsiteX2" fmla="*/ 2582592 w 15495553"/>
              <a:gd name="connsiteY2" fmla="*/ 0 h 4217167"/>
              <a:gd name="connsiteX3" fmla="*/ 6456480 w 15495553"/>
              <a:gd name="connsiteY3" fmla="*/ 0 h 4217167"/>
              <a:gd name="connsiteX4" fmla="*/ 15495553 w 15495553"/>
              <a:gd name="connsiteY4" fmla="*/ 0 h 4217167"/>
              <a:gd name="connsiteX5" fmla="*/ 15495553 w 15495553"/>
              <a:gd name="connsiteY5" fmla="*/ 1033806 h 4217167"/>
              <a:gd name="connsiteX6" fmla="*/ 15495553 w 15495553"/>
              <a:gd name="connsiteY6" fmla="*/ 1033806 h 4217167"/>
              <a:gd name="connsiteX7" fmla="*/ 15495553 w 15495553"/>
              <a:gd name="connsiteY7" fmla="*/ 1476865 h 4217167"/>
              <a:gd name="connsiteX8" fmla="*/ 15495553 w 15495553"/>
              <a:gd name="connsiteY8" fmla="*/ 1772238 h 4217167"/>
              <a:gd name="connsiteX9" fmla="*/ 5083808 w 15495553"/>
              <a:gd name="connsiteY9" fmla="*/ 1781779 h 4217167"/>
              <a:gd name="connsiteX10" fmla="*/ 5555886 w 15495553"/>
              <a:gd name="connsiteY10" fmla="*/ 4217167 h 4217167"/>
              <a:gd name="connsiteX11" fmla="*/ 4254343 w 15495553"/>
              <a:gd name="connsiteY11" fmla="*/ 1781778 h 4217167"/>
              <a:gd name="connsiteX12" fmla="*/ 0 w 15495553"/>
              <a:gd name="connsiteY12" fmla="*/ 1772238 h 4217167"/>
              <a:gd name="connsiteX13" fmla="*/ 0 w 15495553"/>
              <a:gd name="connsiteY13" fmla="*/ 1476865 h 4217167"/>
              <a:gd name="connsiteX14" fmla="*/ 0 w 15495553"/>
              <a:gd name="connsiteY14" fmla="*/ 1033806 h 4217167"/>
              <a:gd name="connsiteX15" fmla="*/ 0 w 15495553"/>
              <a:gd name="connsiteY15" fmla="*/ 1033806 h 4217167"/>
              <a:gd name="connsiteX16" fmla="*/ 0 w 15495553"/>
              <a:gd name="connsiteY16" fmla="*/ 0 h 4217167"/>
              <a:gd name="connsiteX0" fmla="*/ 0 w 15495553"/>
              <a:gd name="connsiteY0" fmla="*/ 0 h 4217167"/>
              <a:gd name="connsiteX1" fmla="*/ 2582592 w 15495553"/>
              <a:gd name="connsiteY1" fmla="*/ 0 h 4217167"/>
              <a:gd name="connsiteX2" fmla="*/ 2582592 w 15495553"/>
              <a:gd name="connsiteY2" fmla="*/ 0 h 4217167"/>
              <a:gd name="connsiteX3" fmla="*/ 6456480 w 15495553"/>
              <a:gd name="connsiteY3" fmla="*/ 0 h 4217167"/>
              <a:gd name="connsiteX4" fmla="*/ 15495553 w 15495553"/>
              <a:gd name="connsiteY4" fmla="*/ 0 h 4217167"/>
              <a:gd name="connsiteX5" fmla="*/ 15495553 w 15495553"/>
              <a:gd name="connsiteY5" fmla="*/ 1033806 h 4217167"/>
              <a:gd name="connsiteX6" fmla="*/ 15495553 w 15495553"/>
              <a:gd name="connsiteY6" fmla="*/ 1033806 h 4217167"/>
              <a:gd name="connsiteX7" fmla="*/ 15495553 w 15495553"/>
              <a:gd name="connsiteY7" fmla="*/ 1476865 h 4217167"/>
              <a:gd name="connsiteX8" fmla="*/ 15495553 w 15495553"/>
              <a:gd name="connsiteY8" fmla="*/ 1772238 h 4217167"/>
              <a:gd name="connsiteX9" fmla="*/ 11068425 w 15495553"/>
              <a:gd name="connsiteY9" fmla="*/ 1912945 h 4217167"/>
              <a:gd name="connsiteX10" fmla="*/ 5555886 w 15495553"/>
              <a:gd name="connsiteY10" fmla="*/ 4217167 h 4217167"/>
              <a:gd name="connsiteX11" fmla="*/ 4254343 w 15495553"/>
              <a:gd name="connsiteY11" fmla="*/ 1781778 h 4217167"/>
              <a:gd name="connsiteX12" fmla="*/ 0 w 15495553"/>
              <a:gd name="connsiteY12" fmla="*/ 1772238 h 4217167"/>
              <a:gd name="connsiteX13" fmla="*/ 0 w 15495553"/>
              <a:gd name="connsiteY13" fmla="*/ 1476865 h 4217167"/>
              <a:gd name="connsiteX14" fmla="*/ 0 w 15495553"/>
              <a:gd name="connsiteY14" fmla="*/ 1033806 h 4217167"/>
              <a:gd name="connsiteX15" fmla="*/ 0 w 15495553"/>
              <a:gd name="connsiteY15" fmla="*/ 1033806 h 4217167"/>
              <a:gd name="connsiteX16" fmla="*/ 0 w 15495553"/>
              <a:gd name="connsiteY16" fmla="*/ 0 h 4217167"/>
              <a:gd name="connsiteX0" fmla="*/ 0 w 15495553"/>
              <a:gd name="connsiteY0" fmla="*/ 0 h 4217167"/>
              <a:gd name="connsiteX1" fmla="*/ 2582592 w 15495553"/>
              <a:gd name="connsiteY1" fmla="*/ 0 h 4217167"/>
              <a:gd name="connsiteX2" fmla="*/ 2582592 w 15495553"/>
              <a:gd name="connsiteY2" fmla="*/ 0 h 4217167"/>
              <a:gd name="connsiteX3" fmla="*/ 6456480 w 15495553"/>
              <a:gd name="connsiteY3" fmla="*/ 0 h 4217167"/>
              <a:gd name="connsiteX4" fmla="*/ 15495553 w 15495553"/>
              <a:gd name="connsiteY4" fmla="*/ 0 h 4217167"/>
              <a:gd name="connsiteX5" fmla="*/ 15495553 w 15495553"/>
              <a:gd name="connsiteY5" fmla="*/ 1033806 h 4217167"/>
              <a:gd name="connsiteX6" fmla="*/ 15495553 w 15495553"/>
              <a:gd name="connsiteY6" fmla="*/ 1033806 h 4217167"/>
              <a:gd name="connsiteX7" fmla="*/ 15495553 w 15495553"/>
              <a:gd name="connsiteY7" fmla="*/ 1476865 h 4217167"/>
              <a:gd name="connsiteX8" fmla="*/ 15495553 w 15495553"/>
              <a:gd name="connsiteY8" fmla="*/ 1772238 h 4217167"/>
              <a:gd name="connsiteX9" fmla="*/ 11068425 w 15495553"/>
              <a:gd name="connsiteY9" fmla="*/ 1912945 h 4217167"/>
              <a:gd name="connsiteX10" fmla="*/ 5555886 w 15495553"/>
              <a:gd name="connsiteY10" fmla="*/ 4217167 h 4217167"/>
              <a:gd name="connsiteX11" fmla="*/ 10135380 w 15495553"/>
              <a:gd name="connsiteY11" fmla="*/ 1825500 h 4217167"/>
              <a:gd name="connsiteX12" fmla="*/ 0 w 15495553"/>
              <a:gd name="connsiteY12" fmla="*/ 1772238 h 4217167"/>
              <a:gd name="connsiteX13" fmla="*/ 0 w 15495553"/>
              <a:gd name="connsiteY13" fmla="*/ 1476865 h 4217167"/>
              <a:gd name="connsiteX14" fmla="*/ 0 w 15495553"/>
              <a:gd name="connsiteY14" fmla="*/ 1033806 h 4217167"/>
              <a:gd name="connsiteX15" fmla="*/ 0 w 15495553"/>
              <a:gd name="connsiteY15" fmla="*/ 1033806 h 4217167"/>
              <a:gd name="connsiteX16" fmla="*/ 0 w 15495553"/>
              <a:gd name="connsiteY16" fmla="*/ 0 h 4217167"/>
              <a:gd name="connsiteX0" fmla="*/ 0 w 15495553"/>
              <a:gd name="connsiteY0" fmla="*/ 0 h 4158871"/>
              <a:gd name="connsiteX1" fmla="*/ 2582592 w 15495553"/>
              <a:gd name="connsiteY1" fmla="*/ 0 h 4158871"/>
              <a:gd name="connsiteX2" fmla="*/ 2582592 w 15495553"/>
              <a:gd name="connsiteY2" fmla="*/ 0 h 4158871"/>
              <a:gd name="connsiteX3" fmla="*/ 6456480 w 15495553"/>
              <a:gd name="connsiteY3" fmla="*/ 0 h 4158871"/>
              <a:gd name="connsiteX4" fmla="*/ 15495553 w 15495553"/>
              <a:gd name="connsiteY4" fmla="*/ 0 h 4158871"/>
              <a:gd name="connsiteX5" fmla="*/ 15495553 w 15495553"/>
              <a:gd name="connsiteY5" fmla="*/ 1033806 h 4158871"/>
              <a:gd name="connsiteX6" fmla="*/ 15495553 w 15495553"/>
              <a:gd name="connsiteY6" fmla="*/ 1033806 h 4158871"/>
              <a:gd name="connsiteX7" fmla="*/ 15495553 w 15495553"/>
              <a:gd name="connsiteY7" fmla="*/ 1476865 h 4158871"/>
              <a:gd name="connsiteX8" fmla="*/ 15495553 w 15495553"/>
              <a:gd name="connsiteY8" fmla="*/ 1772238 h 4158871"/>
              <a:gd name="connsiteX9" fmla="*/ 11068425 w 15495553"/>
              <a:gd name="connsiteY9" fmla="*/ 1912945 h 4158871"/>
              <a:gd name="connsiteX10" fmla="*/ 10585266 w 15495553"/>
              <a:gd name="connsiteY10" fmla="*/ 4158871 h 4158871"/>
              <a:gd name="connsiteX11" fmla="*/ 10135380 w 15495553"/>
              <a:gd name="connsiteY11" fmla="*/ 1825500 h 4158871"/>
              <a:gd name="connsiteX12" fmla="*/ 0 w 15495553"/>
              <a:gd name="connsiteY12" fmla="*/ 1772238 h 4158871"/>
              <a:gd name="connsiteX13" fmla="*/ 0 w 15495553"/>
              <a:gd name="connsiteY13" fmla="*/ 1476865 h 4158871"/>
              <a:gd name="connsiteX14" fmla="*/ 0 w 15495553"/>
              <a:gd name="connsiteY14" fmla="*/ 1033806 h 4158871"/>
              <a:gd name="connsiteX15" fmla="*/ 0 w 15495553"/>
              <a:gd name="connsiteY15" fmla="*/ 1033806 h 4158871"/>
              <a:gd name="connsiteX16" fmla="*/ 0 w 15495553"/>
              <a:gd name="connsiteY16" fmla="*/ 0 h 4158871"/>
              <a:gd name="connsiteX0" fmla="*/ 0 w 15495553"/>
              <a:gd name="connsiteY0" fmla="*/ 0 h 4158871"/>
              <a:gd name="connsiteX1" fmla="*/ 2582592 w 15495553"/>
              <a:gd name="connsiteY1" fmla="*/ 0 h 4158871"/>
              <a:gd name="connsiteX2" fmla="*/ 2582592 w 15495553"/>
              <a:gd name="connsiteY2" fmla="*/ 0 h 4158871"/>
              <a:gd name="connsiteX3" fmla="*/ 6456480 w 15495553"/>
              <a:gd name="connsiteY3" fmla="*/ 0 h 4158871"/>
              <a:gd name="connsiteX4" fmla="*/ 15495553 w 15495553"/>
              <a:gd name="connsiteY4" fmla="*/ 0 h 4158871"/>
              <a:gd name="connsiteX5" fmla="*/ 15495553 w 15495553"/>
              <a:gd name="connsiteY5" fmla="*/ 1033806 h 4158871"/>
              <a:gd name="connsiteX6" fmla="*/ 15495553 w 15495553"/>
              <a:gd name="connsiteY6" fmla="*/ 1033806 h 4158871"/>
              <a:gd name="connsiteX7" fmla="*/ 15495553 w 15495553"/>
              <a:gd name="connsiteY7" fmla="*/ 1476865 h 4158871"/>
              <a:gd name="connsiteX8" fmla="*/ 15495553 w 15495553"/>
              <a:gd name="connsiteY8" fmla="*/ 1772238 h 4158871"/>
              <a:gd name="connsiteX9" fmla="*/ 11068425 w 15495553"/>
              <a:gd name="connsiteY9" fmla="*/ 1912945 h 4158871"/>
              <a:gd name="connsiteX10" fmla="*/ 10585266 w 15495553"/>
              <a:gd name="connsiteY10" fmla="*/ 4158871 h 4158871"/>
              <a:gd name="connsiteX11" fmla="*/ 10156096 w 15495553"/>
              <a:gd name="connsiteY11" fmla="*/ 1782573 h 4158871"/>
              <a:gd name="connsiteX12" fmla="*/ 0 w 15495553"/>
              <a:gd name="connsiteY12" fmla="*/ 1772238 h 4158871"/>
              <a:gd name="connsiteX13" fmla="*/ 0 w 15495553"/>
              <a:gd name="connsiteY13" fmla="*/ 1476865 h 4158871"/>
              <a:gd name="connsiteX14" fmla="*/ 0 w 15495553"/>
              <a:gd name="connsiteY14" fmla="*/ 1033806 h 4158871"/>
              <a:gd name="connsiteX15" fmla="*/ 0 w 15495553"/>
              <a:gd name="connsiteY15" fmla="*/ 1033806 h 4158871"/>
              <a:gd name="connsiteX16" fmla="*/ 0 w 15495553"/>
              <a:gd name="connsiteY16" fmla="*/ 0 h 4158871"/>
              <a:gd name="connsiteX0" fmla="*/ 0 w 15495553"/>
              <a:gd name="connsiteY0" fmla="*/ 0 h 4158871"/>
              <a:gd name="connsiteX1" fmla="*/ 2582592 w 15495553"/>
              <a:gd name="connsiteY1" fmla="*/ 0 h 4158871"/>
              <a:gd name="connsiteX2" fmla="*/ 2582592 w 15495553"/>
              <a:gd name="connsiteY2" fmla="*/ 0 h 4158871"/>
              <a:gd name="connsiteX3" fmla="*/ 6456480 w 15495553"/>
              <a:gd name="connsiteY3" fmla="*/ 0 h 4158871"/>
              <a:gd name="connsiteX4" fmla="*/ 15495553 w 15495553"/>
              <a:gd name="connsiteY4" fmla="*/ 0 h 4158871"/>
              <a:gd name="connsiteX5" fmla="*/ 15495553 w 15495553"/>
              <a:gd name="connsiteY5" fmla="*/ 1033806 h 4158871"/>
              <a:gd name="connsiteX6" fmla="*/ 15495553 w 15495553"/>
              <a:gd name="connsiteY6" fmla="*/ 1033806 h 4158871"/>
              <a:gd name="connsiteX7" fmla="*/ 15495553 w 15495553"/>
              <a:gd name="connsiteY7" fmla="*/ 1476865 h 4158871"/>
              <a:gd name="connsiteX8" fmla="*/ 15495553 w 15495553"/>
              <a:gd name="connsiteY8" fmla="*/ 1772238 h 4158871"/>
              <a:gd name="connsiteX9" fmla="*/ 10987444 w 15495553"/>
              <a:gd name="connsiteY9" fmla="*/ 1786550 h 4158871"/>
              <a:gd name="connsiteX10" fmla="*/ 10585266 w 15495553"/>
              <a:gd name="connsiteY10" fmla="*/ 4158871 h 4158871"/>
              <a:gd name="connsiteX11" fmla="*/ 10156096 w 15495553"/>
              <a:gd name="connsiteY11" fmla="*/ 1782573 h 4158871"/>
              <a:gd name="connsiteX12" fmla="*/ 0 w 15495553"/>
              <a:gd name="connsiteY12" fmla="*/ 1772238 h 4158871"/>
              <a:gd name="connsiteX13" fmla="*/ 0 w 15495553"/>
              <a:gd name="connsiteY13" fmla="*/ 1476865 h 4158871"/>
              <a:gd name="connsiteX14" fmla="*/ 0 w 15495553"/>
              <a:gd name="connsiteY14" fmla="*/ 1033806 h 4158871"/>
              <a:gd name="connsiteX15" fmla="*/ 0 w 15495553"/>
              <a:gd name="connsiteY15" fmla="*/ 1033806 h 4158871"/>
              <a:gd name="connsiteX16" fmla="*/ 0 w 15495553"/>
              <a:gd name="connsiteY16" fmla="*/ 0 h 4158871"/>
              <a:gd name="connsiteX0" fmla="*/ 0 w 15495553"/>
              <a:gd name="connsiteY0" fmla="*/ 0 h 4201798"/>
              <a:gd name="connsiteX1" fmla="*/ 2582592 w 15495553"/>
              <a:gd name="connsiteY1" fmla="*/ 0 h 4201798"/>
              <a:gd name="connsiteX2" fmla="*/ 2582592 w 15495553"/>
              <a:gd name="connsiteY2" fmla="*/ 0 h 4201798"/>
              <a:gd name="connsiteX3" fmla="*/ 6456480 w 15495553"/>
              <a:gd name="connsiteY3" fmla="*/ 0 h 4201798"/>
              <a:gd name="connsiteX4" fmla="*/ 15495553 w 15495553"/>
              <a:gd name="connsiteY4" fmla="*/ 0 h 4201798"/>
              <a:gd name="connsiteX5" fmla="*/ 15495553 w 15495553"/>
              <a:gd name="connsiteY5" fmla="*/ 1033806 h 4201798"/>
              <a:gd name="connsiteX6" fmla="*/ 15495553 w 15495553"/>
              <a:gd name="connsiteY6" fmla="*/ 1033806 h 4201798"/>
              <a:gd name="connsiteX7" fmla="*/ 15495553 w 15495553"/>
              <a:gd name="connsiteY7" fmla="*/ 1476865 h 4201798"/>
              <a:gd name="connsiteX8" fmla="*/ 15495553 w 15495553"/>
              <a:gd name="connsiteY8" fmla="*/ 1772238 h 4201798"/>
              <a:gd name="connsiteX9" fmla="*/ 10987444 w 15495553"/>
              <a:gd name="connsiteY9" fmla="*/ 1786550 h 4201798"/>
              <a:gd name="connsiteX10" fmla="*/ 10585266 w 15495553"/>
              <a:gd name="connsiteY10" fmla="*/ 4201798 h 4201798"/>
              <a:gd name="connsiteX11" fmla="*/ 10156096 w 15495553"/>
              <a:gd name="connsiteY11" fmla="*/ 1782573 h 4201798"/>
              <a:gd name="connsiteX12" fmla="*/ 0 w 15495553"/>
              <a:gd name="connsiteY12" fmla="*/ 1772238 h 4201798"/>
              <a:gd name="connsiteX13" fmla="*/ 0 w 15495553"/>
              <a:gd name="connsiteY13" fmla="*/ 1476865 h 4201798"/>
              <a:gd name="connsiteX14" fmla="*/ 0 w 15495553"/>
              <a:gd name="connsiteY14" fmla="*/ 1033806 h 4201798"/>
              <a:gd name="connsiteX15" fmla="*/ 0 w 15495553"/>
              <a:gd name="connsiteY15" fmla="*/ 1033806 h 4201798"/>
              <a:gd name="connsiteX16" fmla="*/ 0 w 15495553"/>
              <a:gd name="connsiteY16" fmla="*/ 0 h 4201798"/>
              <a:gd name="connsiteX0" fmla="*/ 0 w 15495553"/>
              <a:gd name="connsiteY0" fmla="*/ 0 h 4223262"/>
              <a:gd name="connsiteX1" fmla="*/ 2582592 w 15495553"/>
              <a:gd name="connsiteY1" fmla="*/ 0 h 4223262"/>
              <a:gd name="connsiteX2" fmla="*/ 2582592 w 15495553"/>
              <a:gd name="connsiteY2" fmla="*/ 0 h 4223262"/>
              <a:gd name="connsiteX3" fmla="*/ 6456480 w 15495553"/>
              <a:gd name="connsiteY3" fmla="*/ 0 h 4223262"/>
              <a:gd name="connsiteX4" fmla="*/ 15495553 w 15495553"/>
              <a:gd name="connsiteY4" fmla="*/ 0 h 4223262"/>
              <a:gd name="connsiteX5" fmla="*/ 15495553 w 15495553"/>
              <a:gd name="connsiteY5" fmla="*/ 1033806 h 4223262"/>
              <a:gd name="connsiteX6" fmla="*/ 15495553 w 15495553"/>
              <a:gd name="connsiteY6" fmla="*/ 1033806 h 4223262"/>
              <a:gd name="connsiteX7" fmla="*/ 15495553 w 15495553"/>
              <a:gd name="connsiteY7" fmla="*/ 1476865 h 4223262"/>
              <a:gd name="connsiteX8" fmla="*/ 15495553 w 15495553"/>
              <a:gd name="connsiteY8" fmla="*/ 1772238 h 4223262"/>
              <a:gd name="connsiteX9" fmla="*/ 10987444 w 15495553"/>
              <a:gd name="connsiteY9" fmla="*/ 1786550 h 4223262"/>
              <a:gd name="connsiteX10" fmla="*/ 11875307 w 15495553"/>
              <a:gd name="connsiteY10" fmla="*/ 4223262 h 4223262"/>
              <a:gd name="connsiteX11" fmla="*/ 10156096 w 15495553"/>
              <a:gd name="connsiteY11" fmla="*/ 1782573 h 4223262"/>
              <a:gd name="connsiteX12" fmla="*/ 0 w 15495553"/>
              <a:gd name="connsiteY12" fmla="*/ 1772238 h 4223262"/>
              <a:gd name="connsiteX13" fmla="*/ 0 w 15495553"/>
              <a:gd name="connsiteY13" fmla="*/ 1476865 h 4223262"/>
              <a:gd name="connsiteX14" fmla="*/ 0 w 15495553"/>
              <a:gd name="connsiteY14" fmla="*/ 1033806 h 4223262"/>
              <a:gd name="connsiteX15" fmla="*/ 0 w 15495553"/>
              <a:gd name="connsiteY15" fmla="*/ 1033806 h 4223262"/>
              <a:gd name="connsiteX16" fmla="*/ 0 w 15495553"/>
              <a:gd name="connsiteY16" fmla="*/ 0 h 4223262"/>
              <a:gd name="connsiteX0" fmla="*/ 0 w 15495553"/>
              <a:gd name="connsiteY0" fmla="*/ 0 h 4216107"/>
              <a:gd name="connsiteX1" fmla="*/ 2582592 w 15495553"/>
              <a:gd name="connsiteY1" fmla="*/ 0 h 4216107"/>
              <a:gd name="connsiteX2" fmla="*/ 2582592 w 15495553"/>
              <a:gd name="connsiteY2" fmla="*/ 0 h 4216107"/>
              <a:gd name="connsiteX3" fmla="*/ 6456480 w 15495553"/>
              <a:gd name="connsiteY3" fmla="*/ 0 h 4216107"/>
              <a:gd name="connsiteX4" fmla="*/ 15495553 w 15495553"/>
              <a:gd name="connsiteY4" fmla="*/ 0 h 4216107"/>
              <a:gd name="connsiteX5" fmla="*/ 15495553 w 15495553"/>
              <a:gd name="connsiteY5" fmla="*/ 1033806 h 4216107"/>
              <a:gd name="connsiteX6" fmla="*/ 15495553 w 15495553"/>
              <a:gd name="connsiteY6" fmla="*/ 1033806 h 4216107"/>
              <a:gd name="connsiteX7" fmla="*/ 15495553 w 15495553"/>
              <a:gd name="connsiteY7" fmla="*/ 1476865 h 4216107"/>
              <a:gd name="connsiteX8" fmla="*/ 15495553 w 15495553"/>
              <a:gd name="connsiteY8" fmla="*/ 1772238 h 4216107"/>
              <a:gd name="connsiteX9" fmla="*/ 10987444 w 15495553"/>
              <a:gd name="connsiteY9" fmla="*/ 1786550 h 4216107"/>
              <a:gd name="connsiteX10" fmla="*/ 12233128 w 15495553"/>
              <a:gd name="connsiteY10" fmla="*/ 4216107 h 4216107"/>
              <a:gd name="connsiteX11" fmla="*/ 10156096 w 15495553"/>
              <a:gd name="connsiteY11" fmla="*/ 1782573 h 4216107"/>
              <a:gd name="connsiteX12" fmla="*/ 0 w 15495553"/>
              <a:gd name="connsiteY12" fmla="*/ 1772238 h 4216107"/>
              <a:gd name="connsiteX13" fmla="*/ 0 w 15495553"/>
              <a:gd name="connsiteY13" fmla="*/ 1476865 h 4216107"/>
              <a:gd name="connsiteX14" fmla="*/ 0 w 15495553"/>
              <a:gd name="connsiteY14" fmla="*/ 1033806 h 4216107"/>
              <a:gd name="connsiteX15" fmla="*/ 0 w 15495553"/>
              <a:gd name="connsiteY15" fmla="*/ 1033806 h 4216107"/>
              <a:gd name="connsiteX16" fmla="*/ 0 w 15495553"/>
              <a:gd name="connsiteY16" fmla="*/ 0 h 4216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495553" h="4216107">
                <a:moveTo>
                  <a:pt x="0" y="0"/>
                </a:moveTo>
                <a:lnTo>
                  <a:pt x="2582592" y="0"/>
                </a:lnTo>
                <a:lnTo>
                  <a:pt x="2582592" y="0"/>
                </a:lnTo>
                <a:lnTo>
                  <a:pt x="6456480" y="0"/>
                </a:lnTo>
                <a:lnTo>
                  <a:pt x="15495553" y="0"/>
                </a:lnTo>
                <a:lnTo>
                  <a:pt x="15495553" y="1033806"/>
                </a:lnTo>
                <a:lnTo>
                  <a:pt x="15495553" y="1033806"/>
                </a:lnTo>
                <a:lnTo>
                  <a:pt x="15495553" y="1476865"/>
                </a:lnTo>
                <a:lnTo>
                  <a:pt x="15495553" y="1772238"/>
                </a:lnTo>
                <a:lnTo>
                  <a:pt x="10987444" y="1786550"/>
                </a:lnTo>
                <a:lnTo>
                  <a:pt x="12233128" y="4216107"/>
                </a:lnTo>
                <a:lnTo>
                  <a:pt x="10156096" y="1782573"/>
                </a:lnTo>
                <a:lnTo>
                  <a:pt x="0" y="1772238"/>
                </a:lnTo>
                <a:lnTo>
                  <a:pt x="0" y="1476865"/>
                </a:lnTo>
                <a:lnTo>
                  <a:pt x="0" y="1033806"/>
                </a:lnTo>
                <a:lnTo>
                  <a:pt x="0" y="103380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1" compatLnSpc="1">
            <a:prstTxWarp prst="textNoShape">
              <a:avLst/>
            </a:prstTxWarp>
          </a:bodyPr>
          <a:lstStyle/>
          <a:p>
            <a:pPr defTabSz="2195513" eaLnBrk="0" hangingPunct="0"/>
            <a:r>
              <a:rPr lang="en-US" sz="4300" dirty="0">
                <a:latin typeface="Tahoma" charset="0"/>
              </a:rPr>
              <a:t>You are </a:t>
            </a:r>
            <a:r>
              <a:rPr lang="en-US" sz="4300" b="1" dirty="0">
                <a:latin typeface="Tahoma" charset="0"/>
              </a:rPr>
              <a:t>Awareness</a:t>
            </a:r>
            <a:r>
              <a:rPr lang="en-US" sz="4300" dirty="0">
                <a:latin typeface="Tahoma" charset="0"/>
              </a:rPr>
              <a:t>, and you are </a:t>
            </a:r>
            <a:r>
              <a:rPr lang="en-US" sz="4300" b="1" dirty="0">
                <a:latin typeface="Tahoma" charset="0"/>
              </a:rPr>
              <a:t>aware</a:t>
            </a:r>
            <a:r>
              <a:rPr lang="en-US" sz="4300" dirty="0">
                <a:latin typeface="Tahoma" charset="0"/>
              </a:rPr>
              <a:t> of the body moving, of   .</a:t>
            </a:r>
            <a:br>
              <a:rPr lang="en-US" sz="4300" dirty="0">
                <a:latin typeface="Tahoma" charset="0"/>
              </a:rPr>
            </a:br>
            <a:r>
              <a:rPr lang="en-US" sz="4300" dirty="0">
                <a:latin typeface="Tahoma" charset="0"/>
              </a:rPr>
              <a:t>speech, thoughts and feelings, </a:t>
            </a:r>
            <a:r>
              <a:rPr lang="en-US" sz="4300" b="1" dirty="0">
                <a:latin typeface="Tahoma" charset="0"/>
              </a:rPr>
              <a:t>but</a:t>
            </a:r>
            <a:r>
              <a:rPr lang="en-US" sz="4300" dirty="0">
                <a:latin typeface="Tahoma" charset="0"/>
              </a:rPr>
              <a:t> you have no sense of </a:t>
            </a:r>
            <a:r>
              <a:rPr lang="en-US" sz="4300" b="1" dirty="0">
                <a:latin typeface="Tahoma" charset="0"/>
              </a:rPr>
              <a:t>agency</a:t>
            </a:r>
            <a:r>
              <a:rPr lang="en-US" sz="4300" dirty="0">
                <a:latin typeface="Tahoma" charset="0"/>
              </a:rPr>
              <a:t>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140AD4C-B09E-4578-83FD-F7D7B6CEC1E7}"/>
              </a:ext>
            </a:extLst>
          </p:cNvPr>
          <p:cNvSpPr txBox="1"/>
          <p:nvPr/>
        </p:nvSpPr>
        <p:spPr>
          <a:xfrm>
            <a:off x="13828194" y="6477000"/>
            <a:ext cx="2704587" cy="1000274"/>
          </a:xfrm>
          <a:prstGeom prst="rect">
            <a:avLst/>
          </a:prstGeom>
          <a:solidFill>
            <a:srgbClr val="ADEFD1"/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endParaRPr lang="en-US" sz="1200" b="1" dirty="0"/>
          </a:p>
          <a:p>
            <a:pPr algn="ctr"/>
            <a:r>
              <a:rPr lang="en-US" sz="3600" b="1" dirty="0"/>
              <a:t>Awareness</a:t>
            </a:r>
            <a:endParaRPr lang="en-US" sz="1400" b="1" dirty="0"/>
          </a:p>
          <a:p>
            <a:pPr algn="ctr"/>
            <a:endParaRPr lang="en-US" sz="11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98259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614">
        <p:fade/>
      </p:transition>
    </mc:Choice>
    <mc:Fallback xmlns="">
      <p:transition spd="med" advTm="961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BE5FAF84-DAD6-4953-A994-C39C37B32B6E}"/>
              </a:ext>
            </a:extLst>
          </p:cNvPr>
          <p:cNvSpPr/>
          <p:nvPr/>
        </p:nvSpPr>
        <p:spPr bwMode="auto">
          <a:xfrm>
            <a:off x="2194560" y="5120640"/>
            <a:ext cx="13990320" cy="4206240"/>
          </a:xfrm>
          <a:prstGeom prst="roundRect">
            <a:avLst>
              <a:gd name="adj" fmla="val 8306"/>
            </a:avLst>
          </a:prstGeom>
          <a:noFill/>
          <a:ln w="1270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1" compatLnSpc="1">
            <a:prstTxWarp prst="textNoShape">
              <a:avLst/>
            </a:prstTxWarp>
          </a:bodyPr>
          <a:lstStyle/>
          <a:p>
            <a:pPr marL="0" marR="0" indent="0" algn="l" defTabSz="21955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A22D06-B7AD-4936-8D91-FBB530230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210312"/>
            <a:ext cx="15241529" cy="2229738"/>
          </a:xfrm>
        </p:spPr>
        <p:txBody>
          <a:bodyPr/>
          <a:lstStyle/>
          <a:p>
            <a:pPr algn="ctr"/>
            <a:r>
              <a:rPr lang="en-US" b="1" u="sng" dirty="0"/>
              <a:t>Fundamental Consciousness</a:t>
            </a:r>
            <a:r>
              <a:rPr lang="en-US" b="1" dirty="0"/>
              <a:t> </a:t>
            </a:r>
            <a:br>
              <a:rPr lang="en-US" b="1" dirty="0"/>
            </a:br>
            <a:r>
              <a:rPr lang="en-US" b="1" dirty="0">
                <a:solidFill>
                  <a:srgbClr val="FF0000"/>
                </a:solidFill>
              </a:rPr>
              <a:t>is 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63500" dir="2700000" algn="tl">
                    <a:schemeClr val="tx1">
                      <a:alpha val="43000"/>
                    </a:schemeClr>
                  </a:outerShdw>
                </a:effectLst>
              </a:rPr>
              <a:t>the Fully Enlightened State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FCCC0F-6EB8-4672-B985-7BA6736B0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FA7B1-9781-4CDD-AD7A-615476979112}" type="slidenum">
              <a:rPr lang="en-US" smtClean="0"/>
              <a:pPr>
                <a:defRPr/>
              </a:pPr>
              <a:t>101</a:t>
            </a:fld>
            <a:endParaRPr lang="en-US" dirty="0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4C6F5B79-9D41-4395-9093-DD1A8A09ED2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353430" y="6500181"/>
          <a:ext cx="2743201" cy="11943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8400600" imgH="3657240" progId="">
                  <p:embed/>
                </p:oleObj>
              </mc:Choice>
              <mc:Fallback>
                <p:oleObj r:id="rId4" imgW="8400600" imgH="3657240" progId="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4C6F5B79-9D41-4395-9093-DD1A8A09ED2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353430" y="6500181"/>
                        <a:ext cx="2743201" cy="11943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2" name="Group 11">
            <a:extLst>
              <a:ext uri="{FF2B5EF4-FFF2-40B4-BE49-F238E27FC236}">
                <a16:creationId xmlns:a16="http://schemas.microsoft.com/office/drawing/2014/main" id="{6D8FFA6C-701C-427E-B2DC-FFFA0E303A3F}"/>
              </a:ext>
            </a:extLst>
          </p:cNvPr>
          <p:cNvGrpSpPr>
            <a:grpSpLocks noChangeAspect="1"/>
          </p:cNvGrpSpPr>
          <p:nvPr/>
        </p:nvGrpSpPr>
        <p:grpSpPr>
          <a:xfrm>
            <a:off x="9782427" y="6500167"/>
            <a:ext cx="2743201" cy="1196033"/>
            <a:chOff x="6426200" y="6629400"/>
            <a:chExt cx="4572000" cy="1993392"/>
          </a:xfrm>
          <a:solidFill>
            <a:schemeClr val="bg1">
              <a:lumMod val="95000"/>
            </a:schemeClr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E430419-84A5-488B-B548-006BA1F32CC2}"/>
                </a:ext>
              </a:extLst>
            </p:cNvPr>
            <p:cNvSpPr/>
            <p:nvPr/>
          </p:nvSpPr>
          <p:spPr bwMode="auto">
            <a:xfrm>
              <a:off x="6426200" y="6629400"/>
              <a:ext cx="4572000" cy="1993392"/>
            </a:xfrm>
            <a:prstGeom prst="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1" compatLnSpc="1">
              <a:prstTxWarp prst="textNoShape">
                <a:avLst/>
              </a:prstTxWarp>
            </a:bodyPr>
            <a:lstStyle/>
            <a:p>
              <a:pPr marL="0" marR="0" indent="0" algn="l" defTabSz="219551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3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8" name="Arrow: Down 7">
              <a:extLst>
                <a:ext uri="{FF2B5EF4-FFF2-40B4-BE49-F238E27FC236}">
                  <a16:creationId xmlns:a16="http://schemas.microsoft.com/office/drawing/2014/main" id="{E37C15F2-9B70-48F8-A23D-93BDF5A2E567}"/>
                </a:ext>
              </a:extLst>
            </p:cNvPr>
            <p:cNvSpPr>
              <a:spLocks noChangeAspect="1"/>
            </p:cNvSpPr>
            <p:nvPr/>
          </p:nvSpPr>
          <p:spPr bwMode="auto">
            <a:xfrm rot="10800000">
              <a:off x="8211455" y="7391399"/>
              <a:ext cx="653145" cy="914400"/>
            </a:xfrm>
            <a:prstGeom prst="downArrow">
              <a:avLst/>
            </a:prstGeom>
            <a:solidFill>
              <a:schemeClr val="tx1"/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1" compatLnSpc="1">
              <a:prstTxWarp prst="textNoShape">
                <a:avLst/>
              </a:prstTxWarp>
            </a:bodyPr>
            <a:lstStyle/>
            <a:p>
              <a:pPr marL="0" marR="0" indent="0" algn="l" defTabSz="219551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3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9" name="Arrow: Down 8">
              <a:extLst>
                <a:ext uri="{FF2B5EF4-FFF2-40B4-BE49-F238E27FC236}">
                  <a16:creationId xmlns:a16="http://schemas.microsoft.com/office/drawing/2014/main" id="{DD766E66-85F5-4A43-BC79-AC998FD4AEB8}"/>
                </a:ext>
              </a:extLst>
            </p:cNvPr>
            <p:cNvSpPr>
              <a:spLocks noChangeAspect="1"/>
            </p:cNvSpPr>
            <p:nvPr/>
          </p:nvSpPr>
          <p:spPr bwMode="auto">
            <a:xfrm rot="10800000">
              <a:off x="7220855" y="7391399"/>
              <a:ext cx="653145" cy="914400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1" compatLnSpc="1">
              <a:prstTxWarp prst="textNoShape">
                <a:avLst/>
              </a:prstTxWarp>
            </a:bodyPr>
            <a:lstStyle/>
            <a:p>
              <a:pPr marL="0" marR="0" indent="0" algn="l" defTabSz="219551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3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6D0BB1B-8AB6-4AC1-99DF-4478FC2C7A2B}"/>
              </a:ext>
            </a:extLst>
          </p:cNvPr>
          <p:cNvGrpSpPr>
            <a:grpSpLocks noChangeAspect="1"/>
          </p:cNvGrpSpPr>
          <p:nvPr/>
        </p:nvGrpSpPr>
        <p:grpSpPr>
          <a:xfrm>
            <a:off x="9401428" y="5120640"/>
            <a:ext cx="3404312" cy="3578127"/>
            <a:chOff x="5892800" y="2743200"/>
            <a:chExt cx="5867400" cy="7093046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182CF649-3D57-4128-9BFF-0B451C449BEF}"/>
                </a:ext>
              </a:extLst>
            </p:cNvPr>
            <p:cNvCxnSpPr/>
            <p:nvPr/>
          </p:nvCxnSpPr>
          <p:spPr bwMode="auto">
            <a:xfrm>
              <a:off x="5892800" y="2743200"/>
              <a:ext cx="0" cy="7093046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3411A6C5-D268-464F-B61C-5C5F43BB06E4}"/>
                </a:ext>
              </a:extLst>
            </p:cNvPr>
            <p:cNvCxnSpPr/>
            <p:nvPr/>
          </p:nvCxnSpPr>
          <p:spPr bwMode="auto">
            <a:xfrm>
              <a:off x="11760200" y="2743200"/>
              <a:ext cx="0" cy="7093046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1FCC368-99AF-48CD-AE9D-E0E448814C8E}"/>
              </a:ext>
            </a:extLst>
          </p:cNvPr>
          <p:cNvGrpSpPr/>
          <p:nvPr/>
        </p:nvGrpSpPr>
        <p:grpSpPr>
          <a:xfrm>
            <a:off x="3007215" y="6172200"/>
            <a:ext cx="1828800" cy="1828800"/>
            <a:chOff x="12522200" y="4657518"/>
            <a:chExt cx="1828800" cy="1828800"/>
          </a:xfrm>
        </p:grpSpPr>
        <p:sp>
          <p:nvSpPr>
            <p:cNvPr id="7" name="Arrow: Quad 6">
              <a:extLst>
                <a:ext uri="{FF2B5EF4-FFF2-40B4-BE49-F238E27FC236}">
                  <a16:creationId xmlns:a16="http://schemas.microsoft.com/office/drawing/2014/main" id="{8081BF37-58D2-4F5A-BED5-80C46463C9C9}"/>
                </a:ext>
              </a:extLst>
            </p:cNvPr>
            <p:cNvSpPr/>
            <p:nvPr/>
          </p:nvSpPr>
          <p:spPr bwMode="auto">
            <a:xfrm>
              <a:off x="12522200" y="4657518"/>
              <a:ext cx="1828800" cy="1828800"/>
            </a:xfrm>
            <a:prstGeom prst="quadArrow">
              <a:avLst>
                <a:gd name="adj1" fmla="val 12500"/>
                <a:gd name="adj2" fmla="val 12727"/>
                <a:gd name="adj3" fmla="val 8409"/>
              </a:avLst>
            </a:prstGeom>
            <a:solidFill>
              <a:srgbClr val="ADEFD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1" compatLnSpc="1">
              <a:prstTxWarp prst="textNoShape">
                <a:avLst/>
              </a:prstTxWarp>
            </a:bodyPr>
            <a:lstStyle/>
            <a:p>
              <a:pPr marL="0" marR="0" indent="0" algn="l" defTabSz="219551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23" name="Arrow: Quad 22">
              <a:extLst>
                <a:ext uri="{FF2B5EF4-FFF2-40B4-BE49-F238E27FC236}">
                  <a16:creationId xmlns:a16="http://schemas.microsoft.com/office/drawing/2014/main" id="{52DA5E93-B2A2-43C4-847E-3DE7B7765AF3}"/>
                </a:ext>
              </a:extLst>
            </p:cNvPr>
            <p:cNvSpPr/>
            <p:nvPr/>
          </p:nvSpPr>
          <p:spPr bwMode="auto">
            <a:xfrm rot="2700000">
              <a:off x="12522200" y="4657518"/>
              <a:ext cx="1828800" cy="1828800"/>
            </a:xfrm>
            <a:prstGeom prst="quadArrow">
              <a:avLst>
                <a:gd name="adj1" fmla="val 12500"/>
                <a:gd name="adj2" fmla="val 12727"/>
                <a:gd name="adj3" fmla="val 8409"/>
              </a:avLst>
            </a:prstGeom>
            <a:solidFill>
              <a:srgbClr val="ADEFD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1" compatLnSpc="1">
              <a:prstTxWarp prst="textNoShape">
                <a:avLst/>
              </a:prstTxWarp>
            </a:bodyPr>
            <a:lstStyle/>
            <a:p>
              <a:pPr marL="0" marR="0" indent="0" algn="l" defTabSz="219551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3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353AC3EE-A464-4149-872D-E98C2E937081}"/>
                </a:ext>
              </a:extLst>
            </p:cNvPr>
            <p:cNvSpPr/>
            <p:nvPr/>
          </p:nvSpPr>
          <p:spPr bwMode="auto">
            <a:xfrm>
              <a:off x="13139420" y="5274738"/>
              <a:ext cx="594360" cy="594360"/>
            </a:xfrm>
            <a:prstGeom prst="ellipse">
              <a:avLst/>
            </a:prstGeom>
            <a:solidFill>
              <a:srgbClr val="ADEFD1"/>
            </a:solidFill>
            <a:ln w="9525" cap="flat" cmpd="sng" algn="ctr">
              <a:solidFill>
                <a:srgbClr val="ADEFD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1" compatLnSpc="1">
              <a:prstTxWarp prst="textNoShape">
                <a:avLst/>
              </a:prstTxWarp>
            </a:bodyPr>
            <a:lstStyle/>
            <a:p>
              <a:pPr marL="0" marR="0" indent="0" algn="l" defTabSz="219551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3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</p:grp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C6AD245-2C76-49A6-88B2-890F6B6E7918}"/>
              </a:ext>
            </a:extLst>
          </p:cNvPr>
          <p:cNvCxnSpPr/>
          <p:nvPr/>
        </p:nvCxnSpPr>
        <p:spPr bwMode="auto">
          <a:xfrm>
            <a:off x="5740400" y="5109956"/>
            <a:ext cx="0" cy="357812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38" name="Group 37">
            <a:extLst>
              <a:ext uri="{FF2B5EF4-FFF2-40B4-BE49-F238E27FC236}">
                <a16:creationId xmlns:a16="http://schemas.microsoft.com/office/drawing/2014/main" id="{490E4070-FD0D-4BA7-A20E-8D13A57DDF29}"/>
              </a:ext>
            </a:extLst>
          </p:cNvPr>
          <p:cNvGrpSpPr/>
          <p:nvPr/>
        </p:nvGrpSpPr>
        <p:grpSpPr>
          <a:xfrm>
            <a:off x="9601200" y="2834640"/>
            <a:ext cx="6858000" cy="6217920"/>
            <a:chOff x="9601200" y="2834640"/>
            <a:chExt cx="6858000" cy="6217920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AA974C4D-A278-40CD-B773-D9A3B9E3844D}"/>
                </a:ext>
              </a:extLst>
            </p:cNvPr>
            <p:cNvSpPr/>
            <p:nvPr/>
          </p:nvSpPr>
          <p:spPr bwMode="auto">
            <a:xfrm>
              <a:off x="9601200" y="2834640"/>
              <a:ext cx="6858000" cy="6217920"/>
            </a:xfrm>
            <a:prstGeom prst="roundRect">
              <a:avLst/>
            </a:prstGeom>
            <a:noFill/>
            <a:ln w="63500" cap="flat" cmpd="dbl" algn="ctr">
              <a:solidFill>
                <a:srgbClr val="9999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1" compatLnSpc="1">
              <a:prstTxWarp prst="textNoShape">
                <a:avLst/>
              </a:prstTxWarp>
            </a:bodyPr>
            <a:lstStyle/>
            <a:p>
              <a:pPr marL="0" marR="0" indent="0" algn="l" defTabSz="219551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3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565C1DA-B90E-4C5B-9F47-7D6A52CEB809}"/>
                </a:ext>
              </a:extLst>
            </p:cNvPr>
            <p:cNvSpPr txBox="1"/>
            <p:nvPr/>
          </p:nvSpPr>
          <p:spPr>
            <a:xfrm>
              <a:off x="10504335" y="2971800"/>
              <a:ext cx="506580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u="sng" dirty="0"/>
                <a:t>Focal Attention Mechanism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0357D1C2-C915-436D-8A24-2C30A1DB1F47}"/>
              </a:ext>
            </a:extLst>
          </p:cNvPr>
          <p:cNvGrpSpPr/>
          <p:nvPr/>
        </p:nvGrpSpPr>
        <p:grpSpPr>
          <a:xfrm>
            <a:off x="1920240" y="2834640"/>
            <a:ext cx="7315200" cy="6217920"/>
            <a:chOff x="1719408" y="2819400"/>
            <a:chExt cx="7516031" cy="6217920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EA76CB61-4448-4984-AC56-C56D55AA6A6E}"/>
                </a:ext>
              </a:extLst>
            </p:cNvPr>
            <p:cNvSpPr/>
            <p:nvPr/>
          </p:nvSpPr>
          <p:spPr bwMode="auto">
            <a:xfrm>
              <a:off x="1719408" y="2819400"/>
              <a:ext cx="7516031" cy="6217920"/>
            </a:xfrm>
            <a:prstGeom prst="roundRect">
              <a:avLst/>
            </a:prstGeom>
            <a:noFill/>
            <a:ln w="63500" cap="flat" cmpd="dbl" algn="ctr">
              <a:solidFill>
                <a:srgbClr val="92D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1" compatLnSpc="1">
              <a:prstTxWarp prst="textNoShape">
                <a:avLst/>
              </a:prstTxWarp>
            </a:bodyPr>
            <a:lstStyle/>
            <a:p>
              <a:pPr marL="0" marR="0" indent="0" algn="l" defTabSz="219551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3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EA150A5A-E4B5-4CD3-9FDC-10DDD24437FE}"/>
                </a:ext>
              </a:extLst>
            </p:cNvPr>
            <p:cNvSpPr txBox="1"/>
            <p:nvPr/>
          </p:nvSpPr>
          <p:spPr>
            <a:xfrm>
              <a:off x="2750357" y="2956560"/>
              <a:ext cx="555569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u="sng" dirty="0"/>
                <a:t>Diffuse Attention Mechanism</a:t>
              </a:r>
              <a:endParaRPr lang="en-US" sz="2800" dirty="0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2F0BEE38-72C0-48C9-BA0B-0A560BF39E41}"/>
              </a:ext>
            </a:extLst>
          </p:cNvPr>
          <p:cNvSpPr/>
          <p:nvPr/>
        </p:nvSpPr>
        <p:spPr bwMode="auto">
          <a:xfrm rot="19023194">
            <a:off x="3974909" y="6779326"/>
            <a:ext cx="201676" cy="446868"/>
          </a:xfrm>
          <a:prstGeom prst="rect">
            <a:avLst/>
          </a:prstGeom>
          <a:solidFill>
            <a:srgbClr val="ADEFD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1" compatLnSpc="1">
            <a:prstTxWarp prst="textNoShape">
              <a:avLst/>
            </a:prstTxWarp>
          </a:bodyPr>
          <a:lstStyle/>
          <a:p>
            <a:pPr marL="0" marR="0" indent="0" algn="l" defTabSz="21955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1C46086-2F5C-4520-A014-0F4ECB2556A4}"/>
              </a:ext>
            </a:extLst>
          </p:cNvPr>
          <p:cNvSpPr txBox="1"/>
          <p:nvPr/>
        </p:nvSpPr>
        <p:spPr>
          <a:xfrm>
            <a:off x="5760720" y="8759952"/>
            <a:ext cx="7040880" cy="566928"/>
          </a:xfrm>
          <a:prstGeom prst="rect">
            <a:avLst/>
          </a:prstGeom>
          <a:solidFill>
            <a:schemeClr val="bg1"/>
          </a:solidFill>
          <a:ln w="1174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</a:rPr>
              <a:t>The 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</a:rPr>
              <a:t>“Complete World”</a:t>
            </a:r>
            <a:endParaRPr lang="en-US" sz="32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3" name="Picture 42" descr="A large white building&#10;&#10;Description automatically generated">
            <a:extLst>
              <a:ext uri="{FF2B5EF4-FFF2-40B4-BE49-F238E27FC236}">
                <a16:creationId xmlns:a16="http://schemas.microsoft.com/office/drawing/2014/main" id="{F0CDB641-E1A4-40A0-8EE8-B4EA68D803A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7632" y="6490550"/>
            <a:ext cx="2743200" cy="1194315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31FA5F9A-B07B-4033-B49A-384C241F943D}"/>
              </a:ext>
            </a:extLst>
          </p:cNvPr>
          <p:cNvSpPr txBox="1">
            <a:spLocks noChangeAspect="1"/>
          </p:cNvSpPr>
          <p:nvPr/>
        </p:nvSpPr>
        <p:spPr>
          <a:xfrm>
            <a:off x="7035800" y="5141893"/>
            <a:ext cx="127470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/>
              <a:t>World</a:t>
            </a:r>
          </a:p>
          <a:p>
            <a:pPr algn="ctr"/>
            <a:r>
              <a:rPr lang="en-US" sz="2800" b="1" dirty="0"/>
              <a:t>Model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3198AFAF-2D0B-4772-B92D-E541DA13BCBA}"/>
              </a:ext>
            </a:extLst>
          </p:cNvPr>
          <p:cNvSpPr txBox="1">
            <a:spLocks noChangeAspect="1"/>
          </p:cNvSpPr>
          <p:nvPr/>
        </p:nvSpPr>
        <p:spPr>
          <a:xfrm>
            <a:off x="9747196" y="5141893"/>
            <a:ext cx="292740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/>
              <a:t>Focal Attention</a:t>
            </a:r>
          </a:p>
          <a:p>
            <a:pPr algn="ctr"/>
            <a:r>
              <a:rPr lang="en-US" sz="2800" b="1" dirty="0"/>
              <a:t>Schema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786A528-920C-40C6-ABFE-1A4AE49AA7D5}"/>
              </a:ext>
            </a:extLst>
          </p:cNvPr>
          <p:cNvSpPr txBox="1">
            <a:spLocks noChangeAspect="1"/>
          </p:cNvSpPr>
          <p:nvPr/>
        </p:nvSpPr>
        <p:spPr>
          <a:xfrm>
            <a:off x="2311400" y="5141893"/>
            <a:ext cx="326884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/>
              <a:t>Diffuse Attention</a:t>
            </a:r>
            <a:br>
              <a:rPr lang="en-US" sz="2800" b="1" dirty="0"/>
            </a:br>
            <a:r>
              <a:rPr lang="en-US" sz="2800" b="1" dirty="0"/>
              <a:t>Schema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CE4710CE-A18A-48BB-A84F-AE808710C721}"/>
              </a:ext>
            </a:extLst>
          </p:cNvPr>
          <p:cNvSpPr txBox="1">
            <a:spLocks noChangeAspect="1"/>
          </p:cNvSpPr>
          <p:nvPr/>
        </p:nvSpPr>
        <p:spPr>
          <a:xfrm>
            <a:off x="3369064" y="7964269"/>
            <a:ext cx="11416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DAS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F27E702-1A70-4217-B1E4-51201D37082A}"/>
              </a:ext>
            </a:extLst>
          </p:cNvPr>
          <p:cNvSpPr txBox="1">
            <a:spLocks noChangeAspect="1"/>
          </p:cNvSpPr>
          <p:nvPr/>
        </p:nvSpPr>
        <p:spPr>
          <a:xfrm>
            <a:off x="7039227" y="7964269"/>
            <a:ext cx="83183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 WM         </a:t>
            </a:r>
            <a:r>
              <a:rPr lang="en-US" sz="1000" b="1" dirty="0"/>
              <a:t> </a:t>
            </a:r>
            <a:r>
              <a:rPr lang="en-US" sz="3600" b="1" dirty="0"/>
              <a:t>          FAS                    FM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07E4465-83B6-4341-89CD-65D4692A7F35}"/>
              </a:ext>
            </a:extLst>
          </p:cNvPr>
          <p:cNvSpPr txBox="1">
            <a:spLocks noChangeAspect="1"/>
          </p:cNvSpPr>
          <p:nvPr/>
        </p:nvSpPr>
        <p:spPr>
          <a:xfrm>
            <a:off x="13817600" y="5141893"/>
            <a:ext cx="127470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/>
              <a:t>Focal</a:t>
            </a:r>
          </a:p>
          <a:p>
            <a:pPr algn="ctr"/>
            <a:r>
              <a:rPr lang="en-US" sz="2800" b="1" dirty="0"/>
              <a:t>Model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07A6F70-DA4D-4A37-B071-9C212462763E}"/>
              </a:ext>
            </a:extLst>
          </p:cNvPr>
          <p:cNvSpPr txBox="1"/>
          <p:nvPr/>
        </p:nvSpPr>
        <p:spPr>
          <a:xfrm>
            <a:off x="11176447" y="3931920"/>
            <a:ext cx="367600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/>
              <a:t>Modeler’s</a:t>
            </a:r>
            <a:r>
              <a:rPr lang="en-US" sz="2800" b="1" u="sng" dirty="0">
                <a:solidFill>
                  <a:srgbClr val="FF0000"/>
                </a:solidFill>
                <a:effectLst>
                  <a:outerShdw blurRad="12700" dist="25400" dir="3600000" algn="ctr" rotWithShape="0">
                    <a:schemeClr val="tx1"/>
                  </a:outerShdw>
                </a:effectLst>
              </a:rPr>
              <a:t> Self-less</a:t>
            </a:r>
            <a:endParaRPr lang="en-US" sz="2800" b="1" dirty="0"/>
          </a:p>
          <a:p>
            <a:pPr algn="ctr"/>
            <a:r>
              <a:rPr lang="en-US" sz="2800" b="1" u="sng" dirty="0"/>
              <a:t>Focal Awareness</a:t>
            </a:r>
            <a:endParaRPr lang="en-US" sz="2800" u="sng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2896345-7767-4A2E-B4AA-7A7EE064267F}"/>
              </a:ext>
            </a:extLst>
          </p:cNvPr>
          <p:cNvSpPr txBox="1"/>
          <p:nvPr/>
        </p:nvSpPr>
        <p:spPr>
          <a:xfrm>
            <a:off x="3785557" y="3931920"/>
            <a:ext cx="367600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/>
              <a:t>Modeler’s </a:t>
            </a:r>
            <a:r>
              <a:rPr lang="en-US" sz="2800" b="1" u="sng" dirty="0">
                <a:solidFill>
                  <a:srgbClr val="FF0000"/>
                </a:solidFill>
                <a:effectLst>
                  <a:outerShdw blurRad="12700" dist="25400" dir="3600000" algn="ctr" rotWithShape="0">
                    <a:schemeClr val="tx1"/>
                  </a:outerShdw>
                </a:effectLst>
              </a:rPr>
              <a:t>Self-less</a:t>
            </a:r>
            <a:br>
              <a:rPr lang="en-US" sz="2800" b="1" dirty="0"/>
            </a:br>
            <a:r>
              <a:rPr lang="en-US" sz="2800" b="1" u="sng" dirty="0"/>
              <a:t>Diffuse Awareness</a:t>
            </a:r>
            <a:endParaRPr lang="en-US" sz="2800" u="sng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9312C4E-C3CE-4619-8D12-EA6A677488E2}"/>
              </a:ext>
            </a:extLst>
          </p:cNvPr>
          <p:cNvSpPr txBox="1"/>
          <p:nvPr/>
        </p:nvSpPr>
        <p:spPr>
          <a:xfrm>
            <a:off x="9665965" y="3429000"/>
            <a:ext cx="67425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/>
              <a:t>Copy of: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Phenomenal Consciousness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51A06B2-12F6-4522-8E7C-4284A887DB88}"/>
              </a:ext>
            </a:extLst>
          </p:cNvPr>
          <p:cNvSpPr txBox="1"/>
          <p:nvPr/>
        </p:nvSpPr>
        <p:spPr>
          <a:xfrm>
            <a:off x="2057649" y="3429000"/>
            <a:ext cx="7083992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/>
              <a:t>Source of:</a:t>
            </a:r>
            <a:r>
              <a:rPr lang="en-US" sz="2800" b="1" dirty="0">
                <a:solidFill>
                  <a:srgbClr val="FF0000"/>
                </a:solidFill>
              </a:rPr>
              <a:t> Phenomenal Consciousness</a:t>
            </a:r>
          </a:p>
        </p:txBody>
      </p:sp>
      <p:sp>
        <p:nvSpPr>
          <p:cNvPr id="42" name="Arrow: Down 41">
            <a:extLst>
              <a:ext uri="{FF2B5EF4-FFF2-40B4-BE49-F238E27FC236}">
                <a16:creationId xmlns:a16="http://schemas.microsoft.com/office/drawing/2014/main" id="{7ACEF504-4EF0-4395-BDAF-73654DFDEEF3}"/>
              </a:ext>
            </a:extLst>
          </p:cNvPr>
          <p:cNvSpPr>
            <a:spLocks noChangeAspect="1"/>
          </p:cNvSpPr>
          <p:nvPr/>
        </p:nvSpPr>
        <p:spPr bwMode="auto">
          <a:xfrm rot="10800000">
            <a:off x="3732791" y="6123449"/>
            <a:ext cx="391887" cy="548639"/>
          </a:xfrm>
          <a:prstGeom prst="downArrow">
            <a:avLst/>
          </a:prstGeom>
          <a:solidFill>
            <a:schemeClr val="tx1"/>
          </a:solidFill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1" compatLnSpc="1">
            <a:prstTxWarp prst="textNoShape">
              <a:avLst/>
            </a:prstTxWarp>
          </a:bodyPr>
          <a:lstStyle/>
          <a:p>
            <a:pPr marL="0" marR="0" indent="0" algn="l" defTabSz="21955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57" name="Arrow: Down 56">
            <a:extLst>
              <a:ext uri="{FF2B5EF4-FFF2-40B4-BE49-F238E27FC236}">
                <a16:creationId xmlns:a16="http://schemas.microsoft.com/office/drawing/2014/main" id="{899A9A89-593C-47A2-B928-8A2B905925FF}"/>
              </a:ext>
            </a:extLst>
          </p:cNvPr>
          <p:cNvSpPr>
            <a:spLocks noChangeAspect="1"/>
          </p:cNvSpPr>
          <p:nvPr/>
        </p:nvSpPr>
        <p:spPr bwMode="auto">
          <a:xfrm rot="8107875">
            <a:off x="3241613" y="6329175"/>
            <a:ext cx="391887" cy="548639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1" compatLnSpc="1">
            <a:prstTxWarp prst="textNoShape">
              <a:avLst/>
            </a:prstTxWarp>
          </a:bodyPr>
          <a:lstStyle/>
          <a:p>
            <a:pPr marL="0" marR="0" indent="0" algn="l" defTabSz="21955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7D77B29-4EA2-487A-8394-6A9F6CB646B5}"/>
              </a:ext>
            </a:extLst>
          </p:cNvPr>
          <p:cNvSpPr txBox="1"/>
          <p:nvPr/>
        </p:nvSpPr>
        <p:spPr>
          <a:xfrm>
            <a:off x="10236200" y="6080760"/>
            <a:ext cx="5205271" cy="1923604"/>
          </a:xfrm>
          <a:prstGeom prst="rect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u="sng" dirty="0"/>
              <a:t>Focal Self Awareness</a:t>
            </a:r>
            <a:r>
              <a:rPr lang="en-US" b="1" dirty="0"/>
              <a:t> gives</a:t>
            </a:r>
            <a:br>
              <a:rPr lang="en-US" b="1" dirty="0"/>
            </a:br>
            <a:r>
              <a:rPr lang="en-US" b="1" dirty="0"/>
              <a:t>a sense of </a:t>
            </a:r>
            <a:r>
              <a:rPr lang="en-US" sz="3200" b="1" u="sng" dirty="0">
                <a:solidFill>
                  <a:srgbClr val="FF0000"/>
                </a:solidFill>
              </a:rPr>
              <a:t>Presence</a:t>
            </a:r>
            <a:r>
              <a:rPr lang="en-US" b="1" dirty="0"/>
              <a:t>!</a:t>
            </a:r>
            <a:br>
              <a:rPr lang="en-US" b="1" dirty="0"/>
            </a:br>
            <a:r>
              <a:rPr lang="en-US" dirty="0">
                <a:solidFill>
                  <a:schemeClr val="accent5">
                    <a:lumMod val="25000"/>
                  </a:schemeClr>
                </a:solidFill>
              </a:rPr>
              <a:t>[Self-less, Location-less,</a:t>
            </a:r>
          </a:p>
          <a:p>
            <a:pPr algn="ctr"/>
            <a:r>
              <a:rPr lang="en-US" dirty="0">
                <a:solidFill>
                  <a:schemeClr val="accent5">
                    <a:lumMod val="25000"/>
                  </a:schemeClr>
                </a:solidFill>
              </a:rPr>
              <a:t>Non-Physical Existence]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F1D88E1-FAF8-4897-8BA1-A902D567AD3D}"/>
              </a:ext>
            </a:extLst>
          </p:cNvPr>
          <p:cNvSpPr txBox="1"/>
          <p:nvPr/>
        </p:nvSpPr>
        <p:spPr>
          <a:xfrm>
            <a:off x="2981099" y="6077396"/>
            <a:ext cx="5582939" cy="1923604"/>
          </a:xfrm>
          <a:prstGeom prst="rect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u="sng" dirty="0"/>
              <a:t>Diffuse Self Awareness</a:t>
            </a:r>
            <a:r>
              <a:rPr lang="en-US" b="1" dirty="0"/>
              <a:t> gives</a:t>
            </a:r>
            <a:br>
              <a:rPr lang="en-US" b="1" dirty="0"/>
            </a:br>
            <a:r>
              <a:rPr lang="en-US" b="1" dirty="0"/>
              <a:t>a sense of </a:t>
            </a:r>
            <a:r>
              <a:rPr lang="en-US" sz="3200" b="1" u="sng" dirty="0">
                <a:solidFill>
                  <a:srgbClr val="FF0000"/>
                </a:solidFill>
              </a:rPr>
              <a:t>Nonduality</a:t>
            </a:r>
            <a:r>
              <a:rPr lang="en-US" b="1" dirty="0"/>
              <a:t>!</a:t>
            </a:r>
            <a:br>
              <a:rPr lang="en-US" b="1" dirty="0"/>
            </a:br>
            <a:r>
              <a:rPr lang="en-US" dirty="0">
                <a:solidFill>
                  <a:schemeClr val="accent5">
                    <a:lumMod val="25000"/>
                  </a:schemeClr>
                </a:solidFill>
              </a:rPr>
              <a:t>[No Subject-Object Distinction</a:t>
            </a:r>
            <a:br>
              <a:rPr lang="en-US" dirty="0">
                <a:solidFill>
                  <a:schemeClr val="accent5">
                    <a:lumMod val="25000"/>
                  </a:schemeClr>
                </a:solidFill>
              </a:rPr>
            </a:br>
            <a:r>
              <a:rPr lang="en-US" i="1" dirty="0">
                <a:solidFill>
                  <a:srgbClr val="FF0000"/>
                </a:solidFill>
              </a:rPr>
              <a:t>or</a:t>
            </a:r>
            <a:r>
              <a:rPr lang="en-US" dirty="0">
                <a:solidFill>
                  <a:schemeClr val="accent5">
                    <a:lumMod val="25000"/>
                  </a:schemeClr>
                </a:solidFill>
              </a:rPr>
              <a:t> The World and “I” are ONE]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55208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1755">
        <p:fade/>
      </p:transition>
    </mc:Choice>
    <mc:Fallback xmlns="">
      <p:transition spd="med" advTm="12175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48" grpId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Forms of Conscious Awareness Explained: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21323" y="2819400"/>
            <a:ext cx="16190332" cy="6035234"/>
          </a:xfrm>
        </p:spPr>
        <p:txBody>
          <a:bodyPr/>
          <a:lstStyle/>
          <a:p>
            <a:r>
              <a:rPr lang="en-US" sz="4400" dirty="0"/>
              <a:t>The Distinction Between:</a:t>
            </a:r>
          </a:p>
          <a:p>
            <a:pPr lvl="1"/>
            <a:r>
              <a:rPr lang="en-US" sz="4400" dirty="0"/>
              <a:t>Phenomenal consciousness</a:t>
            </a:r>
          </a:p>
          <a:p>
            <a:pPr lvl="1"/>
            <a:r>
              <a:rPr lang="en-US" sz="4400" dirty="0"/>
              <a:t>Access-consciousness</a:t>
            </a:r>
          </a:p>
          <a:p>
            <a:r>
              <a:rPr lang="en-US" sz="4400" dirty="0"/>
              <a:t>Solved the Hard Problem of Consciousness</a:t>
            </a:r>
          </a:p>
          <a:p>
            <a:r>
              <a:rPr lang="en-US" sz="4400" dirty="0"/>
              <a:t>Modern human consciousness</a:t>
            </a:r>
          </a:p>
          <a:p>
            <a:pPr lvl="1"/>
            <a:r>
              <a:rPr lang="en-US" sz="4400" dirty="0"/>
              <a:t>The effect of Meditation on consciousness</a:t>
            </a:r>
          </a:p>
          <a:p>
            <a:r>
              <a:rPr lang="en-US" sz="4400" dirty="0"/>
              <a:t>Flow state consciousness</a:t>
            </a:r>
          </a:p>
          <a:p>
            <a:r>
              <a:rPr lang="en-US" sz="4400" dirty="0"/>
              <a:t>“Enlightened” conscious states (“presence” or “nonduality”)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FA7B1-9781-4CDD-AD7A-615476979112}" type="slidenum">
              <a:rPr lang="en-US" smtClean="0"/>
              <a:pPr/>
              <a:t>102</a:t>
            </a:fld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41CEBB5-0601-44EF-98B7-4DD1280E54EC}"/>
              </a:ext>
            </a:extLst>
          </p:cNvPr>
          <p:cNvGrpSpPr/>
          <p:nvPr/>
        </p:nvGrpSpPr>
        <p:grpSpPr>
          <a:xfrm>
            <a:off x="9758349" y="3657600"/>
            <a:ext cx="5430851" cy="1628239"/>
            <a:chOff x="9835403" y="7166327"/>
            <a:chExt cx="5430851" cy="1628239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91FB5E4-C694-4407-BBB2-0C912A108EF5}"/>
                </a:ext>
              </a:extLst>
            </p:cNvPr>
            <p:cNvSpPr txBox="1"/>
            <p:nvPr/>
          </p:nvSpPr>
          <p:spPr>
            <a:xfrm>
              <a:off x="10578432" y="7318726"/>
              <a:ext cx="4687822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dirty="0"/>
                <a:t> NYU Philosophy</a:t>
              </a:r>
              <a:br>
                <a:rPr lang="en-US" sz="4000" dirty="0"/>
              </a:br>
              <a:r>
                <a:rPr lang="en-US" sz="4000" dirty="0"/>
                <a:t>Professor Ned Block</a:t>
              </a:r>
            </a:p>
          </p:txBody>
        </p:sp>
        <p:sp>
          <p:nvSpPr>
            <p:cNvPr id="11" name="Right Brace 10">
              <a:extLst>
                <a:ext uri="{FF2B5EF4-FFF2-40B4-BE49-F238E27FC236}">
                  <a16:creationId xmlns:a16="http://schemas.microsoft.com/office/drawing/2014/main" id="{477F30EB-D836-4C3B-9A72-CAAFEA2B6F0E}"/>
                </a:ext>
              </a:extLst>
            </p:cNvPr>
            <p:cNvSpPr/>
            <p:nvPr/>
          </p:nvSpPr>
          <p:spPr bwMode="auto">
            <a:xfrm>
              <a:off x="9835403" y="7166327"/>
              <a:ext cx="705597" cy="1628239"/>
            </a:xfrm>
            <a:prstGeom prst="rightBrace">
              <a:avLst>
                <a:gd name="adj1" fmla="val 31895"/>
                <a:gd name="adj2" fmla="val 50000"/>
              </a:avLst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219551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249631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3664">
        <p:fade/>
      </p:transition>
    </mc:Choice>
    <mc:Fallback xmlns="">
      <p:transition spd="med" advTm="1366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ounded Rectangle 5">
            <a:extLst>
              <a:ext uri="{FF2B5EF4-FFF2-40B4-BE49-F238E27FC236}">
                <a16:creationId xmlns:a16="http://schemas.microsoft.com/office/drawing/2014/main" id="{6D1DB015-7F96-41F1-BC23-3EDE5EE22B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9161" y="2819400"/>
            <a:ext cx="12234626" cy="6710020"/>
          </a:xfrm>
          <a:custGeom>
            <a:avLst/>
            <a:gdLst>
              <a:gd name="connsiteX0" fmla="*/ 0 w 12221926"/>
              <a:gd name="connsiteY0" fmla="*/ 1118359 h 6710020"/>
              <a:gd name="connsiteX1" fmla="*/ 1118359 w 12221926"/>
              <a:gd name="connsiteY1" fmla="*/ 0 h 6710020"/>
              <a:gd name="connsiteX2" fmla="*/ 11103567 w 12221926"/>
              <a:gd name="connsiteY2" fmla="*/ 0 h 6710020"/>
              <a:gd name="connsiteX3" fmla="*/ 12221926 w 12221926"/>
              <a:gd name="connsiteY3" fmla="*/ 1118359 h 6710020"/>
              <a:gd name="connsiteX4" fmla="*/ 12221926 w 12221926"/>
              <a:gd name="connsiteY4" fmla="*/ 5591661 h 6710020"/>
              <a:gd name="connsiteX5" fmla="*/ 11103567 w 12221926"/>
              <a:gd name="connsiteY5" fmla="*/ 6710020 h 6710020"/>
              <a:gd name="connsiteX6" fmla="*/ 1118359 w 12221926"/>
              <a:gd name="connsiteY6" fmla="*/ 6710020 h 6710020"/>
              <a:gd name="connsiteX7" fmla="*/ 0 w 12221926"/>
              <a:gd name="connsiteY7" fmla="*/ 5591661 h 6710020"/>
              <a:gd name="connsiteX8" fmla="*/ 0 w 12221926"/>
              <a:gd name="connsiteY8" fmla="*/ 1118359 h 6710020"/>
              <a:gd name="connsiteX0" fmla="*/ 0 w 12221926"/>
              <a:gd name="connsiteY0" fmla="*/ 1118359 h 6710020"/>
              <a:gd name="connsiteX1" fmla="*/ 1118359 w 12221926"/>
              <a:gd name="connsiteY1" fmla="*/ 0 h 6710020"/>
              <a:gd name="connsiteX2" fmla="*/ 11103567 w 12221926"/>
              <a:gd name="connsiteY2" fmla="*/ 0 h 6710020"/>
              <a:gd name="connsiteX3" fmla="*/ 12221926 w 12221926"/>
              <a:gd name="connsiteY3" fmla="*/ 1118359 h 6710020"/>
              <a:gd name="connsiteX4" fmla="*/ 12221926 w 12221926"/>
              <a:gd name="connsiteY4" fmla="*/ 5591661 h 6710020"/>
              <a:gd name="connsiteX5" fmla="*/ 11421067 w 12221926"/>
              <a:gd name="connsiteY5" fmla="*/ 6697320 h 6710020"/>
              <a:gd name="connsiteX6" fmla="*/ 1118359 w 12221926"/>
              <a:gd name="connsiteY6" fmla="*/ 6710020 h 6710020"/>
              <a:gd name="connsiteX7" fmla="*/ 0 w 12221926"/>
              <a:gd name="connsiteY7" fmla="*/ 5591661 h 6710020"/>
              <a:gd name="connsiteX8" fmla="*/ 0 w 12221926"/>
              <a:gd name="connsiteY8" fmla="*/ 1118359 h 6710020"/>
              <a:gd name="connsiteX0" fmla="*/ 0 w 12234626"/>
              <a:gd name="connsiteY0" fmla="*/ 1118359 h 6710020"/>
              <a:gd name="connsiteX1" fmla="*/ 1118359 w 12234626"/>
              <a:gd name="connsiteY1" fmla="*/ 0 h 6710020"/>
              <a:gd name="connsiteX2" fmla="*/ 11103567 w 12234626"/>
              <a:gd name="connsiteY2" fmla="*/ 0 h 6710020"/>
              <a:gd name="connsiteX3" fmla="*/ 12221926 w 12234626"/>
              <a:gd name="connsiteY3" fmla="*/ 1118359 h 6710020"/>
              <a:gd name="connsiteX4" fmla="*/ 12234626 w 12234626"/>
              <a:gd name="connsiteY4" fmla="*/ 5896461 h 6710020"/>
              <a:gd name="connsiteX5" fmla="*/ 11421067 w 12234626"/>
              <a:gd name="connsiteY5" fmla="*/ 6697320 h 6710020"/>
              <a:gd name="connsiteX6" fmla="*/ 1118359 w 12234626"/>
              <a:gd name="connsiteY6" fmla="*/ 6710020 h 6710020"/>
              <a:gd name="connsiteX7" fmla="*/ 0 w 12234626"/>
              <a:gd name="connsiteY7" fmla="*/ 5591661 h 6710020"/>
              <a:gd name="connsiteX8" fmla="*/ 0 w 12234626"/>
              <a:gd name="connsiteY8" fmla="*/ 1118359 h 6710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34626" h="6710020">
                <a:moveTo>
                  <a:pt x="0" y="1118359"/>
                </a:moveTo>
                <a:cubicBezTo>
                  <a:pt x="0" y="500706"/>
                  <a:pt x="500706" y="0"/>
                  <a:pt x="1118359" y="0"/>
                </a:cubicBezTo>
                <a:lnTo>
                  <a:pt x="11103567" y="0"/>
                </a:lnTo>
                <a:cubicBezTo>
                  <a:pt x="11721220" y="0"/>
                  <a:pt x="12221926" y="500706"/>
                  <a:pt x="12221926" y="1118359"/>
                </a:cubicBezTo>
                <a:cubicBezTo>
                  <a:pt x="12226159" y="2711060"/>
                  <a:pt x="12230393" y="4303760"/>
                  <a:pt x="12234626" y="5896461"/>
                </a:cubicBezTo>
                <a:cubicBezTo>
                  <a:pt x="12234626" y="6514114"/>
                  <a:pt x="12038720" y="6697320"/>
                  <a:pt x="11421067" y="6697320"/>
                </a:cubicBezTo>
                <a:lnTo>
                  <a:pt x="1118359" y="6710020"/>
                </a:lnTo>
                <a:cubicBezTo>
                  <a:pt x="500706" y="6710020"/>
                  <a:pt x="0" y="6209314"/>
                  <a:pt x="0" y="5591661"/>
                </a:cubicBezTo>
                <a:lnTo>
                  <a:pt x="0" y="1118359"/>
                </a:lnTo>
                <a:close/>
              </a:path>
            </a:pathLst>
          </a:custGeom>
          <a:solidFill>
            <a:schemeClr val="bg2">
              <a:lumMod val="10000"/>
              <a:lumOff val="90000"/>
            </a:schemeClr>
          </a:solidFill>
          <a:ln w="22225" algn="ctr">
            <a:solidFill>
              <a:schemeClr val="tx1"/>
            </a:solidFill>
            <a:round/>
            <a:headEnd/>
            <a:tailEnd/>
          </a:ln>
        </p:spPr>
        <p:txBody>
          <a:bodyPr anchorCtr="1"/>
          <a:lstStyle>
            <a:defPPr>
              <a:defRPr lang="en-US"/>
            </a:defPPr>
            <a:lvl1pPr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1pPr>
            <a:lvl2pPr marL="2036763" indent="-1579563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4075113" indent="-3160713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6111875" indent="-4740275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8150225" indent="-6321425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algn="ctr"/>
            <a:endParaRPr lang="en-US" altLang="en-US" sz="3200" dirty="0">
              <a:latin typeface="Tahoma" panose="020B0604030504040204" pitchFamily="34" charset="0"/>
            </a:endParaRPr>
          </a:p>
        </p:txBody>
      </p:sp>
      <p:sp>
        <p:nvSpPr>
          <p:cNvPr id="121" name="Title 7">
            <a:extLst>
              <a:ext uri="{FF2B5EF4-FFF2-40B4-BE49-F238E27FC236}">
                <a16:creationId xmlns:a16="http://schemas.microsoft.com/office/drawing/2014/main" id="{D3BA9CD8-A6FA-4D9A-AD4F-A05E2DC74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 1: An Explanation of Consciousness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3C5BF0-29B0-41FA-9845-C49739C2B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FA7B1-9781-4CDD-AD7A-615476979112}" type="slidenum">
              <a:rPr lang="en-US" smtClean="0"/>
              <a:pPr>
                <a:defRPr/>
              </a:pPr>
              <a:t>103</a:t>
            </a:fld>
            <a:endParaRPr lang="en-US" sz="2000" dirty="0"/>
          </a:p>
        </p:txBody>
      </p:sp>
      <p:sp>
        <p:nvSpPr>
          <p:cNvPr id="66" name="TextBox 19">
            <a:extLst>
              <a:ext uri="{FF2B5EF4-FFF2-40B4-BE49-F238E27FC236}">
                <a16:creationId xmlns:a16="http://schemas.microsoft.com/office/drawing/2014/main" id="{FE37C333-CA2A-4080-9DD3-6931A243B2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19930" y="9029357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1pPr>
            <a:lvl2pPr marL="2036763" indent="-1579563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4075113" indent="-3160713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6111875" indent="-4740275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8150225" indent="-6321425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eaLnBrk="1" hangingPunct="1"/>
            <a:endParaRPr lang="en-US" altLang="en-US" sz="1800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B192BB4-6BFD-4D10-84EE-24E3BBF8EA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0560" y="2438400"/>
            <a:ext cx="5525154" cy="707886"/>
          </a:xfrm>
          <a:prstGeom prst="rect">
            <a:avLst/>
          </a:prstGeom>
          <a:solidFill>
            <a:schemeClr val="bg2">
              <a:lumMod val="25000"/>
              <a:lumOff val="75000"/>
            </a:schemeClr>
          </a:solidFill>
          <a:ln w="222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1pPr>
            <a:lvl2pPr marL="2036763" indent="-1579563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4075113" indent="-3160713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6111875" indent="-4740275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8150225" indent="-6321425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algn="ctr" eaLnBrk="1" hangingPunct="1"/>
            <a:r>
              <a:rPr lang="en-US" altLang="en-US" sz="4000" b="1" dirty="0"/>
              <a:t>Modern Human Brain</a:t>
            </a:r>
          </a:p>
        </p:txBody>
      </p:sp>
      <p:sp>
        <p:nvSpPr>
          <p:cNvPr id="53" name="TextBox 19">
            <a:extLst>
              <a:ext uri="{FF2B5EF4-FFF2-40B4-BE49-F238E27FC236}">
                <a16:creationId xmlns:a16="http://schemas.microsoft.com/office/drawing/2014/main" id="{B971CD88-9C1A-45D4-9870-55E61EB454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04834" y="9334157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1pPr>
            <a:lvl2pPr marL="2036763" indent="-1579563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4075113" indent="-3160713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6111875" indent="-4740275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8150225" indent="-6321425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eaLnBrk="1" hangingPunct="1"/>
            <a:endParaRPr lang="en-US" altLang="en-US" sz="1800" dirty="0"/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248801C9-0FC1-4890-B007-E7E6723DF619}"/>
              </a:ext>
            </a:extLst>
          </p:cNvPr>
          <p:cNvGrpSpPr/>
          <p:nvPr/>
        </p:nvGrpSpPr>
        <p:grpSpPr>
          <a:xfrm>
            <a:off x="2858810" y="3200400"/>
            <a:ext cx="11765615" cy="5974054"/>
            <a:chOff x="1943254" y="3432947"/>
            <a:chExt cx="11223319" cy="5698699"/>
          </a:xfrm>
        </p:grpSpPr>
        <p:sp>
          <p:nvSpPr>
            <p:cNvPr id="55" name="Rounded Rectangle 8">
              <a:extLst>
                <a:ext uri="{FF2B5EF4-FFF2-40B4-BE49-F238E27FC236}">
                  <a16:creationId xmlns:a16="http://schemas.microsoft.com/office/drawing/2014/main" id="{8CBA49C1-F951-41D2-8C37-3754CB682FF1}"/>
                </a:ext>
              </a:extLst>
            </p:cNvPr>
            <p:cNvSpPr/>
            <p:nvPr/>
          </p:nvSpPr>
          <p:spPr bwMode="auto">
            <a:xfrm>
              <a:off x="1943254" y="3470624"/>
              <a:ext cx="7105927" cy="5627305"/>
            </a:xfrm>
            <a:prstGeom prst="roundRect">
              <a:avLst/>
            </a:prstGeom>
            <a:solidFill>
              <a:schemeClr val="accent5"/>
            </a:solidFill>
            <a:ln w="222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numCol="2" anchor="ctr" anchorCtr="1"/>
            <a:lstStyle>
              <a:defPPr>
                <a:defRPr lang="en-US"/>
              </a:defPPr>
              <a:lvl1pPr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1pPr>
              <a:lvl2pPr marL="2036763" indent="-1579563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2pPr>
              <a:lvl3pPr marL="4075113" indent="-3160713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3pPr>
              <a:lvl4pPr marL="6111875" indent="-4740275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4pPr>
              <a:lvl5pPr marL="8150225" indent="-6321425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pPr defTabSz="2195513">
                <a:defRPr/>
              </a:pPr>
              <a:endPara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</a:endParaRP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A7804274-1B32-471C-9F67-D9E6EBCCB463}"/>
                </a:ext>
              </a:extLst>
            </p:cNvPr>
            <p:cNvSpPr/>
            <p:nvPr/>
          </p:nvSpPr>
          <p:spPr bwMode="auto">
            <a:xfrm>
              <a:off x="2383998" y="4293375"/>
              <a:ext cx="6284233" cy="4445783"/>
            </a:xfrm>
            <a:prstGeom prst="rect">
              <a:avLst/>
            </a:prstGeom>
            <a:solidFill>
              <a:schemeClr val="accent5">
                <a:lumMod val="90000"/>
              </a:schemeClr>
            </a:solidFill>
            <a:ln w="349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 anchorCtr="1"/>
            <a:lstStyle>
              <a:defPPr>
                <a:defRPr lang="en-US"/>
              </a:defPPr>
              <a:lvl1pPr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1pPr>
              <a:lvl2pPr marL="2036763" indent="-1579563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2pPr>
              <a:lvl3pPr marL="4075113" indent="-3160713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3pPr>
              <a:lvl4pPr marL="6111875" indent="-4740275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4pPr>
              <a:lvl5pPr marL="8150225" indent="-6321425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pPr algn="ctr" defTabSz="2195513">
                <a:spcBef>
                  <a:spcPts val="0"/>
                </a:spcBef>
                <a:defRPr/>
              </a:pPr>
              <a:r>
                <a:rPr lang="en-US" sz="4400" b="1" dirty="0">
                  <a:latin typeface="Tahoma" charset="0"/>
                </a:rPr>
                <a:t>Sensory World Model, </a:t>
              </a:r>
              <a:br>
                <a:rPr lang="en-US" sz="4400" b="1" dirty="0">
                  <a:latin typeface="Tahoma" charset="0"/>
                </a:rPr>
              </a:br>
              <a:r>
                <a:rPr lang="en-US" sz="4400" b="1" dirty="0">
                  <a:latin typeface="Tahoma" charset="0"/>
                </a:rPr>
                <a:t>Conceptual World,</a:t>
              </a:r>
            </a:p>
            <a:p>
              <a:pPr algn="ctr" defTabSz="2195513">
                <a:spcBef>
                  <a:spcPts val="600"/>
                </a:spcBef>
                <a:defRPr/>
              </a:pPr>
              <a:r>
                <a:rPr lang="en-US" sz="3600" b="1" dirty="0">
                  <a:latin typeface="Tahoma" charset="0"/>
                </a:rPr>
                <a:t>and Directs Attention,</a:t>
              </a:r>
            </a:p>
            <a:p>
              <a:pPr algn="ctr" defTabSz="2195513">
                <a:spcBef>
                  <a:spcPts val="600"/>
                </a:spcBef>
                <a:defRPr/>
              </a:pPr>
              <a:r>
                <a:rPr lang="en-US" sz="3200" b="1" dirty="0">
                  <a:latin typeface="Tahoma" charset="0"/>
                </a:rPr>
                <a:t>includes</a:t>
              </a:r>
            </a:p>
            <a:p>
              <a:pPr algn="ctr" defTabSz="2195513">
                <a:spcBef>
                  <a:spcPts val="600"/>
                </a:spcBef>
                <a:defRPr/>
              </a:pPr>
              <a:r>
                <a:rPr lang="en-US" sz="3600" b="1" dirty="0">
                  <a:latin typeface="Tahoma" charset="0"/>
                </a:rPr>
                <a:t>Intuition, plus</a:t>
              </a:r>
            </a:p>
            <a:p>
              <a:pPr algn="ctr" defTabSz="2195513">
                <a:spcBef>
                  <a:spcPts val="0"/>
                </a:spcBef>
                <a:defRPr/>
              </a:pPr>
              <a:r>
                <a:rPr lang="en-US" sz="3600" b="1" dirty="0">
                  <a:latin typeface="Tahoma" charset="0"/>
                </a:rPr>
                <a:t>Goals and Self-Models</a:t>
              </a:r>
              <a:br>
                <a:rPr lang="en-US" sz="3600" b="1" dirty="0">
                  <a:latin typeface="Tahoma" charset="0"/>
                </a:rPr>
              </a:br>
              <a:r>
                <a:rPr lang="en-US" sz="3600" b="1" dirty="0">
                  <a:latin typeface="Tahoma" charset="0"/>
                </a:rPr>
                <a:t>for all three Agents</a:t>
              </a:r>
              <a:endParaRPr lang="en-US" sz="3600" b="1" u="sng" dirty="0">
                <a:latin typeface="Tahoma" charset="0"/>
              </a:endParaRPr>
            </a:p>
          </p:txBody>
        </p:sp>
        <p:sp>
          <p:nvSpPr>
            <p:cNvPr id="59" name="Rounded Rectangle 9">
              <a:extLst>
                <a:ext uri="{FF2B5EF4-FFF2-40B4-BE49-F238E27FC236}">
                  <a16:creationId xmlns:a16="http://schemas.microsoft.com/office/drawing/2014/main" id="{99720B5D-7A30-4246-B6D9-EAA0ADF95CA7}"/>
                </a:ext>
              </a:extLst>
            </p:cNvPr>
            <p:cNvSpPr/>
            <p:nvPr/>
          </p:nvSpPr>
          <p:spPr bwMode="auto">
            <a:xfrm>
              <a:off x="9737573" y="3432947"/>
              <a:ext cx="3429000" cy="5698699"/>
            </a:xfrm>
            <a:prstGeom prst="roundRect">
              <a:avLst/>
            </a:prstGeom>
            <a:solidFill>
              <a:srgbClr val="9999FF"/>
            </a:solidFill>
            <a:ln w="222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 anchorCtr="1"/>
            <a:lstStyle>
              <a:defPPr>
                <a:defRPr lang="en-US"/>
              </a:defPPr>
              <a:lvl1pPr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1pPr>
              <a:lvl2pPr marL="2036763" indent="-1579563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2pPr>
              <a:lvl3pPr marL="4075113" indent="-3160713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3pPr>
              <a:lvl4pPr marL="6111875" indent="-4740275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4pPr>
              <a:lvl5pPr marL="8150225" indent="-6321425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pPr defTabSz="2195513">
                <a:lnSpc>
                  <a:spcPts val="2600"/>
                </a:lnSpc>
                <a:defRPr/>
              </a:pPr>
              <a:endParaRPr lang="en-US" sz="2400" b="1" dirty="0">
                <a:latin typeface="Tahoma" charset="0"/>
              </a:endParaRPr>
            </a:p>
          </p:txBody>
        </p:sp>
        <p:sp>
          <p:nvSpPr>
            <p:cNvPr id="60" name="TextBox 48">
              <a:extLst>
                <a:ext uri="{FF2B5EF4-FFF2-40B4-BE49-F238E27FC236}">
                  <a16:creationId xmlns:a16="http://schemas.microsoft.com/office/drawing/2014/main" id="{44ADEC6A-1678-4BEE-9BF3-A5D8EC7D606C}"/>
                </a:ext>
              </a:extLst>
            </p:cNvPr>
            <p:cNvSpPr txBox="1"/>
            <p:nvPr/>
          </p:nvSpPr>
          <p:spPr bwMode="auto">
            <a:xfrm>
              <a:off x="4322422" y="3492846"/>
              <a:ext cx="2362793" cy="73397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1pPr>
              <a:lvl2pPr marL="2036763" indent="-1579563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2pPr>
              <a:lvl3pPr marL="4075113" indent="-3160713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3pPr>
              <a:lvl4pPr marL="6111875" indent="-4740275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4pPr>
              <a:lvl5pPr marL="8150225" indent="-6321425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4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Modeler</a:t>
              </a:r>
              <a:endParaRPr 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03" name="Right Arrow 20">
            <a:extLst>
              <a:ext uri="{FF2B5EF4-FFF2-40B4-BE49-F238E27FC236}">
                <a16:creationId xmlns:a16="http://schemas.microsoft.com/office/drawing/2014/main" id="{F79404C9-5DB7-4D91-ACCC-DD967F8500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64509" y="4379976"/>
            <a:ext cx="1038464" cy="639050"/>
          </a:xfrm>
          <a:prstGeom prst="rightArrow">
            <a:avLst>
              <a:gd name="adj1" fmla="val 50000"/>
              <a:gd name="adj2" fmla="val 49999"/>
            </a:avLst>
          </a:prstGeom>
          <a:solidFill>
            <a:schemeClr val="bg1">
              <a:lumMod val="75000"/>
            </a:schemeClr>
          </a:solidFill>
          <a:ln w="22225" algn="ctr">
            <a:solidFill>
              <a:schemeClr val="tx1"/>
            </a:solidFill>
            <a:round/>
            <a:headEnd/>
            <a:tailEnd/>
          </a:ln>
        </p:spPr>
        <p:txBody>
          <a:bodyPr anchorCtr="1"/>
          <a:lstStyle>
            <a:defPPr>
              <a:defRPr lang="en-US"/>
            </a:defPPr>
            <a:lvl1pPr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1pPr>
            <a:lvl2pPr marL="2036763" indent="-1579563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4075113" indent="-3160713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6111875" indent="-4740275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8150225" indent="-6321425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endParaRPr lang="en-US" altLang="en-US" sz="4000">
              <a:latin typeface="Tahoma" panose="020B0604030504040204" pitchFamily="34" charset="0"/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B6D1AF9A-97D4-4779-AF27-F56FB3021E73}"/>
              </a:ext>
            </a:extLst>
          </p:cNvPr>
          <p:cNvSpPr txBox="1"/>
          <p:nvPr/>
        </p:nvSpPr>
        <p:spPr>
          <a:xfrm>
            <a:off x="11333827" y="4953000"/>
            <a:ext cx="301717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2195513">
              <a:spcBef>
                <a:spcPts val="0"/>
              </a:spcBef>
              <a:defRPr/>
            </a:pPr>
            <a:r>
              <a:rPr lang="en-US" sz="4400" b="1" dirty="0">
                <a:latin typeface="Tahoma" charset="0"/>
              </a:rPr>
              <a:t>Controller</a:t>
            </a:r>
            <a:endParaRPr lang="en-US" sz="2800" dirty="0"/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33898316-76C8-463B-BA15-2662F9DB16D1}"/>
              </a:ext>
            </a:extLst>
          </p:cNvPr>
          <p:cNvSpPr txBox="1"/>
          <p:nvPr/>
        </p:nvSpPr>
        <p:spPr>
          <a:xfrm>
            <a:off x="12044707" y="5715000"/>
            <a:ext cx="155683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2195513">
              <a:defRPr/>
            </a:pPr>
            <a:r>
              <a:rPr lang="en-US" sz="2400" b="1" dirty="0">
                <a:latin typeface="Tahoma" charset="0"/>
              </a:rPr>
              <a:t>Controls</a:t>
            </a:r>
          </a:p>
          <a:p>
            <a:pPr algn="ctr" defTabSz="2195513">
              <a:spcBef>
                <a:spcPts val="0"/>
              </a:spcBef>
              <a:defRPr/>
            </a:pPr>
            <a:r>
              <a:rPr lang="en-US" sz="2400" b="1" dirty="0">
                <a:latin typeface="Tahoma" charset="0"/>
              </a:rPr>
              <a:t>the Body</a:t>
            </a:r>
            <a:endParaRPr lang="en-US" sz="2400" dirty="0"/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261E3850-6DBA-4F25-8446-92B006A07D18}"/>
              </a:ext>
            </a:extLst>
          </p:cNvPr>
          <p:cNvSpPr txBox="1"/>
          <p:nvPr/>
        </p:nvSpPr>
        <p:spPr>
          <a:xfrm>
            <a:off x="11155679" y="7779603"/>
            <a:ext cx="33088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195513">
              <a:spcBef>
                <a:spcPts val="0"/>
              </a:spcBef>
              <a:defRPr/>
            </a:pPr>
            <a:r>
              <a:rPr lang="en-US" sz="2400" b="1" dirty="0">
                <a:latin typeface="Tahoma" charset="0"/>
              </a:rPr>
              <a:t>Produces feelings</a:t>
            </a:r>
            <a:br>
              <a:rPr lang="en-US" sz="2400" b="1" dirty="0">
                <a:latin typeface="Tahoma" charset="0"/>
              </a:rPr>
            </a:br>
            <a:r>
              <a:rPr lang="en-US" sz="2400" b="1" dirty="0">
                <a:latin typeface="Tahoma" charset="0"/>
              </a:rPr>
              <a:t>and emotions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D43DC88F-1997-46E0-A6B7-AB55F9682603}"/>
              </a:ext>
            </a:extLst>
          </p:cNvPr>
          <p:cNvSpPr txBox="1"/>
          <p:nvPr/>
        </p:nvSpPr>
        <p:spPr>
          <a:xfrm>
            <a:off x="11155680" y="3505200"/>
            <a:ext cx="33634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2195513">
              <a:defRPr/>
            </a:pPr>
            <a:r>
              <a:rPr lang="en-US" sz="2400" b="1" dirty="0">
                <a:latin typeface="Tahoma" charset="0"/>
              </a:rPr>
              <a:t>Produces inner </a:t>
            </a:r>
            <a:br>
              <a:rPr lang="en-US" sz="2400" b="1" dirty="0">
                <a:latin typeface="Tahoma" charset="0"/>
              </a:rPr>
            </a:br>
            <a:r>
              <a:rPr lang="en-US" sz="2400" b="1" dirty="0">
                <a:latin typeface="Tahoma" charset="0"/>
              </a:rPr>
              <a:t>voice &amp; visualization</a:t>
            </a:r>
          </a:p>
        </p:txBody>
      </p:sp>
      <p:cxnSp>
        <p:nvCxnSpPr>
          <p:cNvPr id="126" name="Straight Arrow Connector 125">
            <a:extLst>
              <a:ext uri="{FF2B5EF4-FFF2-40B4-BE49-F238E27FC236}">
                <a16:creationId xmlns:a16="http://schemas.microsoft.com/office/drawing/2014/main" id="{7CFB4E62-BC63-49F0-8865-6685127CF659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9509760" y="8321040"/>
            <a:ext cx="1828800" cy="0"/>
          </a:xfrm>
          <a:prstGeom prst="straightConnector1">
            <a:avLst/>
          </a:prstGeom>
          <a:ln w="63500">
            <a:solidFill>
              <a:schemeClr val="tx1"/>
            </a:solidFill>
            <a:prstDash val="solid"/>
            <a:headEnd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Arrow Connector 124">
            <a:extLst>
              <a:ext uri="{FF2B5EF4-FFF2-40B4-BE49-F238E27FC236}">
                <a16:creationId xmlns:a16="http://schemas.microsoft.com/office/drawing/2014/main" id="{3642A59A-F156-4211-8508-33F2E557D39F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9509760" y="3840480"/>
            <a:ext cx="1828800" cy="0"/>
          </a:xfrm>
          <a:prstGeom prst="straightConnector1">
            <a:avLst/>
          </a:prstGeom>
          <a:ln w="63500">
            <a:solidFill>
              <a:schemeClr val="tx1"/>
            </a:solidFill>
            <a:prstDash val="solid"/>
            <a:headEnd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Left-Right Arrow 11">
            <a:extLst>
              <a:ext uri="{FF2B5EF4-FFF2-40B4-BE49-F238E27FC236}">
                <a16:creationId xmlns:a16="http://schemas.microsoft.com/office/drawing/2014/main" id="{1BF6A50E-0A9F-4886-8019-53B0782254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32159" y="5410200"/>
            <a:ext cx="1904995" cy="1463067"/>
          </a:xfrm>
          <a:prstGeom prst="leftRightArrow">
            <a:avLst>
              <a:gd name="adj1" fmla="val 65835"/>
              <a:gd name="adj2" fmla="val 29167"/>
            </a:avLst>
          </a:prstGeom>
          <a:solidFill>
            <a:schemeClr val="bg1">
              <a:lumMod val="75000"/>
            </a:schemeClr>
          </a:solidFill>
          <a:ln w="22225" algn="ctr">
            <a:solidFill>
              <a:schemeClr val="tx1"/>
            </a:solidFill>
            <a:round/>
            <a:headEnd/>
            <a:tailEnd/>
          </a:ln>
        </p:spPr>
        <p:txBody>
          <a:bodyPr anchor="ctr" anchorCtr="1"/>
          <a:lstStyle>
            <a:defPPr>
              <a:defRPr lang="en-US"/>
            </a:defPPr>
            <a:lvl1pPr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1pPr>
            <a:lvl2pPr marL="2036763" indent="-1579563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4075113" indent="-3160713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6111875" indent="-4740275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8150225" indent="-6321425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algn="ctr"/>
            <a:endParaRPr lang="en-US" altLang="en-US" sz="2400" dirty="0">
              <a:latin typeface="Tahoma" panose="020B0604030504040204" pitchFamily="34" charset="0"/>
            </a:endParaRPr>
          </a:p>
        </p:txBody>
      </p:sp>
      <p:sp>
        <p:nvSpPr>
          <p:cNvPr id="91" name="Right Arrow 18">
            <a:extLst>
              <a:ext uri="{FF2B5EF4-FFF2-40B4-BE49-F238E27FC236}">
                <a16:creationId xmlns:a16="http://schemas.microsoft.com/office/drawing/2014/main" id="{70334216-DD0B-48B6-8C2B-839F15649B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2589" y="4381521"/>
            <a:ext cx="1249114" cy="647675"/>
          </a:xfrm>
          <a:prstGeom prst="rightArrow">
            <a:avLst>
              <a:gd name="adj1" fmla="val 50000"/>
              <a:gd name="adj2" fmla="val 49999"/>
            </a:avLst>
          </a:prstGeom>
          <a:solidFill>
            <a:schemeClr val="bg1">
              <a:lumMod val="75000"/>
            </a:schemeClr>
          </a:solidFill>
          <a:ln w="22225" algn="ctr">
            <a:solidFill>
              <a:schemeClr val="tx1"/>
            </a:solidFill>
            <a:round/>
            <a:headEnd/>
            <a:tailEnd/>
          </a:ln>
        </p:spPr>
        <p:txBody>
          <a:bodyPr anchorCtr="1"/>
          <a:lstStyle>
            <a:defPPr>
              <a:defRPr lang="en-US"/>
            </a:defPPr>
            <a:lvl1pPr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1pPr>
            <a:lvl2pPr marL="2036763" indent="-1579563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4075113" indent="-3160713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6111875" indent="-4740275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8150225" indent="-6321425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endParaRPr lang="en-US" altLang="en-US" sz="4000">
              <a:latin typeface="Tahoma" panose="020B0604030504040204" pitchFamily="34" charset="0"/>
            </a:endParaRPr>
          </a:p>
        </p:txBody>
      </p:sp>
      <p:sp>
        <p:nvSpPr>
          <p:cNvPr id="32" name="Right Arrow 19">
            <a:extLst>
              <a:ext uri="{FF2B5EF4-FFF2-40B4-BE49-F238E27FC236}">
                <a16:creationId xmlns:a16="http://schemas.microsoft.com/office/drawing/2014/main" id="{C0802E25-A9B1-4DC6-B563-98EAF28487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2590" y="7576772"/>
            <a:ext cx="1249114" cy="639049"/>
          </a:xfrm>
          <a:prstGeom prst="rightArrow">
            <a:avLst>
              <a:gd name="adj1" fmla="val 50000"/>
              <a:gd name="adj2" fmla="val 49999"/>
            </a:avLst>
          </a:prstGeom>
          <a:solidFill>
            <a:schemeClr val="bg1">
              <a:lumMod val="75000"/>
            </a:schemeClr>
          </a:solidFill>
          <a:ln w="22225" algn="ctr">
            <a:solidFill>
              <a:schemeClr val="tx1"/>
            </a:solidFill>
            <a:round/>
            <a:headEnd/>
            <a:tailEnd/>
          </a:ln>
        </p:spPr>
        <p:txBody>
          <a:bodyPr anchorCtr="1"/>
          <a:lstStyle>
            <a:defPPr>
              <a:defRPr lang="en-US"/>
            </a:defPPr>
            <a:lvl1pPr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1pPr>
            <a:lvl2pPr marL="2036763" indent="-1579563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4075113" indent="-3160713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6111875" indent="-4740275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8150225" indent="-6321425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endParaRPr lang="en-US" altLang="en-US" sz="4000">
              <a:latin typeface="Tahoma" panose="020B0604030504040204" pitchFamily="34" charset="0"/>
            </a:endParaRPr>
          </a:p>
        </p:txBody>
      </p:sp>
      <p:sp>
        <p:nvSpPr>
          <p:cNvPr id="33" name="Right Arrow 21">
            <a:extLst>
              <a:ext uri="{FF2B5EF4-FFF2-40B4-BE49-F238E27FC236}">
                <a16:creationId xmlns:a16="http://schemas.microsoft.com/office/drawing/2014/main" id="{4CDB81C0-76C2-4B70-A73C-6A66A509E5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64515" y="7576771"/>
            <a:ext cx="1038464" cy="639050"/>
          </a:xfrm>
          <a:prstGeom prst="rightArrow">
            <a:avLst>
              <a:gd name="adj1" fmla="val 50000"/>
              <a:gd name="adj2" fmla="val 49999"/>
            </a:avLst>
          </a:prstGeom>
          <a:solidFill>
            <a:schemeClr val="bg1">
              <a:lumMod val="75000"/>
            </a:schemeClr>
          </a:solidFill>
          <a:ln w="22225" algn="ctr">
            <a:solidFill>
              <a:schemeClr val="tx1"/>
            </a:solidFill>
            <a:round/>
            <a:headEnd/>
            <a:tailEnd/>
          </a:ln>
        </p:spPr>
        <p:txBody>
          <a:bodyPr anchorCtr="1"/>
          <a:lstStyle>
            <a:defPPr>
              <a:defRPr lang="en-US"/>
            </a:defPPr>
            <a:lvl1pPr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1pPr>
            <a:lvl2pPr marL="2036763" indent="-1579563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4075113" indent="-3160713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6111875" indent="-4740275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8150225" indent="-6321425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endParaRPr lang="en-US" altLang="en-US" sz="4000">
              <a:latin typeface="Tahoma" panose="020B0604030504040204" pitchFamily="34" charset="0"/>
            </a:endParaRPr>
          </a:p>
        </p:txBody>
      </p:sp>
      <p:sp>
        <p:nvSpPr>
          <p:cNvPr id="38" name="TextBox 36">
            <a:extLst>
              <a:ext uri="{FF2B5EF4-FFF2-40B4-BE49-F238E27FC236}">
                <a16:creationId xmlns:a16="http://schemas.microsoft.com/office/drawing/2014/main" id="{231588D8-5872-488A-AE17-728B292BFBBC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521927" y="4374224"/>
            <a:ext cx="2636078" cy="733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1pPr>
            <a:lvl2pPr marL="2036763" indent="-1579563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4075113" indent="-3160713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6111875" indent="-4740275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8150225" indent="-6321425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algn="ctr" eaLnBrk="1" hangingPunct="1">
              <a:lnSpc>
                <a:spcPts val="2500"/>
              </a:lnSpc>
            </a:pPr>
            <a:r>
              <a:rPr lang="en-US" altLang="en-US" sz="2400" b="1" dirty="0"/>
              <a:t>Spoken &amp; Written Language Input</a:t>
            </a:r>
          </a:p>
        </p:txBody>
      </p:sp>
      <p:sp>
        <p:nvSpPr>
          <p:cNvPr id="39" name="TextBox 37">
            <a:extLst>
              <a:ext uri="{FF2B5EF4-FFF2-40B4-BE49-F238E27FC236}">
                <a16:creationId xmlns:a16="http://schemas.microsoft.com/office/drawing/2014/main" id="{A33D0E86-8851-4295-A200-91FB5B906FBD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521927" y="7489589"/>
            <a:ext cx="2636078" cy="733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1pPr>
            <a:lvl2pPr marL="2036763" indent="-1579563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4075113" indent="-3160713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6111875" indent="-4740275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8150225" indent="-6321425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algn="ctr" eaLnBrk="1" hangingPunct="1">
              <a:lnSpc>
                <a:spcPts val="2500"/>
              </a:lnSpc>
            </a:pPr>
            <a:r>
              <a:rPr lang="en-US" altLang="en-US" sz="2400" b="1" dirty="0"/>
              <a:t>Vision, Hearing, &amp;</a:t>
            </a:r>
            <a:br>
              <a:rPr lang="en-US" altLang="en-US" sz="2400" b="1" dirty="0"/>
            </a:br>
            <a:r>
              <a:rPr lang="en-US" altLang="en-US" sz="2400" b="1" dirty="0"/>
              <a:t>All Body Senses</a:t>
            </a:r>
          </a:p>
        </p:txBody>
      </p:sp>
      <p:sp>
        <p:nvSpPr>
          <p:cNvPr id="40" name="TextBox 20">
            <a:extLst>
              <a:ext uri="{FF2B5EF4-FFF2-40B4-BE49-F238E27FC236}">
                <a16:creationId xmlns:a16="http://schemas.microsoft.com/office/drawing/2014/main" id="{C17B1F6C-3729-4EC0-B9C6-6C77457F53F7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14536124" y="4352633"/>
            <a:ext cx="2636078" cy="733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1pPr>
            <a:lvl2pPr marL="2036763" indent="-1579563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4075113" indent="-3160713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6111875" indent="-4740275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8150225" indent="-6321425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algn="ctr" eaLnBrk="1" hangingPunct="1">
              <a:lnSpc>
                <a:spcPts val="2500"/>
              </a:lnSpc>
            </a:pPr>
            <a:r>
              <a:rPr lang="en-US" altLang="en-US" sz="2400" b="1" dirty="0"/>
              <a:t>Spoken &amp; Written Language Output</a:t>
            </a:r>
          </a:p>
        </p:txBody>
      </p:sp>
      <p:sp>
        <p:nvSpPr>
          <p:cNvPr id="41" name="TextBox 21">
            <a:extLst>
              <a:ext uri="{FF2B5EF4-FFF2-40B4-BE49-F238E27FC236}">
                <a16:creationId xmlns:a16="http://schemas.microsoft.com/office/drawing/2014/main" id="{33648AF7-56C1-40AA-9EDC-A229195DC7C2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14536125" y="7622755"/>
            <a:ext cx="2636078" cy="733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1pPr>
            <a:lvl2pPr marL="2036763" indent="-1579563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4075113" indent="-3160713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6111875" indent="-4740275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8150225" indent="-6321425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algn="ctr" eaLnBrk="1" hangingPunct="1">
              <a:lnSpc>
                <a:spcPts val="2500"/>
              </a:lnSpc>
            </a:pPr>
            <a:r>
              <a:rPr lang="en-US" altLang="en-US" sz="2400" b="1" dirty="0"/>
              <a:t>Control all Muscles </a:t>
            </a:r>
            <a:br>
              <a:rPr lang="en-US" altLang="en-US" sz="2400" b="1" dirty="0"/>
            </a:br>
            <a:r>
              <a:rPr lang="en-US" altLang="en-US" sz="2400" b="1" dirty="0"/>
              <a:t>and Glands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80666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16231">
        <p:fade/>
      </p:transition>
    </mc:Choice>
    <mc:Fallback xmlns="">
      <p:transition spd="med" advTm="516231">
        <p:fade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ounded Rectangle 5">
            <a:extLst>
              <a:ext uri="{FF2B5EF4-FFF2-40B4-BE49-F238E27FC236}">
                <a16:creationId xmlns:a16="http://schemas.microsoft.com/office/drawing/2014/main" id="{6D1DB015-7F96-41F1-BC23-3EDE5EE22B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9161" y="2819400"/>
            <a:ext cx="12234626" cy="6710020"/>
          </a:xfrm>
          <a:custGeom>
            <a:avLst/>
            <a:gdLst>
              <a:gd name="connsiteX0" fmla="*/ 0 w 12221926"/>
              <a:gd name="connsiteY0" fmla="*/ 1118359 h 6710020"/>
              <a:gd name="connsiteX1" fmla="*/ 1118359 w 12221926"/>
              <a:gd name="connsiteY1" fmla="*/ 0 h 6710020"/>
              <a:gd name="connsiteX2" fmla="*/ 11103567 w 12221926"/>
              <a:gd name="connsiteY2" fmla="*/ 0 h 6710020"/>
              <a:gd name="connsiteX3" fmla="*/ 12221926 w 12221926"/>
              <a:gd name="connsiteY3" fmla="*/ 1118359 h 6710020"/>
              <a:gd name="connsiteX4" fmla="*/ 12221926 w 12221926"/>
              <a:gd name="connsiteY4" fmla="*/ 5591661 h 6710020"/>
              <a:gd name="connsiteX5" fmla="*/ 11103567 w 12221926"/>
              <a:gd name="connsiteY5" fmla="*/ 6710020 h 6710020"/>
              <a:gd name="connsiteX6" fmla="*/ 1118359 w 12221926"/>
              <a:gd name="connsiteY6" fmla="*/ 6710020 h 6710020"/>
              <a:gd name="connsiteX7" fmla="*/ 0 w 12221926"/>
              <a:gd name="connsiteY7" fmla="*/ 5591661 h 6710020"/>
              <a:gd name="connsiteX8" fmla="*/ 0 w 12221926"/>
              <a:gd name="connsiteY8" fmla="*/ 1118359 h 6710020"/>
              <a:gd name="connsiteX0" fmla="*/ 0 w 12221926"/>
              <a:gd name="connsiteY0" fmla="*/ 1118359 h 6710020"/>
              <a:gd name="connsiteX1" fmla="*/ 1118359 w 12221926"/>
              <a:gd name="connsiteY1" fmla="*/ 0 h 6710020"/>
              <a:gd name="connsiteX2" fmla="*/ 11103567 w 12221926"/>
              <a:gd name="connsiteY2" fmla="*/ 0 h 6710020"/>
              <a:gd name="connsiteX3" fmla="*/ 12221926 w 12221926"/>
              <a:gd name="connsiteY3" fmla="*/ 1118359 h 6710020"/>
              <a:gd name="connsiteX4" fmla="*/ 12221926 w 12221926"/>
              <a:gd name="connsiteY4" fmla="*/ 5591661 h 6710020"/>
              <a:gd name="connsiteX5" fmla="*/ 11421067 w 12221926"/>
              <a:gd name="connsiteY5" fmla="*/ 6697320 h 6710020"/>
              <a:gd name="connsiteX6" fmla="*/ 1118359 w 12221926"/>
              <a:gd name="connsiteY6" fmla="*/ 6710020 h 6710020"/>
              <a:gd name="connsiteX7" fmla="*/ 0 w 12221926"/>
              <a:gd name="connsiteY7" fmla="*/ 5591661 h 6710020"/>
              <a:gd name="connsiteX8" fmla="*/ 0 w 12221926"/>
              <a:gd name="connsiteY8" fmla="*/ 1118359 h 6710020"/>
              <a:gd name="connsiteX0" fmla="*/ 0 w 12234626"/>
              <a:gd name="connsiteY0" fmla="*/ 1118359 h 6710020"/>
              <a:gd name="connsiteX1" fmla="*/ 1118359 w 12234626"/>
              <a:gd name="connsiteY1" fmla="*/ 0 h 6710020"/>
              <a:gd name="connsiteX2" fmla="*/ 11103567 w 12234626"/>
              <a:gd name="connsiteY2" fmla="*/ 0 h 6710020"/>
              <a:gd name="connsiteX3" fmla="*/ 12221926 w 12234626"/>
              <a:gd name="connsiteY3" fmla="*/ 1118359 h 6710020"/>
              <a:gd name="connsiteX4" fmla="*/ 12234626 w 12234626"/>
              <a:gd name="connsiteY4" fmla="*/ 5896461 h 6710020"/>
              <a:gd name="connsiteX5" fmla="*/ 11421067 w 12234626"/>
              <a:gd name="connsiteY5" fmla="*/ 6697320 h 6710020"/>
              <a:gd name="connsiteX6" fmla="*/ 1118359 w 12234626"/>
              <a:gd name="connsiteY6" fmla="*/ 6710020 h 6710020"/>
              <a:gd name="connsiteX7" fmla="*/ 0 w 12234626"/>
              <a:gd name="connsiteY7" fmla="*/ 5591661 h 6710020"/>
              <a:gd name="connsiteX8" fmla="*/ 0 w 12234626"/>
              <a:gd name="connsiteY8" fmla="*/ 1118359 h 6710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34626" h="6710020">
                <a:moveTo>
                  <a:pt x="0" y="1118359"/>
                </a:moveTo>
                <a:cubicBezTo>
                  <a:pt x="0" y="500706"/>
                  <a:pt x="500706" y="0"/>
                  <a:pt x="1118359" y="0"/>
                </a:cubicBezTo>
                <a:lnTo>
                  <a:pt x="11103567" y="0"/>
                </a:lnTo>
                <a:cubicBezTo>
                  <a:pt x="11721220" y="0"/>
                  <a:pt x="12221926" y="500706"/>
                  <a:pt x="12221926" y="1118359"/>
                </a:cubicBezTo>
                <a:cubicBezTo>
                  <a:pt x="12226159" y="2711060"/>
                  <a:pt x="12230393" y="4303760"/>
                  <a:pt x="12234626" y="5896461"/>
                </a:cubicBezTo>
                <a:cubicBezTo>
                  <a:pt x="12234626" y="6514114"/>
                  <a:pt x="12038720" y="6697320"/>
                  <a:pt x="11421067" y="6697320"/>
                </a:cubicBezTo>
                <a:lnTo>
                  <a:pt x="1118359" y="6710020"/>
                </a:lnTo>
                <a:cubicBezTo>
                  <a:pt x="500706" y="6710020"/>
                  <a:pt x="0" y="6209314"/>
                  <a:pt x="0" y="5591661"/>
                </a:cubicBezTo>
                <a:lnTo>
                  <a:pt x="0" y="1118359"/>
                </a:lnTo>
                <a:close/>
              </a:path>
            </a:pathLst>
          </a:custGeom>
          <a:solidFill>
            <a:schemeClr val="bg2">
              <a:lumMod val="10000"/>
              <a:lumOff val="90000"/>
            </a:schemeClr>
          </a:solidFill>
          <a:ln w="22225" algn="ctr">
            <a:solidFill>
              <a:schemeClr val="tx1"/>
            </a:solidFill>
            <a:round/>
            <a:headEnd/>
            <a:tailEnd/>
          </a:ln>
        </p:spPr>
        <p:txBody>
          <a:bodyPr anchorCtr="1"/>
          <a:lstStyle>
            <a:defPPr>
              <a:defRPr lang="en-US"/>
            </a:defPPr>
            <a:lvl1pPr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1pPr>
            <a:lvl2pPr marL="2036763" indent="-1579563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4075113" indent="-3160713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6111875" indent="-4740275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8150225" indent="-6321425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algn="ctr"/>
            <a:endParaRPr lang="en-US" altLang="en-US" sz="3200" dirty="0">
              <a:latin typeface="Tahoma" panose="020B0604030504040204" pitchFamily="34" charset="0"/>
            </a:endParaRPr>
          </a:p>
        </p:txBody>
      </p:sp>
      <p:sp>
        <p:nvSpPr>
          <p:cNvPr id="121" name="Title 7">
            <a:extLst>
              <a:ext uri="{FF2B5EF4-FFF2-40B4-BE49-F238E27FC236}">
                <a16:creationId xmlns:a16="http://schemas.microsoft.com/office/drawing/2014/main" id="{D3BA9CD8-A6FA-4D9A-AD4F-A05E2DC74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 2: An Explanation of Spirituality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3C5BF0-29B0-41FA-9845-C49739C2B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FA7B1-9781-4CDD-AD7A-615476979112}" type="slidenum">
              <a:rPr lang="en-US" smtClean="0"/>
              <a:pPr>
                <a:defRPr/>
              </a:pPr>
              <a:t>104</a:t>
            </a:fld>
            <a:endParaRPr lang="en-US" sz="2000" dirty="0"/>
          </a:p>
        </p:txBody>
      </p:sp>
      <p:sp>
        <p:nvSpPr>
          <p:cNvPr id="66" name="TextBox 19">
            <a:extLst>
              <a:ext uri="{FF2B5EF4-FFF2-40B4-BE49-F238E27FC236}">
                <a16:creationId xmlns:a16="http://schemas.microsoft.com/office/drawing/2014/main" id="{FE37C333-CA2A-4080-9DD3-6931A243B2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19930" y="9029357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1pPr>
            <a:lvl2pPr marL="2036763" indent="-1579563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4075113" indent="-3160713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6111875" indent="-4740275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8150225" indent="-6321425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eaLnBrk="1" hangingPunct="1"/>
            <a:endParaRPr lang="en-US" altLang="en-US" sz="1800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B192BB4-6BFD-4D10-84EE-24E3BBF8EA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0560" y="2438400"/>
            <a:ext cx="5525154" cy="707886"/>
          </a:xfrm>
          <a:prstGeom prst="rect">
            <a:avLst/>
          </a:prstGeom>
          <a:solidFill>
            <a:schemeClr val="bg2">
              <a:lumMod val="25000"/>
              <a:lumOff val="75000"/>
            </a:schemeClr>
          </a:solidFill>
          <a:ln w="222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1pPr>
            <a:lvl2pPr marL="2036763" indent="-1579563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4075113" indent="-3160713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6111875" indent="-4740275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8150225" indent="-6321425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algn="ctr" eaLnBrk="1" hangingPunct="1"/>
            <a:r>
              <a:rPr lang="en-US" altLang="en-US" sz="4000" b="1" dirty="0"/>
              <a:t>Modern Human Brain</a:t>
            </a:r>
          </a:p>
        </p:txBody>
      </p:sp>
      <p:sp>
        <p:nvSpPr>
          <p:cNvPr id="53" name="TextBox 19">
            <a:extLst>
              <a:ext uri="{FF2B5EF4-FFF2-40B4-BE49-F238E27FC236}">
                <a16:creationId xmlns:a16="http://schemas.microsoft.com/office/drawing/2014/main" id="{B971CD88-9C1A-45D4-9870-55E61EB454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04834" y="9334157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1pPr>
            <a:lvl2pPr marL="2036763" indent="-1579563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4075113" indent="-3160713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6111875" indent="-4740275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8150225" indent="-6321425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eaLnBrk="1" hangingPunct="1"/>
            <a:endParaRPr lang="en-US" altLang="en-US" sz="1800" dirty="0"/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248801C9-0FC1-4890-B007-E7E6723DF619}"/>
              </a:ext>
            </a:extLst>
          </p:cNvPr>
          <p:cNvGrpSpPr/>
          <p:nvPr/>
        </p:nvGrpSpPr>
        <p:grpSpPr>
          <a:xfrm>
            <a:off x="2858810" y="3200400"/>
            <a:ext cx="11765615" cy="5974054"/>
            <a:chOff x="1943254" y="3432947"/>
            <a:chExt cx="11223319" cy="5698699"/>
          </a:xfrm>
        </p:grpSpPr>
        <p:sp>
          <p:nvSpPr>
            <p:cNvPr id="55" name="Rounded Rectangle 8">
              <a:extLst>
                <a:ext uri="{FF2B5EF4-FFF2-40B4-BE49-F238E27FC236}">
                  <a16:creationId xmlns:a16="http://schemas.microsoft.com/office/drawing/2014/main" id="{8CBA49C1-F951-41D2-8C37-3754CB682FF1}"/>
                </a:ext>
              </a:extLst>
            </p:cNvPr>
            <p:cNvSpPr/>
            <p:nvPr/>
          </p:nvSpPr>
          <p:spPr bwMode="auto">
            <a:xfrm>
              <a:off x="1943254" y="3470624"/>
              <a:ext cx="7105927" cy="5627305"/>
            </a:xfrm>
            <a:prstGeom prst="roundRect">
              <a:avLst/>
            </a:prstGeom>
            <a:solidFill>
              <a:schemeClr val="accent5"/>
            </a:solidFill>
            <a:ln w="222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numCol="2" anchor="ctr" anchorCtr="1"/>
            <a:lstStyle>
              <a:defPPr>
                <a:defRPr lang="en-US"/>
              </a:defPPr>
              <a:lvl1pPr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1pPr>
              <a:lvl2pPr marL="2036763" indent="-1579563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2pPr>
              <a:lvl3pPr marL="4075113" indent="-3160713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3pPr>
              <a:lvl4pPr marL="6111875" indent="-4740275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4pPr>
              <a:lvl5pPr marL="8150225" indent="-6321425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pPr defTabSz="2195513">
                <a:defRPr/>
              </a:pPr>
              <a:endPara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</a:endParaRP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A7804274-1B32-471C-9F67-D9E6EBCCB463}"/>
                </a:ext>
              </a:extLst>
            </p:cNvPr>
            <p:cNvSpPr/>
            <p:nvPr/>
          </p:nvSpPr>
          <p:spPr bwMode="auto">
            <a:xfrm>
              <a:off x="2383998" y="4293375"/>
              <a:ext cx="6284233" cy="4445783"/>
            </a:xfrm>
            <a:prstGeom prst="rect">
              <a:avLst/>
            </a:prstGeom>
            <a:solidFill>
              <a:schemeClr val="accent5">
                <a:lumMod val="90000"/>
              </a:schemeClr>
            </a:solidFill>
            <a:ln w="349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 anchorCtr="1"/>
            <a:lstStyle>
              <a:defPPr>
                <a:defRPr lang="en-US"/>
              </a:defPPr>
              <a:lvl1pPr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1pPr>
              <a:lvl2pPr marL="2036763" indent="-1579563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2pPr>
              <a:lvl3pPr marL="4075113" indent="-3160713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3pPr>
              <a:lvl4pPr marL="6111875" indent="-4740275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4pPr>
              <a:lvl5pPr marL="8150225" indent="-6321425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pPr algn="ctr" defTabSz="2195513">
                <a:spcBef>
                  <a:spcPts val="0"/>
                </a:spcBef>
                <a:defRPr/>
              </a:pPr>
              <a:r>
                <a:rPr lang="en-US" sz="4400" b="1" dirty="0">
                  <a:latin typeface="Tahoma" charset="0"/>
                </a:rPr>
                <a:t>Sensory World Model, </a:t>
              </a:r>
              <a:br>
                <a:rPr lang="en-US" sz="4400" b="1" dirty="0">
                  <a:latin typeface="Tahoma" charset="0"/>
                </a:rPr>
              </a:br>
              <a:r>
                <a:rPr lang="en-US" sz="4400" b="1" dirty="0">
                  <a:latin typeface="Tahoma" charset="0"/>
                </a:rPr>
                <a:t>Conceptual World,</a:t>
              </a:r>
            </a:p>
            <a:p>
              <a:pPr algn="ctr" defTabSz="2195513">
                <a:spcBef>
                  <a:spcPts val="600"/>
                </a:spcBef>
                <a:defRPr/>
              </a:pPr>
              <a:r>
                <a:rPr lang="en-US" sz="3600" b="1" dirty="0">
                  <a:latin typeface="Tahoma" charset="0"/>
                </a:rPr>
                <a:t>and Directs Attention,</a:t>
              </a:r>
            </a:p>
            <a:p>
              <a:pPr algn="ctr" defTabSz="2195513">
                <a:spcBef>
                  <a:spcPts val="600"/>
                </a:spcBef>
                <a:defRPr/>
              </a:pPr>
              <a:r>
                <a:rPr lang="en-US" sz="3200" b="1" dirty="0">
                  <a:latin typeface="Tahoma" charset="0"/>
                </a:rPr>
                <a:t>includes</a:t>
              </a:r>
            </a:p>
            <a:p>
              <a:pPr algn="ctr" defTabSz="2195513">
                <a:spcBef>
                  <a:spcPts val="600"/>
                </a:spcBef>
                <a:defRPr/>
              </a:pPr>
              <a:r>
                <a:rPr lang="en-US" sz="3600" b="1" dirty="0">
                  <a:latin typeface="Tahoma" charset="0"/>
                </a:rPr>
                <a:t>Intuition, plus</a:t>
              </a:r>
            </a:p>
            <a:p>
              <a:pPr algn="ctr" defTabSz="2195513">
                <a:spcBef>
                  <a:spcPts val="0"/>
                </a:spcBef>
                <a:defRPr/>
              </a:pPr>
              <a:r>
                <a:rPr lang="en-US" sz="3600" b="1" dirty="0">
                  <a:latin typeface="Tahoma" charset="0"/>
                </a:rPr>
                <a:t>Goals and Self-Models</a:t>
              </a:r>
              <a:br>
                <a:rPr lang="en-US" sz="3600" b="1" dirty="0">
                  <a:latin typeface="Tahoma" charset="0"/>
                </a:rPr>
              </a:br>
              <a:r>
                <a:rPr lang="en-US" sz="3600" b="1" dirty="0">
                  <a:latin typeface="Tahoma" charset="0"/>
                </a:rPr>
                <a:t>for all three Agents</a:t>
              </a:r>
              <a:endParaRPr lang="en-US" sz="3600" b="1" u="sng" dirty="0">
                <a:latin typeface="Tahoma" charset="0"/>
              </a:endParaRPr>
            </a:p>
          </p:txBody>
        </p:sp>
        <p:sp>
          <p:nvSpPr>
            <p:cNvPr id="59" name="Rounded Rectangle 9">
              <a:extLst>
                <a:ext uri="{FF2B5EF4-FFF2-40B4-BE49-F238E27FC236}">
                  <a16:creationId xmlns:a16="http://schemas.microsoft.com/office/drawing/2014/main" id="{99720B5D-7A30-4246-B6D9-EAA0ADF95CA7}"/>
                </a:ext>
              </a:extLst>
            </p:cNvPr>
            <p:cNvSpPr/>
            <p:nvPr/>
          </p:nvSpPr>
          <p:spPr bwMode="auto">
            <a:xfrm>
              <a:off x="9737573" y="3432947"/>
              <a:ext cx="3429000" cy="5698699"/>
            </a:xfrm>
            <a:prstGeom prst="roundRect">
              <a:avLst/>
            </a:prstGeom>
            <a:solidFill>
              <a:srgbClr val="9999FF"/>
            </a:solidFill>
            <a:ln w="222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 anchorCtr="1"/>
            <a:lstStyle>
              <a:defPPr>
                <a:defRPr lang="en-US"/>
              </a:defPPr>
              <a:lvl1pPr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1pPr>
              <a:lvl2pPr marL="2036763" indent="-1579563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2pPr>
              <a:lvl3pPr marL="4075113" indent="-3160713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3pPr>
              <a:lvl4pPr marL="6111875" indent="-4740275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4pPr>
              <a:lvl5pPr marL="8150225" indent="-6321425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pPr defTabSz="2195513">
                <a:lnSpc>
                  <a:spcPts val="2600"/>
                </a:lnSpc>
                <a:defRPr/>
              </a:pPr>
              <a:endParaRPr lang="en-US" sz="2400" b="1" dirty="0">
                <a:latin typeface="Tahoma" charset="0"/>
              </a:endParaRPr>
            </a:p>
          </p:txBody>
        </p:sp>
        <p:sp>
          <p:nvSpPr>
            <p:cNvPr id="60" name="TextBox 48">
              <a:extLst>
                <a:ext uri="{FF2B5EF4-FFF2-40B4-BE49-F238E27FC236}">
                  <a16:creationId xmlns:a16="http://schemas.microsoft.com/office/drawing/2014/main" id="{44ADEC6A-1678-4BEE-9BF3-A5D8EC7D606C}"/>
                </a:ext>
              </a:extLst>
            </p:cNvPr>
            <p:cNvSpPr txBox="1"/>
            <p:nvPr/>
          </p:nvSpPr>
          <p:spPr bwMode="auto">
            <a:xfrm>
              <a:off x="3808638" y="3492846"/>
              <a:ext cx="3390360" cy="73397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1pPr>
              <a:lvl2pPr marL="2036763" indent="-1579563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2pPr>
              <a:lvl3pPr marL="4075113" indent="-3160713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3pPr>
              <a:lvl4pPr marL="6111875" indent="-4740275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4pPr>
              <a:lvl5pPr marL="8150225" indent="-6321425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4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Experiencer</a:t>
              </a:r>
              <a:endParaRPr 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03" name="Right Arrow 20">
            <a:extLst>
              <a:ext uri="{FF2B5EF4-FFF2-40B4-BE49-F238E27FC236}">
                <a16:creationId xmlns:a16="http://schemas.microsoft.com/office/drawing/2014/main" id="{F79404C9-5DB7-4D91-ACCC-DD967F8500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64509" y="4379976"/>
            <a:ext cx="1038464" cy="639050"/>
          </a:xfrm>
          <a:prstGeom prst="rightArrow">
            <a:avLst>
              <a:gd name="adj1" fmla="val 50000"/>
              <a:gd name="adj2" fmla="val 49999"/>
            </a:avLst>
          </a:prstGeom>
          <a:solidFill>
            <a:schemeClr val="bg1">
              <a:lumMod val="75000"/>
            </a:schemeClr>
          </a:solidFill>
          <a:ln w="22225" algn="ctr">
            <a:solidFill>
              <a:schemeClr val="tx1"/>
            </a:solidFill>
            <a:round/>
            <a:headEnd/>
            <a:tailEnd/>
          </a:ln>
        </p:spPr>
        <p:txBody>
          <a:bodyPr anchorCtr="1"/>
          <a:lstStyle>
            <a:defPPr>
              <a:defRPr lang="en-US"/>
            </a:defPPr>
            <a:lvl1pPr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1pPr>
            <a:lvl2pPr marL="2036763" indent="-1579563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4075113" indent="-3160713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6111875" indent="-4740275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8150225" indent="-6321425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endParaRPr lang="en-US" altLang="en-US" sz="4000">
              <a:latin typeface="Tahoma" panose="020B0604030504040204" pitchFamily="34" charset="0"/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B6D1AF9A-97D4-4779-AF27-F56FB3021E73}"/>
              </a:ext>
            </a:extLst>
          </p:cNvPr>
          <p:cNvSpPr txBox="1"/>
          <p:nvPr/>
        </p:nvSpPr>
        <p:spPr>
          <a:xfrm>
            <a:off x="11333827" y="4953000"/>
            <a:ext cx="301717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2195513">
              <a:spcBef>
                <a:spcPts val="0"/>
              </a:spcBef>
              <a:defRPr/>
            </a:pPr>
            <a:r>
              <a:rPr lang="en-US" sz="4400" b="1" dirty="0">
                <a:latin typeface="Tahoma" charset="0"/>
              </a:rPr>
              <a:t>Controller</a:t>
            </a:r>
            <a:endParaRPr lang="en-US" sz="2800" dirty="0"/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33898316-76C8-463B-BA15-2662F9DB16D1}"/>
              </a:ext>
            </a:extLst>
          </p:cNvPr>
          <p:cNvSpPr txBox="1"/>
          <p:nvPr/>
        </p:nvSpPr>
        <p:spPr>
          <a:xfrm>
            <a:off x="12044707" y="5715000"/>
            <a:ext cx="155683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2195513">
              <a:defRPr/>
            </a:pPr>
            <a:r>
              <a:rPr lang="en-US" sz="2400" b="1" dirty="0">
                <a:latin typeface="Tahoma" charset="0"/>
              </a:rPr>
              <a:t>Controls</a:t>
            </a:r>
          </a:p>
          <a:p>
            <a:pPr algn="ctr" defTabSz="2195513">
              <a:spcBef>
                <a:spcPts val="0"/>
              </a:spcBef>
              <a:defRPr/>
            </a:pPr>
            <a:r>
              <a:rPr lang="en-US" sz="2400" b="1" dirty="0">
                <a:latin typeface="Tahoma" charset="0"/>
              </a:rPr>
              <a:t>the Body</a:t>
            </a:r>
            <a:endParaRPr lang="en-US" sz="2400" dirty="0"/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261E3850-6DBA-4F25-8446-92B006A07D18}"/>
              </a:ext>
            </a:extLst>
          </p:cNvPr>
          <p:cNvSpPr txBox="1"/>
          <p:nvPr/>
        </p:nvSpPr>
        <p:spPr>
          <a:xfrm>
            <a:off x="11155679" y="7779603"/>
            <a:ext cx="33088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195513">
              <a:spcBef>
                <a:spcPts val="0"/>
              </a:spcBef>
              <a:defRPr/>
            </a:pPr>
            <a:r>
              <a:rPr lang="en-US" sz="2400" b="1" dirty="0">
                <a:latin typeface="Tahoma" charset="0"/>
              </a:rPr>
              <a:t>Produces feelings</a:t>
            </a:r>
            <a:br>
              <a:rPr lang="en-US" sz="2400" b="1" dirty="0">
                <a:latin typeface="Tahoma" charset="0"/>
              </a:rPr>
            </a:br>
            <a:r>
              <a:rPr lang="en-US" sz="2400" b="1" dirty="0">
                <a:latin typeface="Tahoma" charset="0"/>
              </a:rPr>
              <a:t>and emotions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D43DC88F-1997-46E0-A6B7-AB55F9682603}"/>
              </a:ext>
            </a:extLst>
          </p:cNvPr>
          <p:cNvSpPr txBox="1"/>
          <p:nvPr/>
        </p:nvSpPr>
        <p:spPr>
          <a:xfrm>
            <a:off x="11155680" y="3505200"/>
            <a:ext cx="33634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2195513">
              <a:defRPr/>
            </a:pPr>
            <a:r>
              <a:rPr lang="en-US" sz="2400" b="1" dirty="0">
                <a:latin typeface="Tahoma" charset="0"/>
              </a:rPr>
              <a:t>Produces inner </a:t>
            </a:r>
            <a:br>
              <a:rPr lang="en-US" sz="2400" b="1" dirty="0">
                <a:latin typeface="Tahoma" charset="0"/>
              </a:rPr>
            </a:br>
            <a:r>
              <a:rPr lang="en-US" sz="2400" b="1" dirty="0">
                <a:latin typeface="Tahoma" charset="0"/>
              </a:rPr>
              <a:t>voice &amp; visualization</a:t>
            </a:r>
          </a:p>
        </p:txBody>
      </p:sp>
      <p:cxnSp>
        <p:nvCxnSpPr>
          <p:cNvPr id="126" name="Straight Arrow Connector 125">
            <a:extLst>
              <a:ext uri="{FF2B5EF4-FFF2-40B4-BE49-F238E27FC236}">
                <a16:creationId xmlns:a16="http://schemas.microsoft.com/office/drawing/2014/main" id="{7CFB4E62-BC63-49F0-8865-6685127CF659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9509760" y="8321040"/>
            <a:ext cx="1828800" cy="0"/>
          </a:xfrm>
          <a:prstGeom prst="straightConnector1">
            <a:avLst/>
          </a:prstGeom>
          <a:ln w="63500">
            <a:solidFill>
              <a:schemeClr val="tx1"/>
            </a:solidFill>
            <a:prstDash val="solid"/>
            <a:headEnd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Arrow Connector 124">
            <a:extLst>
              <a:ext uri="{FF2B5EF4-FFF2-40B4-BE49-F238E27FC236}">
                <a16:creationId xmlns:a16="http://schemas.microsoft.com/office/drawing/2014/main" id="{3642A59A-F156-4211-8508-33F2E557D39F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9509760" y="3840480"/>
            <a:ext cx="1828800" cy="0"/>
          </a:xfrm>
          <a:prstGeom prst="straightConnector1">
            <a:avLst/>
          </a:prstGeom>
          <a:ln w="63500">
            <a:solidFill>
              <a:schemeClr val="tx1"/>
            </a:solidFill>
            <a:prstDash val="solid"/>
            <a:headEnd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Left-Right Arrow 11">
            <a:extLst>
              <a:ext uri="{FF2B5EF4-FFF2-40B4-BE49-F238E27FC236}">
                <a16:creationId xmlns:a16="http://schemas.microsoft.com/office/drawing/2014/main" id="{1BF6A50E-0A9F-4886-8019-53B0782254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32159" y="5410200"/>
            <a:ext cx="1904995" cy="1463067"/>
          </a:xfrm>
          <a:prstGeom prst="leftRightArrow">
            <a:avLst>
              <a:gd name="adj1" fmla="val 65835"/>
              <a:gd name="adj2" fmla="val 29167"/>
            </a:avLst>
          </a:prstGeom>
          <a:solidFill>
            <a:schemeClr val="bg1">
              <a:lumMod val="75000"/>
            </a:schemeClr>
          </a:solidFill>
          <a:ln w="22225" algn="ctr">
            <a:solidFill>
              <a:schemeClr val="tx1"/>
            </a:solidFill>
            <a:round/>
            <a:headEnd/>
            <a:tailEnd/>
          </a:ln>
        </p:spPr>
        <p:txBody>
          <a:bodyPr anchor="ctr" anchorCtr="1"/>
          <a:lstStyle>
            <a:defPPr>
              <a:defRPr lang="en-US"/>
            </a:defPPr>
            <a:lvl1pPr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1pPr>
            <a:lvl2pPr marL="2036763" indent="-1579563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4075113" indent="-3160713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6111875" indent="-4740275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8150225" indent="-6321425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algn="ctr"/>
            <a:endParaRPr lang="en-US" altLang="en-US" sz="2400" dirty="0">
              <a:latin typeface="Tahoma" panose="020B0604030504040204" pitchFamily="34" charset="0"/>
            </a:endParaRPr>
          </a:p>
        </p:txBody>
      </p:sp>
      <p:sp>
        <p:nvSpPr>
          <p:cNvPr id="91" name="Right Arrow 18">
            <a:extLst>
              <a:ext uri="{FF2B5EF4-FFF2-40B4-BE49-F238E27FC236}">
                <a16:creationId xmlns:a16="http://schemas.microsoft.com/office/drawing/2014/main" id="{70334216-DD0B-48B6-8C2B-839F15649B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2589" y="4381521"/>
            <a:ext cx="1249114" cy="647675"/>
          </a:xfrm>
          <a:prstGeom prst="rightArrow">
            <a:avLst>
              <a:gd name="adj1" fmla="val 50000"/>
              <a:gd name="adj2" fmla="val 49999"/>
            </a:avLst>
          </a:prstGeom>
          <a:solidFill>
            <a:schemeClr val="bg1">
              <a:lumMod val="75000"/>
            </a:schemeClr>
          </a:solidFill>
          <a:ln w="22225" algn="ctr">
            <a:solidFill>
              <a:schemeClr val="tx1"/>
            </a:solidFill>
            <a:round/>
            <a:headEnd/>
            <a:tailEnd/>
          </a:ln>
        </p:spPr>
        <p:txBody>
          <a:bodyPr anchorCtr="1"/>
          <a:lstStyle>
            <a:defPPr>
              <a:defRPr lang="en-US"/>
            </a:defPPr>
            <a:lvl1pPr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1pPr>
            <a:lvl2pPr marL="2036763" indent="-1579563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4075113" indent="-3160713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6111875" indent="-4740275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8150225" indent="-6321425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endParaRPr lang="en-US" altLang="en-US" sz="4000">
              <a:latin typeface="Tahoma" panose="020B0604030504040204" pitchFamily="34" charset="0"/>
            </a:endParaRPr>
          </a:p>
        </p:txBody>
      </p:sp>
      <p:sp>
        <p:nvSpPr>
          <p:cNvPr id="32" name="Right Arrow 19">
            <a:extLst>
              <a:ext uri="{FF2B5EF4-FFF2-40B4-BE49-F238E27FC236}">
                <a16:creationId xmlns:a16="http://schemas.microsoft.com/office/drawing/2014/main" id="{C0802E25-A9B1-4DC6-B563-98EAF28487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2590" y="7576772"/>
            <a:ext cx="1249114" cy="639049"/>
          </a:xfrm>
          <a:prstGeom prst="rightArrow">
            <a:avLst>
              <a:gd name="adj1" fmla="val 50000"/>
              <a:gd name="adj2" fmla="val 49999"/>
            </a:avLst>
          </a:prstGeom>
          <a:solidFill>
            <a:schemeClr val="bg1">
              <a:lumMod val="75000"/>
            </a:schemeClr>
          </a:solidFill>
          <a:ln w="22225" algn="ctr">
            <a:solidFill>
              <a:schemeClr val="tx1"/>
            </a:solidFill>
            <a:round/>
            <a:headEnd/>
            <a:tailEnd/>
          </a:ln>
        </p:spPr>
        <p:txBody>
          <a:bodyPr anchorCtr="1"/>
          <a:lstStyle>
            <a:defPPr>
              <a:defRPr lang="en-US"/>
            </a:defPPr>
            <a:lvl1pPr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1pPr>
            <a:lvl2pPr marL="2036763" indent="-1579563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4075113" indent="-3160713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6111875" indent="-4740275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8150225" indent="-6321425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endParaRPr lang="en-US" altLang="en-US" sz="4000">
              <a:latin typeface="Tahoma" panose="020B0604030504040204" pitchFamily="34" charset="0"/>
            </a:endParaRPr>
          </a:p>
        </p:txBody>
      </p:sp>
      <p:sp>
        <p:nvSpPr>
          <p:cNvPr id="33" name="Right Arrow 21">
            <a:extLst>
              <a:ext uri="{FF2B5EF4-FFF2-40B4-BE49-F238E27FC236}">
                <a16:creationId xmlns:a16="http://schemas.microsoft.com/office/drawing/2014/main" id="{4CDB81C0-76C2-4B70-A73C-6A66A509E5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64515" y="7576771"/>
            <a:ext cx="1038464" cy="639050"/>
          </a:xfrm>
          <a:prstGeom prst="rightArrow">
            <a:avLst>
              <a:gd name="adj1" fmla="val 50000"/>
              <a:gd name="adj2" fmla="val 49999"/>
            </a:avLst>
          </a:prstGeom>
          <a:solidFill>
            <a:schemeClr val="bg1">
              <a:lumMod val="75000"/>
            </a:schemeClr>
          </a:solidFill>
          <a:ln w="22225" algn="ctr">
            <a:solidFill>
              <a:schemeClr val="tx1"/>
            </a:solidFill>
            <a:round/>
            <a:headEnd/>
            <a:tailEnd/>
          </a:ln>
        </p:spPr>
        <p:txBody>
          <a:bodyPr anchorCtr="1"/>
          <a:lstStyle>
            <a:defPPr>
              <a:defRPr lang="en-US"/>
            </a:defPPr>
            <a:lvl1pPr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1pPr>
            <a:lvl2pPr marL="2036763" indent="-1579563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4075113" indent="-3160713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6111875" indent="-4740275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8150225" indent="-6321425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endParaRPr lang="en-US" altLang="en-US" sz="4000">
              <a:latin typeface="Tahoma" panose="020B0604030504040204" pitchFamily="34" charset="0"/>
            </a:endParaRPr>
          </a:p>
        </p:txBody>
      </p:sp>
      <p:sp>
        <p:nvSpPr>
          <p:cNvPr id="38" name="TextBox 36">
            <a:extLst>
              <a:ext uri="{FF2B5EF4-FFF2-40B4-BE49-F238E27FC236}">
                <a16:creationId xmlns:a16="http://schemas.microsoft.com/office/drawing/2014/main" id="{231588D8-5872-488A-AE17-728B292BFBBC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521927" y="4374224"/>
            <a:ext cx="2636078" cy="733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1pPr>
            <a:lvl2pPr marL="2036763" indent="-1579563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4075113" indent="-3160713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6111875" indent="-4740275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8150225" indent="-6321425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algn="ctr" eaLnBrk="1" hangingPunct="1">
              <a:lnSpc>
                <a:spcPts val="2500"/>
              </a:lnSpc>
            </a:pPr>
            <a:r>
              <a:rPr lang="en-US" altLang="en-US" sz="2400" b="1" dirty="0"/>
              <a:t>Spoken &amp; Written Language Input</a:t>
            </a:r>
          </a:p>
        </p:txBody>
      </p:sp>
      <p:sp>
        <p:nvSpPr>
          <p:cNvPr id="39" name="TextBox 37">
            <a:extLst>
              <a:ext uri="{FF2B5EF4-FFF2-40B4-BE49-F238E27FC236}">
                <a16:creationId xmlns:a16="http://schemas.microsoft.com/office/drawing/2014/main" id="{A33D0E86-8851-4295-A200-91FB5B906FBD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521927" y="7489589"/>
            <a:ext cx="2636078" cy="733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1pPr>
            <a:lvl2pPr marL="2036763" indent="-1579563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4075113" indent="-3160713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6111875" indent="-4740275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8150225" indent="-6321425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algn="ctr" eaLnBrk="1" hangingPunct="1">
              <a:lnSpc>
                <a:spcPts val="2500"/>
              </a:lnSpc>
            </a:pPr>
            <a:r>
              <a:rPr lang="en-US" altLang="en-US" sz="2400" b="1" dirty="0"/>
              <a:t>Vision, Hearing, &amp;</a:t>
            </a:r>
            <a:br>
              <a:rPr lang="en-US" altLang="en-US" sz="2400" b="1" dirty="0"/>
            </a:br>
            <a:r>
              <a:rPr lang="en-US" altLang="en-US" sz="2400" b="1" dirty="0"/>
              <a:t>All Body Senses</a:t>
            </a:r>
          </a:p>
        </p:txBody>
      </p:sp>
      <p:sp>
        <p:nvSpPr>
          <p:cNvPr id="40" name="TextBox 20">
            <a:extLst>
              <a:ext uri="{FF2B5EF4-FFF2-40B4-BE49-F238E27FC236}">
                <a16:creationId xmlns:a16="http://schemas.microsoft.com/office/drawing/2014/main" id="{C17B1F6C-3729-4EC0-B9C6-6C77457F53F7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14536124" y="4352633"/>
            <a:ext cx="2636078" cy="733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1pPr>
            <a:lvl2pPr marL="2036763" indent="-1579563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4075113" indent="-3160713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6111875" indent="-4740275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8150225" indent="-6321425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algn="ctr" eaLnBrk="1" hangingPunct="1">
              <a:lnSpc>
                <a:spcPts val="2500"/>
              </a:lnSpc>
            </a:pPr>
            <a:r>
              <a:rPr lang="en-US" altLang="en-US" sz="2400" b="1" dirty="0"/>
              <a:t>Spoken &amp; Written Language Output</a:t>
            </a:r>
          </a:p>
        </p:txBody>
      </p:sp>
      <p:sp>
        <p:nvSpPr>
          <p:cNvPr id="41" name="TextBox 21">
            <a:extLst>
              <a:ext uri="{FF2B5EF4-FFF2-40B4-BE49-F238E27FC236}">
                <a16:creationId xmlns:a16="http://schemas.microsoft.com/office/drawing/2014/main" id="{33648AF7-56C1-40AA-9EDC-A229195DC7C2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14536125" y="7622755"/>
            <a:ext cx="2636078" cy="733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1pPr>
            <a:lvl2pPr marL="2036763" indent="-1579563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4075113" indent="-3160713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6111875" indent="-4740275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8150225" indent="-6321425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algn="ctr" eaLnBrk="1" hangingPunct="1">
              <a:lnSpc>
                <a:spcPts val="2500"/>
              </a:lnSpc>
            </a:pPr>
            <a:r>
              <a:rPr lang="en-US" altLang="en-US" sz="2400" b="1" dirty="0"/>
              <a:t>Control all Muscles </a:t>
            </a:r>
            <a:br>
              <a:rPr lang="en-US" altLang="en-US" sz="2400" b="1" dirty="0"/>
            </a:br>
            <a:r>
              <a:rPr lang="en-US" altLang="en-US" sz="2400" b="1" dirty="0"/>
              <a:t>and Glands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88367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16231">
        <p:fade/>
      </p:transition>
    </mc:Choice>
    <mc:Fallback xmlns="">
      <p:transition spd="med" advTm="516231">
        <p:fade/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3C5BF0-29B0-41FA-9845-C49739C2B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FA7B1-9781-4CDD-AD7A-615476979112}" type="slidenum">
              <a:rPr lang="en-US" sz="2000" smtClean="0"/>
              <a:pPr>
                <a:defRPr/>
              </a:pPr>
              <a:t>105</a:t>
            </a:fld>
            <a:endParaRPr lang="en-US" sz="2000" dirty="0"/>
          </a:p>
        </p:txBody>
      </p:sp>
      <p:sp>
        <p:nvSpPr>
          <p:cNvPr id="66" name="TextBox 19">
            <a:extLst>
              <a:ext uri="{FF2B5EF4-FFF2-40B4-BE49-F238E27FC236}">
                <a16:creationId xmlns:a16="http://schemas.microsoft.com/office/drawing/2014/main" id="{FE37C333-CA2A-4080-9DD3-6931A243B2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19930" y="9029357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1pPr>
            <a:lvl2pPr marL="2036763" indent="-1579563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4075113" indent="-3160713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6111875" indent="-4740275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8150225" indent="-6321425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eaLnBrk="1" hangingPunct="1"/>
            <a:endParaRPr lang="en-US" altLang="en-US" sz="1800" dirty="0"/>
          </a:p>
        </p:txBody>
      </p:sp>
      <p:sp>
        <p:nvSpPr>
          <p:cNvPr id="121" name="Title 7">
            <a:extLst>
              <a:ext uri="{FF2B5EF4-FFF2-40B4-BE49-F238E27FC236}">
                <a16:creationId xmlns:a16="http://schemas.microsoft.com/office/drawing/2014/main" id="{D3BA9CD8-A6FA-4D9A-AD4F-A05E2DC74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9428" y="228601"/>
            <a:ext cx="15241529" cy="2229738"/>
          </a:xfrm>
        </p:spPr>
        <p:txBody>
          <a:bodyPr/>
          <a:lstStyle/>
          <a:p>
            <a:r>
              <a:rPr lang="en-US" dirty="0"/>
              <a:t>Part 2: An Explanation of Spirituality</a:t>
            </a:r>
          </a:p>
        </p:txBody>
      </p:sp>
      <p:sp>
        <p:nvSpPr>
          <p:cNvPr id="51" name="Rounded Rectangle 5">
            <a:extLst>
              <a:ext uri="{FF2B5EF4-FFF2-40B4-BE49-F238E27FC236}">
                <a16:creationId xmlns:a16="http://schemas.microsoft.com/office/drawing/2014/main" id="{6D1DB015-7F96-41F1-BC23-3EDE5EE22B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9161" y="2819400"/>
            <a:ext cx="12234626" cy="6710020"/>
          </a:xfrm>
          <a:custGeom>
            <a:avLst/>
            <a:gdLst>
              <a:gd name="connsiteX0" fmla="*/ 0 w 12221926"/>
              <a:gd name="connsiteY0" fmla="*/ 1118359 h 6710020"/>
              <a:gd name="connsiteX1" fmla="*/ 1118359 w 12221926"/>
              <a:gd name="connsiteY1" fmla="*/ 0 h 6710020"/>
              <a:gd name="connsiteX2" fmla="*/ 11103567 w 12221926"/>
              <a:gd name="connsiteY2" fmla="*/ 0 h 6710020"/>
              <a:gd name="connsiteX3" fmla="*/ 12221926 w 12221926"/>
              <a:gd name="connsiteY3" fmla="*/ 1118359 h 6710020"/>
              <a:gd name="connsiteX4" fmla="*/ 12221926 w 12221926"/>
              <a:gd name="connsiteY4" fmla="*/ 5591661 h 6710020"/>
              <a:gd name="connsiteX5" fmla="*/ 11103567 w 12221926"/>
              <a:gd name="connsiteY5" fmla="*/ 6710020 h 6710020"/>
              <a:gd name="connsiteX6" fmla="*/ 1118359 w 12221926"/>
              <a:gd name="connsiteY6" fmla="*/ 6710020 h 6710020"/>
              <a:gd name="connsiteX7" fmla="*/ 0 w 12221926"/>
              <a:gd name="connsiteY7" fmla="*/ 5591661 h 6710020"/>
              <a:gd name="connsiteX8" fmla="*/ 0 w 12221926"/>
              <a:gd name="connsiteY8" fmla="*/ 1118359 h 6710020"/>
              <a:gd name="connsiteX0" fmla="*/ 0 w 12221926"/>
              <a:gd name="connsiteY0" fmla="*/ 1118359 h 6710020"/>
              <a:gd name="connsiteX1" fmla="*/ 1118359 w 12221926"/>
              <a:gd name="connsiteY1" fmla="*/ 0 h 6710020"/>
              <a:gd name="connsiteX2" fmla="*/ 11103567 w 12221926"/>
              <a:gd name="connsiteY2" fmla="*/ 0 h 6710020"/>
              <a:gd name="connsiteX3" fmla="*/ 12221926 w 12221926"/>
              <a:gd name="connsiteY3" fmla="*/ 1118359 h 6710020"/>
              <a:gd name="connsiteX4" fmla="*/ 12221926 w 12221926"/>
              <a:gd name="connsiteY4" fmla="*/ 5591661 h 6710020"/>
              <a:gd name="connsiteX5" fmla="*/ 11421067 w 12221926"/>
              <a:gd name="connsiteY5" fmla="*/ 6697320 h 6710020"/>
              <a:gd name="connsiteX6" fmla="*/ 1118359 w 12221926"/>
              <a:gd name="connsiteY6" fmla="*/ 6710020 h 6710020"/>
              <a:gd name="connsiteX7" fmla="*/ 0 w 12221926"/>
              <a:gd name="connsiteY7" fmla="*/ 5591661 h 6710020"/>
              <a:gd name="connsiteX8" fmla="*/ 0 w 12221926"/>
              <a:gd name="connsiteY8" fmla="*/ 1118359 h 6710020"/>
              <a:gd name="connsiteX0" fmla="*/ 0 w 12234626"/>
              <a:gd name="connsiteY0" fmla="*/ 1118359 h 6710020"/>
              <a:gd name="connsiteX1" fmla="*/ 1118359 w 12234626"/>
              <a:gd name="connsiteY1" fmla="*/ 0 h 6710020"/>
              <a:gd name="connsiteX2" fmla="*/ 11103567 w 12234626"/>
              <a:gd name="connsiteY2" fmla="*/ 0 h 6710020"/>
              <a:gd name="connsiteX3" fmla="*/ 12221926 w 12234626"/>
              <a:gd name="connsiteY3" fmla="*/ 1118359 h 6710020"/>
              <a:gd name="connsiteX4" fmla="*/ 12234626 w 12234626"/>
              <a:gd name="connsiteY4" fmla="*/ 5896461 h 6710020"/>
              <a:gd name="connsiteX5" fmla="*/ 11421067 w 12234626"/>
              <a:gd name="connsiteY5" fmla="*/ 6697320 h 6710020"/>
              <a:gd name="connsiteX6" fmla="*/ 1118359 w 12234626"/>
              <a:gd name="connsiteY6" fmla="*/ 6710020 h 6710020"/>
              <a:gd name="connsiteX7" fmla="*/ 0 w 12234626"/>
              <a:gd name="connsiteY7" fmla="*/ 5591661 h 6710020"/>
              <a:gd name="connsiteX8" fmla="*/ 0 w 12234626"/>
              <a:gd name="connsiteY8" fmla="*/ 1118359 h 6710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34626" h="6710020">
                <a:moveTo>
                  <a:pt x="0" y="1118359"/>
                </a:moveTo>
                <a:cubicBezTo>
                  <a:pt x="0" y="500706"/>
                  <a:pt x="500706" y="0"/>
                  <a:pt x="1118359" y="0"/>
                </a:cubicBezTo>
                <a:lnTo>
                  <a:pt x="11103567" y="0"/>
                </a:lnTo>
                <a:cubicBezTo>
                  <a:pt x="11721220" y="0"/>
                  <a:pt x="12221926" y="500706"/>
                  <a:pt x="12221926" y="1118359"/>
                </a:cubicBezTo>
                <a:cubicBezTo>
                  <a:pt x="12226159" y="2711060"/>
                  <a:pt x="12230393" y="4303760"/>
                  <a:pt x="12234626" y="5896461"/>
                </a:cubicBezTo>
                <a:cubicBezTo>
                  <a:pt x="12234626" y="6514114"/>
                  <a:pt x="12038720" y="6697320"/>
                  <a:pt x="11421067" y="6697320"/>
                </a:cubicBezTo>
                <a:lnTo>
                  <a:pt x="1118359" y="6710020"/>
                </a:lnTo>
                <a:cubicBezTo>
                  <a:pt x="500706" y="6710020"/>
                  <a:pt x="0" y="6209314"/>
                  <a:pt x="0" y="5591661"/>
                </a:cubicBezTo>
                <a:lnTo>
                  <a:pt x="0" y="1118359"/>
                </a:lnTo>
                <a:close/>
              </a:path>
            </a:pathLst>
          </a:custGeom>
          <a:solidFill>
            <a:schemeClr val="bg2">
              <a:lumMod val="10000"/>
              <a:lumOff val="90000"/>
            </a:schemeClr>
          </a:solidFill>
          <a:ln w="22225" algn="ctr">
            <a:solidFill>
              <a:schemeClr val="tx1"/>
            </a:solidFill>
            <a:round/>
            <a:headEnd/>
            <a:tailEnd/>
          </a:ln>
        </p:spPr>
        <p:txBody>
          <a:bodyPr anchorCtr="1"/>
          <a:lstStyle>
            <a:defPPr>
              <a:defRPr lang="en-US"/>
            </a:defPPr>
            <a:lvl1pPr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1pPr>
            <a:lvl2pPr marL="2036763" indent="-1579563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4075113" indent="-3160713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6111875" indent="-4740275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8150225" indent="-6321425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algn="ctr"/>
            <a:endParaRPr lang="en-US" altLang="en-US" sz="3200" dirty="0">
              <a:latin typeface="Tahoma" panose="020B060403050404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B192BB4-6BFD-4D10-84EE-24E3BBF8EA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0560" y="2438400"/>
            <a:ext cx="5525154" cy="707886"/>
          </a:xfrm>
          <a:prstGeom prst="rect">
            <a:avLst/>
          </a:prstGeom>
          <a:solidFill>
            <a:schemeClr val="bg2">
              <a:lumMod val="25000"/>
              <a:lumOff val="75000"/>
            </a:schemeClr>
          </a:solidFill>
          <a:ln w="222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1pPr>
            <a:lvl2pPr marL="2036763" indent="-1579563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4075113" indent="-3160713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6111875" indent="-4740275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8150225" indent="-6321425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algn="ctr" eaLnBrk="1" hangingPunct="1"/>
            <a:r>
              <a:rPr lang="en-US" altLang="en-US" sz="4000" b="1" dirty="0"/>
              <a:t>Modern Human Brain</a:t>
            </a:r>
          </a:p>
        </p:txBody>
      </p:sp>
      <p:sp>
        <p:nvSpPr>
          <p:cNvPr id="53" name="TextBox 19">
            <a:extLst>
              <a:ext uri="{FF2B5EF4-FFF2-40B4-BE49-F238E27FC236}">
                <a16:creationId xmlns:a16="http://schemas.microsoft.com/office/drawing/2014/main" id="{B971CD88-9C1A-45D4-9870-55E61EB454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04834" y="9334157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1pPr>
            <a:lvl2pPr marL="2036763" indent="-1579563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4075113" indent="-3160713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6111875" indent="-4740275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8150225" indent="-6321425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eaLnBrk="1" hangingPunct="1"/>
            <a:endParaRPr lang="en-US" altLang="en-US" sz="1800" dirty="0"/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248801C9-0FC1-4890-B007-E7E6723DF619}"/>
              </a:ext>
            </a:extLst>
          </p:cNvPr>
          <p:cNvGrpSpPr/>
          <p:nvPr/>
        </p:nvGrpSpPr>
        <p:grpSpPr>
          <a:xfrm>
            <a:off x="2858810" y="3239897"/>
            <a:ext cx="11765615" cy="5934556"/>
            <a:chOff x="1943254" y="3470624"/>
            <a:chExt cx="11223319" cy="5661022"/>
          </a:xfrm>
        </p:grpSpPr>
        <p:sp>
          <p:nvSpPr>
            <p:cNvPr id="55" name="Rounded Rectangle 8">
              <a:extLst>
                <a:ext uri="{FF2B5EF4-FFF2-40B4-BE49-F238E27FC236}">
                  <a16:creationId xmlns:a16="http://schemas.microsoft.com/office/drawing/2014/main" id="{8CBA49C1-F951-41D2-8C37-3754CB682FF1}"/>
                </a:ext>
              </a:extLst>
            </p:cNvPr>
            <p:cNvSpPr/>
            <p:nvPr/>
          </p:nvSpPr>
          <p:spPr bwMode="auto">
            <a:xfrm>
              <a:off x="1943254" y="3470624"/>
              <a:ext cx="7105927" cy="5627305"/>
            </a:xfrm>
            <a:prstGeom prst="roundRect">
              <a:avLst/>
            </a:prstGeom>
            <a:solidFill>
              <a:schemeClr val="accent5"/>
            </a:solidFill>
            <a:ln w="222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numCol="2" anchor="ctr" anchorCtr="1"/>
            <a:lstStyle>
              <a:defPPr>
                <a:defRPr lang="en-US"/>
              </a:defPPr>
              <a:lvl1pPr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1pPr>
              <a:lvl2pPr marL="2036763" indent="-1579563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2pPr>
              <a:lvl3pPr marL="4075113" indent="-3160713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3pPr>
              <a:lvl4pPr marL="6111875" indent="-4740275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4pPr>
              <a:lvl5pPr marL="8150225" indent="-6321425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pPr defTabSz="2195513">
                <a:defRPr/>
              </a:pPr>
              <a:endPara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</a:endParaRP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A7804274-1B32-471C-9F67-D9E6EBCCB463}"/>
                </a:ext>
              </a:extLst>
            </p:cNvPr>
            <p:cNvSpPr/>
            <p:nvPr/>
          </p:nvSpPr>
          <p:spPr bwMode="auto">
            <a:xfrm>
              <a:off x="2383998" y="4293375"/>
              <a:ext cx="6284233" cy="4445783"/>
            </a:xfrm>
            <a:prstGeom prst="rect">
              <a:avLst/>
            </a:prstGeom>
            <a:solidFill>
              <a:schemeClr val="accent5">
                <a:lumMod val="90000"/>
              </a:schemeClr>
            </a:solidFill>
            <a:ln w="349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 anchorCtr="1"/>
            <a:lstStyle>
              <a:defPPr>
                <a:defRPr lang="en-US"/>
              </a:defPPr>
              <a:lvl1pPr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1pPr>
              <a:lvl2pPr marL="2036763" indent="-1579563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2pPr>
              <a:lvl3pPr marL="4075113" indent="-3160713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3pPr>
              <a:lvl4pPr marL="6111875" indent="-4740275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4pPr>
              <a:lvl5pPr marL="8150225" indent="-6321425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pPr algn="ctr" defTabSz="2195513">
                <a:spcBef>
                  <a:spcPts val="0"/>
                </a:spcBef>
                <a:defRPr/>
              </a:pPr>
              <a:r>
                <a:rPr lang="en-US" sz="4400" b="1" dirty="0">
                  <a:latin typeface="Tahoma" charset="0"/>
                </a:rPr>
                <a:t>Sensory World Model, </a:t>
              </a:r>
              <a:br>
                <a:rPr lang="en-US" sz="4400" b="1" dirty="0">
                  <a:latin typeface="Tahoma" charset="0"/>
                </a:rPr>
              </a:br>
              <a:r>
                <a:rPr lang="en-US" sz="4400" b="1" dirty="0">
                  <a:latin typeface="Tahoma" charset="0"/>
                </a:rPr>
                <a:t>Conceptual World,</a:t>
              </a:r>
            </a:p>
            <a:p>
              <a:pPr algn="ctr" defTabSz="2195513">
                <a:spcBef>
                  <a:spcPts val="600"/>
                </a:spcBef>
                <a:defRPr/>
              </a:pPr>
              <a:r>
                <a:rPr lang="en-US" sz="3600" b="1" dirty="0">
                  <a:latin typeface="Tahoma" charset="0"/>
                </a:rPr>
                <a:t>and Directs Attention,</a:t>
              </a:r>
            </a:p>
            <a:p>
              <a:pPr algn="ctr" defTabSz="2195513">
                <a:spcBef>
                  <a:spcPts val="600"/>
                </a:spcBef>
                <a:defRPr/>
              </a:pPr>
              <a:r>
                <a:rPr lang="en-US" sz="3200" b="1" dirty="0">
                  <a:latin typeface="Tahoma" charset="0"/>
                </a:rPr>
                <a:t>includes</a:t>
              </a:r>
            </a:p>
            <a:p>
              <a:pPr algn="ctr" defTabSz="2195513">
                <a:spcBef>
                  <a:spcPts val="600"/>
                </a:spcBef>
                <a:defRPr/>
              </a:pPr>
              <a:r>
                <a:rPr lang="en-US" sz="3600" b="1" dirty="0">
                  <a:latin typeface="Tahoma" charset="0"/>
                </a:rPr>
                <a:t>Intuition, plus</a:t>
              </a:r>
            </a:p>
            <a:p>
              <a:pPr algn="ctr" defTabSz="2195513">
                <a:spcBef>
                  <a:spcPts val="0"/>
                </a:spcBef>
                <a:defRPr/>
              </a:pPr>
              <a:r>
                <a:rPr lang="en-US" sz="3600" b="1" dirty="0">
                  <a:latin typeface="Tahoma" charset="0"/>
                </a:rPr>
                <a:t>Goals and Self-Models</a:t>
              </a:r>
              <a:br>
                <a:rPr lang="en-US" sz="3600" b="1" dirty="0">
                  <a:latin typeface="Tahoma" charset="0"/>
                </a:rPr>
              </a:br>
              <a:r>
                <a:rPr lang="en-US" sz="3600" b="1" dirty="0">
                  <a:latin typeface="Tahoma" charset="0"/>
                </a:rPr>
                <a:t>for all four Agents</a:t>
              </a:r>
              <a:endParaRPr lang="en-US" sz="3600" b="1" u="sng" dirty="0">
                <a:latin typeface="Tahoma" charset="0"/>
              </a:endParaRPr>
            </a:p>
          </p:txBody>
        </p:sp>
        <p:sp>
          <p:nvSpPr>
            <p:cNvPr id="57" name="Rounded Rectangle 31">
              <a:extLst>
                <a:ext uri="{FF2B5EF4-FFF2-40B4-BE49-F238E27FC236}">
                  <a16:creationId xmlns:a16="http://schemas.microsoft.com/office/drawing/2014/main" id="{0F68AC38-C3CB-42E7-847F-4990FB0224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04434" y="3797636"/>
              <a:ext cx="762000" cy="3276572"/>
            </a:xfrm>
            <a:prstGeom prst="roundRect">
              <a:avLst>
                <a:gd name="adj" fmla="val 16667"/>
              </a:avLst>
            </a:prstGeom>
            <a:solidFill>
              <a:srgbClr val="9999FF"/>
            </a:solidFill>
            <a:ln w="22225" algn="ctr">
              <a:solidFill>
                <a:schemeClr val="tx1"/>
              </a:solidFill>
              <a:round/>
              <a:headEnd/>
              <a:tailEnd/>
            </a:ln>
          </p:spPr>
          <p:txBody>
            <a:bodyPr anchor="ctr" anchorCtr="1"/>
            <a:lstStyle>
              <a:defPPr>
                <a:defRPr lang="en-US"/>
              </a:defPPr>
              <a:lvl1pPr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1pPr>
              <a:lvl2pPr marL="2036763" indent="-1579563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2pPr>
              <a:lvl3pPr marL="4075113" indent="-3160713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3pPr>
              <a:lvl4pPr marL="6111875" indent="-4740275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4pPr>
              <a:lvl5pPr marL="8150225" indent="-6321425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pPr algn="ctr"/>
              <a:endParaRPr lang="en-US" altLang="en-US" sz="1800" b="1">
                <a:latin typeface="Tahoma" panose="020B0604030504040204" pitchFamily="34" charset="0"/>
              </a:endParaRPr>
            </a:p>
          </p:txBody>
        </p:sp>
        <p:sp>
          <p:nvSpPr>
            <p:cNvPr id="58" name="Rounded Rectangle 4">
              <a:extLst>
                <a:ext uri="{FF2B5EF4-FFF2-40B4-BE49-F238E27FC236}">
                  <a16:creationId xmlns:a16="http://schemas.microsoft.com/office/drawing/2014/main" id="{702F0005-E999-4E73-A948-A3BD1F68B004}"/>
                </a:ext>
              </a:extLst>
            </p:cNvPr>
            <p:cNvSpPr/>
            <p:nvPr/>
          </p:nvSpPr>
          <p:spPr bwMode="auto">
            <a:xfrm>
              <a:off x="9737573" y="3852713"/>
              <a:ext cx="2438399" cy="2438400"/>
            </a:xfrm>
            <a:prstGeom prst="roundRect">
              <a:avLst/>
            </a:prstGeom>
            <a:solidFill>
              <a:srgbClr val="FF9999"/>
            </a:solidFill>
            <a:ln w="222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 anchorCtr="1"/>
            <a:lstStyle>
              <a:defPPr>
                <a:defRPr lang="en-US"/>
              </a:defPPr>
              <a:lvl1pPr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1pPr>
              <a:lvl2pPr marL="2036763" indent="-1579563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2pPr>
              <a:lvl3pPr marL="4075113" indent="-3160713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3pPr>
              <a:lvl4pPr marL="6111875" indent="-4740275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4pPr>
              <a:lvl5pPr marL="8150225" indent="-6321425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pPr algn="ctr" defTabSz="2195513">
                <a:defRPr/>
              </a:pPr>
              <a:endParaRPr lang="en-US" sz="1600" b="1" dirty="0">
                <a:latin typeface="Tahoma" charset="0"/>
              </a:endParaRPr>
            </a:p>
          </p:txBody>
        </p:sp>
        <p:sp>
          <p:nvSpPr>
            <p:cNvPr id="59" name="Rounded Rectangle 9">
              <a:extLst>
                <a:ext uri="{FF2B5EF4-FFF2-40B4-BE49-F238E27FC236}">
                  <a16:creationId xmlns:a16="http://schemas.microsoft.com/office/drawing/2014/main" id="{99720B5D-7A30-4246-B6D9-EAA0ADF95CA7}"/>
                </a:ext>
              </a:extLst>
            </p:cNvPr>
            <p:cNvSpPr/>
            <p:nvPr/>
          </p:nvSpPr>
          <p:spPr bwMode="auto">
            <a:xfrm>
              <a:off x="9737573" y="6540846"/>
              <a:ext cx="3429000" cy="2590800"/>
            </a:xfrm>
            <a:prstGeom prst="roundRect">
              <a:avLst/>
            </a:prstGeom>
            <a:solidFill>
              <a:srgbClr val="9999FF"/>
            </a:solidFill>
            <a:ln w="222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 anchorCtr="1"/>
            <a:lstStyle>
              <a:defPPr>
                <a:defRPr lang="en-US"/>
              </a:defPPr>
              <a:lvl1pPr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1pPr>
              <a:lvl2pPr marL="2036763" indent="-1579563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2pPr>
              <a:lvl3pPr marL="4075113" indent="-3160713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3pPr>
              <a:lvl4pPr marL="6111875" indent="-4740275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4pPr>
              <a:lvl5pPr marL="8150225" indent="-6321425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pPr defTabSz="2195513">
                <a:lnSpc>
                  <a:spcPts val="2600"/>
                </a:lnSpc>
                <a:defRPr/>
              </a:pPr>
              <a:endParaRPr lang="en-US" sz="2400" b="1" dirty="0">
                <a:latin typeface="Tahoma" charset="0"/>
              </a:endParaRPr>
            </a:p>
          </p:txBody>
        </p:sp>
        <p:sp>
          <p:nvSpPr>
            <p:cNvPr id="60" name="TextBox 48">
              <a:extLst>
                <a:ext uri="{FF2B5EF4-FFF2-40B4-BE49-F238E27FC236}">
                  <a16:creationId xmlns:a16="http://schemas.microsoft.com/office/drawing/2014/main" id="{44ADEC6A-1678-4BEE-9BF3-A5D8EC7D606C}"/>
                </a:ext>
              </a:extLst>
            </p:cNvPr>
            <p:cNvSpPr txBox="1"/>
            <p:nvPr/>
          </p:nvSpPr>
          <p:spPr bwMode="auto">
            <a:xfrm>
              <a:off x="3808637" y="3492846"/>
              <a:ext cx="3390360" cy="73397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1pPr>
              <a:lvl2pPr marL="2036763" indent="-1579563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2pPr>
              <a:lvl3pPr marL="4075113" indent="-3160713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3pPr>
              <a:lvl4pPr marL="6111875" indent="-4740275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4pPr>
              <a:lvl5pPr marL="8150225" indent="-6321425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4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Experiencer</a:t>
              </a:r>
              <a:endParaRPr 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7" name="Rounded Rectangle 32">
              <a:extLst>
                <a:ext uri="{FF2B5EF4-FFF2-40B4-BE49-F238E27FC236}">
                  <a16:creationId xmlns:a16="http://schemas.microsoft.com/office/drawing/2014/main" id="{1326C624-DE5C-48DC-B1AB-1E61AD4BB3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68037" y="6510227"/>
              <a:ext cx="791901" cy="731520"/>
            </a:xfrm>
            <a:prstGeom prst="roundRect">
              <a:avLst>
                <a:gd name="adj" fmla="val 16667"/>
              </a:avLst>
            </a:prstGeom>
            <a:solidFill>
              <a:srgbClr val="9999FF"/>
            </a:solidFill>
            <a:ln>
              <a:noFill/>
            </a:ln>
          </p:spPr>
          <p:txBody>
            <a:bodyPr anchor="ctr" anchorCtr="1"/>
            <a:lstStyle>
              <a:defPPr>
                <a:defRPr lang="en-US"/>
              </a:defPPr>
              <a:lvl1pPr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1pPr>
              <a:lvl2pPr marL="2036763" indent="-1579563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2pPr>
              <a:lvl3pPr marL="4075113" indent="-3160713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3pPr>
              <a:lvl4pPr marL="6111875" indent="-4740275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4pPr>
              <a:lvl5pPr marL="8150225" indent="-6321425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pPr algn="ctr"/>
              <a:endParaRPr lang="en-US" altLang="en-US" sz="1800" b="1">
                <a:latin typeface="Tahoma" panose="020B0604030504040204" pitchFamily="34" charset="0"/>
              </a:endParaRPr>
            </a:p>
          </p:txBody>
        </p:sp>
      </p:grpSp>
      <p:sp>
        <p:nvSpPr>
          <p:cNvPr id="70" name="Left-Right Arrow 49">
            <a:extLst>
              <a:ext uri="{FF2B5EF4-FFF2-40B4-BE49-F238E27FC236}">
                <a16:creationId xmlns:a16="http://schemas.microsoft.com/office/drawing/2014/main" id="{7F85301F-C325-4BF6-BD94-64A89D558158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11938719" y="6016979"/>
            <a:ext cx="1060285" cy="621758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chemeClr val="bg1">
              <a:lumMod val="75000"/>
            </a:schemeClr>
          </a:solidFill>
          <a:ln w="22225" algn="ctr">
            <a:solidFill>
              <a:schemeClr val="tx1"/>
            </a:solidFill>
            <a:round/>
            <a:headEnd/>
            <a:tailEnd/>
          </a:ln>
        </p:spPr>
        <p:txBody>
          <a:bodyPr anchorCtr="1"/>
          <a:lstStyle>
            <a:defPPr>
              <a:defRPr lang="en-US"/>
            </a:defPPr>
            <a:lvl1pPr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1pPr>
            <a:lvl2pPr marL="2036763" indent="-1579563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4075113" indent="-3160713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6111875" indent="-4740275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8150225" indent="-6321425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endParaRPr lang="en-US" altLang="en-US" sz="4000">
              <a:latin typeface="Tahoma" panose="020B0604030504040204" pitchFamily="34" charset="0"/>
            </a:endParaRP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C6EDC141-D0BE-4740-B712-CC2E2E725EB4}"/>
              </a:ext>
            </a:extLst>
          </p:cNvPr>
          <p:cNvGrpSpPr/>
          <p:nvPr/>
        </p:nvGrpSpPr>
        <p:grpSpPr>
          <a:xfrm>
            <a:off x="12984367" y="2976105"/>
            <a:ext cx="3329451" cy="3802837"/>
            <a:chOff x="11602109" y="3348265"/>
            <a:chExt cx="3175991" cy="3627558"/>
          </a:xfrm>
        </p:grpSpPr>
        <p:sp>
          <p:nvSpPr>
            <p:cNvPr id="74" name="TextBox 32">
              <a:extLst>
                <a:ext uri="{FF2B5EF4-FFF2-40B4-BE49-F238E27FC236}">
                  <a16:creationId xmlns:a16="http://schemas.microsoft.com/office/drawing/2014/main" id="{DBD18438-775C-4B9F-AB93-6F6BF82E9B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545386" y="6240682"/>
              <a:ext cx="1232714" cy="5773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1pPr>
              <a:lvl2pPr marL="2036763" indent="-1579563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2pPr>
              <a:lvl3pPr marL="4075113" indent="-3160713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3pPr>
              <a:lvl4pPr marL="6111875" indent="-4740275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4pPr>
              <a:lvl5pPr marL="8150225" indent="-6321425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pPr eaLnBrk="1" hangingPunct="1">
                <a:lnSpc>
                  <a:spcPts val="2000"/>
                </a:lnSpc>
              </a:pPr>
              <a:r>
                <a:rPr lang="en-US" altLang="en-US" sz="2000" b="1" dirty="0"/>
                <a:t>Automatic</a:t>
              </a:r>
              <a:br>
                <a:rPr lang="en-US" altLang="en-US" sz="2000" b="1" dirty="0"/>
              </a:br>
              <a:r>
                <a:rPr lang="en-US" altLang="en-US" sz="2000" b="1" dirty="0"/>
                <a:t>Speech</a:t>
              </a:r>
            </a:p>
          </p:txBody>
        </p:sp>
        <p:sp>
          <p:nvSpPr>
            <p:cNvPr id="75" name="Right Arrow 34">
              <a:extLst>
                <a:ext uri="{FF2B5EF4-FFF2-40B4-BE49-F238E27FC236}">
                  <a16:creationId xmlns:a16="http://schemas.microsoft.com/office/drawing/2014/main" id="{A36417CE-F2A9-4BA3-8DB2-9BC076FE85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23435" y="4697134"/>
              <a:ext cx="838200" cy="609595"/>
            </a:xfrm>
            <a:prstGeom prst="rightArrow">
              <a:avLst>
                <a:gd name="adj1" fmla="val 50000"/>
                <a:gd name="adj2" fmla="val 50003"/>
              </a:avLst>
            </a:prstGeom>
            <a:solidFill>
              <a:schemeClr val="bg1">
                <a:lumMod val="75000"/>
              </a:schemeClr>
            </a:solidFill>
            <a:ln w="22225" algn="ctr">
              <a:solidFill>
                <a:schemeClr val="tx1"/>
              </a:solidFill>
              <a:round/>
              <a:headEnd/>
              <a:tailEnd/>
            </a:ln>
          </p:spPr>
          <p:txBody>
            <a:bodyPr anchorCtr="1"/>
            <a:lstStyle>
              <a:defPPr>
                <a:defRPr lang="en-US"/>
              </a:defPPr>
              <a:lvl1pPr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1pPr>
              <a:lvl2pPr marL="2036763" indent="-1579563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2pPr>
              <a:lvl3pPr marL="4075113" indent="-3160713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3pPr>
              <a:lvl4pPr marL="6111875" indent="-4740275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4pPr>
              <a:lvl5pPr marL="8150225" indent="-6321425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US" altLang="en-US" sz="4000">
                <a:latin typeface="Tahoma" panose="020B0604030504040204" pitchFamily="34" charset="0"/>
              </a:endParaRPr>
            </a:p>
          </p:txBody>
        </p:sp>
        <p:sp>
          <p:nvSpPr>
            <p:cNvPr id="76" name="TextBox 29">
              <a:extLst>
                <a:ext uri="{FF2B5EF4-FFF2-40B4-BE49-F238E27FC236}">
                  <a16:creationId xmlns:a16="http://schemas.microsoft.com/office/drawing/2014/main" id="{BB181D49-4013-434D-8367-46900ED540C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602109" y="3348265"/>
              <a:ext cx="1290148" cy="577395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1pPr>
              <a:lvl2pPr marL="2036763" indent="-1579563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2pPr>
              <a:lvl3pPr marL="4075113" indent="-3160713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3pPr>
              <a:lvl4pPr marL="6111875" indent="-4740275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4pPr>
              <a:lvl5pPr marL="8150225" indent="-6321425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pPr algn="ctr" eaLnBrk="1" hangingPunct="1">
                <a:lnSpc>
                  <a:spcPts val="2000"/>
                </a:lnSpc>
              </a:pPr>
              <a:r>
                <a:rPr lang="en-US" altLang="en-US" sz="2000" b="1" dirty="0"/>
                <a:t>Thoughtful</a:t>
              </a:r>
              <a:br>
                <a:rPr lang="en-US" altLang="en-US" sz="2000" b="1" dirty="0"/>
              </a:br>
              <a:r>
                <a:rPr lang="en-US" altLang="en-US" sz="2000" b="1" dirty="0"/>
                <a:t>Speech</a:t>
              </a:r>
            </a:p>
          </p:txBody>
        </p: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94860A19-B228-4123-B7F7-A55B66E86F9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2295228" y="3981987"/>
              <a:ext cx="0" cy="1033209"/>
            </a:xfrm>
            <a:prstGeom prst="straightConnector1">
              <a:avLst/>
            </a:prstGeom>
            <a:ln w="31750">
              <a:solidFill>
                <a:schemeClr val="tx1"/>
              </a:solidFill>
              <a:prstDash val="sysDot"/>
              <a:headEnd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Right Arrow 47">
              <a:extLst>
                <a:ext uri="{FF2B5EF4-FFF2-40B4-BE49-F238E27FC236}">
                  <a16:creationId xmlns:a16="http://schemas.microsoft.com/office/drawing/2014/main" id="{4DE025E9-3D2D-4C4D-8B63-7527F5734B3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2388357" y="6251927"/>
              <a:ext cx="838193" cy="609600"/>
            </a:xfrm>
            <a:prstGeom prst="rightArrow">
              <a:avLst>
                <a:gd name="adj1" fmla="val 50000"/>
                <a:gd name="adj2" fmla="val 50003"/>
              </a:avLst>
            </a:prstGeom>
            <a:solidFill>
              <a:schemeClr val="bg1">
                <a:lumMod val="75000"/>
              </a:schemeClr>
            </a:solidFill>
            <a:ln w="22225" algn="ctr">
              <a:solidFill>
                <a:schemeClr val="tx1"/>
              </a:solidFill>
              <a:round/>
              <a:headEnd/>
              <a:tailEnd/>
            </a:ln>
          </p:spPr>
          <p:txBody>
            <a:bodyPr anchorCtr="1"/>
            <a:lstStyle>
              <a:defPPr>
                <a:defRPr lang="en-US"/>
              </a:defPPr>
              <a:lvl1pPr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1pPr>
              <a:lvl2pPr marL="2036763" indent="-1579563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2pPr>
              <a:lvl3pPr marL="4075113" indent="-3160713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3pPr>
              <a:lvl4pPr marL="6111875" indent="-4740275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4pPr>
              <a:lvl5pPr marL="8150225" indent="-6321425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US" altLang="en-US" sz="4000">
                <a:latin typeface="Tahoma" panose="020B0604030504040204" pitchFamily="34" charset="0"/>
              </a:endParaRPr>
            </a:p>
          </p:txBody>
        </p:sp>
        <p:cxnSp>
          <p:nvCxnSpPr>
            <p:cNvPr id="87" name="Straight Arrow Connector 86">
              <a:extLst>
                <a:ext uri="{FF2B5EF4-FFF2-40B4-BE49-F238E27FC236}">
                  <a16:creationId xmlns:a16="http://schemas.microsoft.com/office/drawing/2014/main" id="{30118DC3-3D74-41CF-AFB7-D40AE9E87D6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12763652" y="6518624"/>
              <a:ext cx="818875" cy="0"/>
            </a:xfrm>
            <a:prstGeom prst="straightConnector1">
              <a:avLst/>
            </a:prstGeom>
            <a:ln w="31750">
              <a:solidFill>
                <a:schemeClr val="tx1"/>
              </a:solidFill>
              <a:prstDash val="sysDot"/>
              <a:headEnd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50ABB01B-2CC4-4DC0-87AE-E5B66E370E36}"/>
              </a:ext>
            </a:extLst>
          </p:cNvPr>
          <p:cNvGrpSpPr/>
          <p:nvPr/>
        </p:nvGrpSpPr>
        <p:grpSpPr>
          <a:xfrm>
            <a:off x="1473200" y="3422951"/>
            <a:ext cx="2018504" cy="5751444"/>
            <a:chOff x="621510" y="3645239"/>
            <a:chExt cx="1925467" cy="5486350"/>
          </a:xfrm>
        </p:grpSpPr>
        <p:sp>
          <p:nvSpPr>
            <p:cNvPr id="89" name="TextBox 36">
              <a:extLst>
                <a:ext uri="{FF2B5EF4-FFF2-40B4-BE49-F238E27FC236}">
                  <a16:creationId xmlns:a16="http://schemas.microsoft.com/office/drawing/2014/main" id="{B2513005-D76A-45FD-ABFF-CAB227E1548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-285917" y="4552666"/>
              <a:ext cx="2514577" cy="6997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1pPr>
              <a:lvl2pPr marL="2036763" indent="-1579563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2pPr>
              <a:lvl3pPr marL="4075113" indent="-3160713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3pPr>
              <a:lvl4pPr marL="6111875" indent="-4740275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4pPr>
              <a:lvl5pPr marL="8150225" indent="-6321425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pPr algn="ctr" eaLnBrk="1" hangingPunct="1">
                <a:lnSpc>
                  <a:spcPts val="2500"/>
                </a:lnSpc>
              </a:pPr>
              <a:r>
                <a:rPr lang="en-US" altLang="en-US" sz="2400" b="1" dirty="0"/>
                <a:t>Spoken &amp; Written Language Input</a:t>
              </a:r>
            </a:p>
          </p:txBody>
        </p:sp>
        <p:sp>
          <p:nvSpPr>
            <p:cNvPr id="90" name="TextBox 37">
              <a:extLst>
                <a:ext uri="{FF2B5EF4-FFF2-40B4-BE49-F238E27FC236}">
                  <a16:creationId xmlns:a16="http://schemas.microsoft.com/office/drawing/2014/main" id="{E7D668F3-7B1D-49E9-9708-8FE7A1F4A9D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-285917" y="7524439"/>
              <a:ext cx="2514577" cy="6997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1pPr>
              <a:lvl2pPr marL="2036763" indent="-1579563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2pPr>
              <a:lvl3pPr marL="4075113" indent="-3160713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3pPr>
              <a:lvl4pPr marL="6111875" indent="-4740275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4pPr>
              <a:lvl5pPr marL="8150225" indent="-6321425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pPr algn="ctr" eaLnBrk="1" hangingPunct="1">
                <a:lnSpc>
                  <a:spcPts val="2500"/>
                </a:lnSpc>
              </a:pPr>
              <a:r>
                <a:rPr lang="en-US" altLang="en-US" sz="2400" b="1" dirty="0"/>
                <a:t>Vision, Hearing, &amp;</a:t>
              </a:r>
              <a:br>
                <a:rPr lang="en-US" altLang="en-US" sz="2400" b="1" dirty="0"/>
              </a:br>
              <a:r>
                <a:rPr lang="en-US" altLang="en-US" sz="2400" b="1" dirty="0"/>
                <a:t>All Body Senses</a:t>
              </a:r>
            </a:p>
          </p:txBody>
        </p:sp>
        <p:sp>
          <p:nvSpPr>
            <p:cNvPr id="91" name="Right Arrow 18">
              <a:extLst>
                <a:ext uri="{FF2B5EF4-FFF2-40B4-BE49-F238E27FC236}">
                  <a16:creationId xmlns:a16="http://schemas.microsoft.com/office/drawing/2014/main" id="{70334216-DD0B-48B6-8C2B-839F15649B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55437" y="4559630"/>
              <a:ext cx="1191540" cy="617823"/>
            </a:xfrm>
            <a:prstGeom prst="rightArrow">
              <a:avLst>
                <a:gd name="adj1" fmla="val 50000"/>
                <a:gd name="adj2" fmla="val 49999"/>
              </a:avLst>
            </a:prstGeom>
            <a:solidFill>
              <a:schemeClr val="bg1">
                <a:lumMod val="75000"/>
              </a:schemeClr>
            </a:solidFill>
            <a:ln w="22225" algn="ctr">
              <a:solidFill>
                <a:schemeClr val="tx1"/>
              </a:solidFill>
              <a:round/>
              <a:headEnd/>
              <a:tailEnd/>
            </a:ln>
          </p:spPr>
          <p:txBody>
            <a:bodyPr anchorCtr="1"/>
            <a:lstStyle>
              <a:defPPr>
                <a:defRPr lang="en-US"/>
              </a:defPPr>
              <a:lvl1pPr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1pPr>
              <a:lvl2pPr marL="2036763" indent="-1579563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2pPr>
              <a:lvl3pPr marL="4075113" indent="-3160713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3pPr>
              <a:lvl4pPr marL="6111875" indent="-4740275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4pPr>
              <a:lvl5pPr marL="8150225" indent="-6321425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US" altLang="en-US" sz="4000">
                <a:latin typeface="Tahoma" panose="020B0604030504040204" pitchFamily="34" charset="0"/>
              </a:endParaRPr>
            </a:p>
          </p:txBody>
        </p:sp>
        <p:sp>
          <p:nvSpPr>
            <p:cNvPr id="92" name="Right Arrow 19">
              <a:extLst>
                <a:ext uri="{FF2B5EF4-FFF2-40B4-BE49-F238E27FC236}">
                  <a16:creationId xmlns:a16="http://schemas.microsoft.com/office/drawing/2014/main" id="{6282F9F8-3B2E-47A5-B772-E0962377CF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55437" y="7607603"/>
              <a:ext cx="1191540" cy="609594"/>
            </a:xfrm>
            <a:prstGeom prst="rightArrow">
              <a:avLst>
                <a:gd name="adj1" fmla="val 50000"/>
                <a:gd name="adj2" fmla="val 49999"/>
              </a:avLst>
            </a:prstGeom>
            <a:solidFill>
              <a:schemeClr val="bg1">
                <a:lumMod val="75000"/>
              </a:schemeClr>
            </a:solidFill>
            <a:ln w="22225" algn="ctr">
              <a:solidFill>
                <a:schemeClr val="tx1"/>
              </a:solidFill>
              <a:round/>
              <a:headEnd/>
              <a:tailEnd/>
            </a:ln>
          </p:spPr>
          <p:txBody>
            <a:bodyPr anchorCtr="1"/>
            <a:lstStyle>
              <a:defPPr>
                <a:defRPr lang="en-US"/>
              </a:defPPr>
              <a:lvl1pPr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1pPr>
              <a:lvl2pPr marL="2036763" indent="-1579563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2pPr>
              <a:lvl3pPr marL="4075113" indent="-3160713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3pPr>
              <a:lvl4pPr marL="6111875" indent="-4740275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4pPr>
              <a:lvl5pPr marL="8150225" indent="-6321425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US" altLang="en-US" sz="4000">
                <a:latin typeface="Tahoma" panose="020B0604030504040204" pitchFamily="34" charset="0"/>
              </a:endParaRP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488604F9-9DD3-4850-BE67-DD168E871789}"/>
              </a:ext>
            </a:extLst>
          </p:cNvPr>
          <p:cNvGrpSpPr/>
          <p:nvPr/>
        </p:nvGrpSpPr>
        <p:grpSpPr>
          <a:xfrm>
            <a:off x="14464515" y="3401360"/>
            <a:ext cx="1756417" cy="5906201"/>
            <a:chOff x="13014034" y="3624644"/>
            <a:chExt cx="1675461" cy="5633974"/>
          </a:xfrm>
        </p:grpSpPr>
        <p:sp>
          <p:nvSpPr>
            <p:cNvPr id="94" name="TextBox 20">
              <a:extLst>
                <a:ext uri="{FF2B5EF4-FFF2-40B4-BE49-F238E27FC236}">
                  <a16:creationId xmlns:a16="http://schemas.microsoft.com/office/drawing/2014/main" id="{48E64926-F116-413D-A905-85875B6641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13082343" y="4532071"/>
              <a:ext cx="2514577" cy="6997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1pPr>
              <a:lvl2pPr marL="2036763" indent="-1579563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2pPr>
              <a:lvl3pPr marL="4075113" indent="-3160713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3pPr>
              <a:lvl4pPr marL="6111875" indent="-4740275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4pPr>
              <a:lvl5pPr marL="8150225" indent="-6321425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pPr algn="ctr" eaLnBrk="1" hangingPunct="1">
                <a:lnSpc>
                  <a:spcPts val="2500"/>
                </a:lnSpc>
              </a:pPr>
              <a:r>
                <a:rPr lang="en-US" altLang="en-US" sz="2400" b="1" dirty="0"/>
                <a:t>Spoken &amp; Written Language Output</a:t>
              </a:r>
            </a:p>
          </p:txBody>
        </p:sp>
        <p:sp>
          <p:nvSpPr>
            <p:cNvPr id="95" name="TextBox 21">
              <a:extLst>
                <a:ext uri="{FF2B5EF4-FFF2-40B4-BE49-F238E27FC236}">
                  <a16:creationId xmlns:a16="http://schemas.microsoft.com/office/drawing/2014/main" id="{EE65ED17-D385-406E-BB4B-506F89BDAB0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13082344" y="7651468"/>
              <a:ext cx="2514577" cy="6997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1pPr>
              <a:lvl2pPr marL="2036763" indent="-1579563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2pPr>
              <a:lvl3pPr marL="4075113" indent="-3160713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3pPr>
              <a:lvl4pPr marL="6111875" indent="-4740275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4pPr>
              <a:lvl5pPr marL="8150225" indent="-6321425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pPr algn="ctr" eaLnBrk="1" hangingPunct="1">
                <a:lnSpc>
                  <a:spcPts val="2500"/>
                </a:lnSpc>
              </a:pPr>
              <a:r>
                <a:rPr lang="en-US" altLang="en-US" sz="2400" b="1" dirty="0"/>
                <a:t>Control all Muscles </a:t>
              </a:r>
              <a:br>
                <a:rPr lang="en-US" altLang="en-US" sz="2400" b="1" dirty="0"/>
              </a:br>
              <a:r>
                <a:rPr lang="en-US" altLang="en-US" sz="2400" b="1" dirty="0"/>
                <a:t>and Glands</a:t>
              </a:r>
            </a:p>
          </p:txBody>
        </p:sp>
        <p:sp>
          <p:nvSpPr>
            <p:cNvPr id="102" name="Right Arrow 21">
              <a:extLst>
                <a:ext uri="{FF2B5EF4-FFF2-40B4-BE49-F238E27FC236}">
                  <a16:creationId xmlns:a16="http://schemas.microsoft.com/office/drawing/2014/main" id="{D3DCF5E4-8F76-4E83-B056-70EE810323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014034" y="7607603"/>
              <a:ext cx="990600" cy="609595"/>
            </a:xfrm>
            <a:prstGeom prst="rightArrow">
              <a:avLst>
                <a:gd name="adj1" fmla="val 50000"/>
                <a:gd name="adj2" fmla="val 49999"/>
              </a:avLst>
            </a:prstGeom>
            <a:solidFill>
              <a:schemeClr val="bg1">
                <a:lumMod val="75000"/>
              </a:schemeClr>
            </a:solidFill>
            <a:ln w="22225" algn="ctr">
              <a:solidFill>
                <a:schemeClr val="tx1"/>
              </a:solidFill>
              <a:round/>
              <a:headEnd/>
              <a:tailEnd/>
            </a:ln>
          </p:spPr>
          <p:txBody>
            <a:bodyPr anchorCtr="1"/>
            <a:lstStyle>
              <a:defPPr>
                <a:defRPr lang="en-US"/>
              </a:defPPr>
              <a:lvl1pPr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1pPr>
              <a:lvl2pPr marL="2036763" indent="-1579563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2pPr>
              <a:lvl3pPr marL="4075113" indent="-3160713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3pPr>
              <a:lvl4pPr marL="6111875" indent="-4740275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4pPr>
              <a:lvl5pPr marL="8150225" indent="-6321425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US" altLang="en-US" sz="4000">
                <a:latin typeface="Tahoma" panose="020B0604030504040204" pitchFamily="34" charset="0"/>
              </a:endParaRPr>
            </a:p>
          </p:txBody>
        </p:sp>
        <p:sp>
          <p:nvSpPr>
            <p:cNvPr id="103" name="Right Arrow 20">
              <a:extLst>
                <a:ext uri="{FF2B5EF4-FFF2-40B4-BE49-F238E27FC236}">
                  <a16:creationId xmlns:a16="http://schemas.microsoft.com/office/drawing/2014/main" id="{F79404C9-5DB7-4D91-ACCC-DD967F8500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014034" y="4559630"/>
              <a:ext cx="990600" cy="609595"/>
            </a:xfrm>
            <a:prstGeom prst="rightArrow">
              <a:avLst>
                <a:gd name="adj1" fmla="val 50000"/>
                <a:gd name="adj2" fmla="val 49999"/>
              </a:avLst>
            </a:prstGeom>
            <a:solidFill>
              <a:schemeClr val="bg1">
                <a:lumMod val="75000"/>
              </a:schemeClr>
            </a:solidFill>
            <a:ln w="22225" algn="ctr">
              <a:solidFill>
                <a:schemeClr val="tx1"/>
              </a:solidFill>
              <a:round/>
              <a:headEnd/>
              <a:tailEnd/>
            </a:ln>
          </p:spPr>
          <p:txBody>
            <a:bodyPr anchorCtr="1"/>
            <a:lstStyle>
              <a:defPPr>
                <a:defRPr lang="en-US"/>
              </a:defPPr>
              <a:lvl1pPr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1pPr>
              <a:lvl2pPr marL="2036763" indent="-1579563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2pPr>
              <a:lvl3pPr marL="4075113" indent="-3160713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3pPr>
              <a:lvl4pPr marL="6111875" indent="-4740275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4pPr>
              <a:lvl5pPr marL="8150225" indent="-6321425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US" altLang="en-US" sz="4000">
                <a:latin typeface="Tahoma" panose="020B0604030504040204" pitchFamily="34" charset="0"/>
              </a:endParaRPr>
            </a:p>
          </p:txBody>
        </p:sp>
      </p:grpSp>
      <p:sp>
        <p:nvSpPr>
          <p:cNvPr id="108" name="TextBox 107">
            <a:extLst>
              <a:ext uri="{FF2B5EF4-FFF2-40B4-BE49-F238E27FC236}">
                <a16:creationId xmlns:a16="http://schemas.microsoft.com/office/drawing/2014/main" id="{B6D1AF9A-97D4-4779-AF27-F56FB3021E73}"/>
              </a:ext>
            </a:extLst>
          </p:cNvPr>
          <p:cNvSpPr txBox="1"/>
          <p:nvPr/>
        </p:nvSpPr>
        <p:spPr>
          <a:xfrm>
            <a:off x="11905255" y="6781800"/>
            <a:ext cx="154080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2195513">
              <a:spcBef>
                <a:spcPts val="0"/>
              </a:spcBef>
              <a:defRPr/>
            </a:pPr>
            <a:r>
              <a:rPr lang="en-US" sz="4400" b="1" dirty="0">
                <a:latin typeface="Tahoma" charset="0"/>
              </a:rPr>
              <a:t>Doer</a:t>
            </a:r>
            <a:endParaRPr lang="en-US" sz="2800" dirty="0"/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33898316-76C8-463B-BA15-2662F9DB16D1}"/>
              </a:ext>
            </a:extLst>
          </p:cNvPr>
          <p:cNvSpPr txBox="1"/>
          <p:nvPr/>
        </p:nvSpPr>
        <p:spPr>
          <a:xfrm>
            <a:off x="11877954" y="7543800"/>
            <a:ext cx="155683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2195513">
              <a:defRPr/>
            </a:pPr>
            <a:r>
              <a:rPr lang="en-US" sz="2400" b="1" dirty="0">
                <a:latin typeface="Tahoma" charset="0"/>
              </a:rPr>
              <a:t>Controls</a:t>
            </a:r>
          </a:p>
          <a:p>
            <a:pPr algn="ctr" defTabSz="2195513">
              <a:spcBef>
                <a:spcPts val="0"/>
              </a:spcBef>
              <a:defRPr/>
            </a:pPr>
            <a:r>
              <a:rPr lang="en-US" sz="2400" b="1" dirty="0">
                <a:latin typeface="Tahoma" charset="0"/>
              </a:rPr>
              <a:t>the Body</a:t>
            </a:r>
            <a:endParaRPr lang="en-US" sz="2400" dirty="0"/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261E3850-6DBA-4F25-8446-92B006A07D18}"/>
              </a:ext>
            </a:extLst>
          </p:cNvPr>
          <p:cNvSpPr txBox="1"/>
          <p:nvPr/>
        </p:nvSpPr>
        <p:spPr>
          <a:xfrm>
            <a:off x="11661126" y="8389441"/>
            <a:ext cx="20040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2195513">
              <a:spcBef>
                <a:spcPts val="0"/>
              </a:spcBef>
              <a:defRPr/>
            </a:pPr>
            <a:r>
              <a:rPr lang="en-US" sz="1600" b="1" dirty="0">
                <a:latin typeface="Tahoma" charset="0"/>
              </a:rPr>
              <a:t>produces feelings</a:t>
            </a:r>
            <a:br>
              <a:rPr lang="en-US" sz="1600" b="1" dirty="0">
                <a:latin typeface="Tahoma" charset="0"/>
              </a:rPr>
            </a:br>
            <a:r>
              <a:rPr lang="en-US" sz="1600" b="1" dirty="0">
                <a:latin typeface="Tahoma" charset="0"/>
              </a:rPr>
              <a:t>and emotions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3779FCB1-7A17-43BD-AC9B-DF498999849A}"/>
              </a:ext>
            </a:extLst>
          </p:cNvPr>
          <p:cNvSpPr txBox="1"/>
          <p:nvPr/>
        </p:nvSpPr>
        <p:spPr>
          <a:xfrm>
            <a:off x="11150600" y="3726359"/>
            <a:ext cx="234230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2195513">
              <a:defRPr/>
            </a:pPr>
            <a:r>
              <a:rPr lang="en-US" sz="4400" b="1" dirty="0">
                <a:latin typeface="Tahoma" charset="0"/>
              </a:rPr>
              <a:t>Thinker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6E8EDD76-9238-4E9D-A6AD-82DD6281627C}"/>
              </a:ext>
            </a:extLst>
          </p:cNvPr>
          <p:cNvSpPr txBox="1"/>
          <p:nvPr/>
        </p:nvSpPr>
        <p:spPr>
          <a:xfrm>
            <a:off x="11607800" y="4426803"/>
            <a:ext cx="14734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2195513">
              <a:defRPr/>
            </a:pPr>
            <a:r>
              <a:rPr lang="en-US" sz="2400" b="1" dirty="0">
                <a:latin typeface="Tahoma" charset="0"/>
              </a:rPr>
              <a:t>Problem</a:t>
            </a:r>
            <a:br>
              <a:rPr lang="en-US" sz="2400" b="1" dirty="0">
                <a:latin typeface="Tahoma" charset="0"/>
              </a:rPr>
            </a:br>
            <a:r>
              <a:rPr lang="en-US" sz="2400" b="1" dirty="0">
                <a:latin typeface="Tahoma" charset="0"/>
              </a:rPr>
              <a:t>Solver</a:t>
            </a:r>
            <a:endParaRPr lang="en-US" sz="1800" b="1" dirty="0">
              <a:latin typeface="Tahoma" charset="0"/>
            </a:endParaRP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D43DC88F-1997-46E0-A6B7-AB55F9682603}"/>
              </a:ext>
            </a:extLst>
          </p:cNvPr>
          <p:cNvSpPr txBox="1"/>
          <p:nvPr/>
        </p:nvSpPr>
        <p:spPr>
          <a:xfrm>
            <a:off x="11150600" y="5181600"/>
            <a:ext cx="23086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2195513">
              <a:defRPr/>
            </a:pPr>
            <a:r>
              <a:rPr lang="en-US" sz="1600" b="1" dirty="0">
                <a:latin typeface="Tahoma" charset="0"/>
              </a:rPr>
              <a:t>produces inner </a:t>
            </a:r>
            <a:br>
              <a:rPr lang="en-US" sz="1600" b="1" dirty="0">
                <a:latin typeface="Tahoma" charset="0"/>
              </a:rPr>
            </a:br>
            <a:r>
              <a:rPr lang="en-US" sz="1600" b="1" dirty="0">
                <a:latin typeface="Tahoma" charset="0"/>
              </a:rPr>
              <a:t>voice &amp; visualization</a:t>
            </a:r>
          </a:p>
        </p:txBody>
      </p:sp>
      <p:sp>
        <p:nvSpPr>
          <p:cNvPr id="104" name="Left-Right Arrow 11">
            <a:extLst>
              <a:ext uri="{FF2B5EF4-FFF2-40B4-BE49-F238E27FC236}">
                <a16:creationId xmlns:a16="http://schemas.microsoft.com/office/drawing/2014/main" id="{1BF6A50E-0A9F-4886-8019-53B0782254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32159" y="6995133"/>
            <a:ext cx="1904995" cy="1463067"/>
          </a:xfrm>
          <a:prstGeom prst="leftRightArrow">
            <a:avLst>
              <a:gd name="adj1" fmla="val 65835"/>
              <a:gd name="adj2" fmla="val 29167"/>
            </a:avLst>
          </a:prstGeom>
          <a:solidFill>
            <a:schemeClr val="bg1">
              <a:lumMod val="75000"/>
            </a:schemeClr>
          </a:solidFill>
          <a:ln w="22225" algn="ctr">
            <a:solidFill>
              <a:schemeClr val="tx1"/>
            </a:solidFill>
            <a:round/>
            <a:headEnd/>
            <a:tailEnd/>
          </a:ln>
        </p:spPr>
        <p:txBody>
          <a:bodyPr anchor="ctr" anchorCtr="1"/>
          <a:lstStyle>
            <a:defPPr>
              <a:defRPr lang="en-US"/>
            </a:defPPr>
            <a:lvl1pPr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1pPr>
            <a:lvl2pPr marL="2036763" indent="-1579563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4075113" indent="-3160713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6111875" indent="-4740275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8150225" indent="-6321425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algn="ctr"/>
            <a:r>
              <a:rPr lang="en-US" altLang="en-US" sz="2400" dirty="0">
                <a:latin typeface="Tahoma" panose="020B0604030504040204" pitchFamily="34" charset="0"/>
              </a:rPr>
              <a:t>Fast &amp; Wide</a:t>
            </a:r>
          </a:p>
        </p:txBody>
      </p:sp>
      <p:sp>
        <p:nvSpPr>
          <p:cNvPr id="124" name="Left-Right Arrow 11">
            <a:extLst>
              <a:ext uri="{FF2B5EF4-FFF2-40B4-BE49-F238E27FC236}">
                <a16:creationId xmlns:a16="http://schemas.microsoft.com/office/drawing/2014/main" id="{2CD7B346-439C-4A00-BB56-F7E4FF1CA1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54367" y="4321616"/>
            <a:ext cx="1853433" cy="859984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chemeClr val="bg1">
              <a:lumMod val="75000"/>
            </a:schemeClr>
          </a:solidFill>
          <a:ln w="22225" algn="ctr">
            <a:solidFill>
              <a:schemeClr val="tx1"/>
            </a:solidFill>
            <a:round/>
            <a:headEnd/>
            <a:tailEnd/>
          </a:ln>
        </p:spPr>
        <p:txBody>
          <a:bodyPr anchor="ctr" anchorCtr="1"/>
          <a:lstStyle>
            <a:defPPr>
              <a:defRPr lang="en-US"/>
            </a:defPPr>
            <a:lvl1pPr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1pPr>
            <a:lvl2pPr marL="2036763" indent="-1579563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4075113" indent="-3160713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6111875" indent="-4740275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8150225" indent="-6321425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r>
              <a:rPr lang="en-US" altLang="en-US" sz="2400" dirty="0">
                <a:latin typeface="Tahoma" panose="020B0604030504040204" pitchFamily="34" charset="0"/>
              </a:rPr>
              <a:t>Slow</a:t>
            </a:r>
          </a:p>
        </p:txBody>
      </p:sp>
      <p:cxnSp>
        <p:nvCxnSpPr>
          <p:cNvPr id="125" name="Straight Arrow Connector 124">
            <a:extLst>
              <a:ext uri="{FF2B5EF4-FFF2-40B4-BE49-F238E27FC236}">
                <a16:creationId xmlns:a16="http://schemas.microsoft.com/office/drawing/2014/main" id="{3642A59A-F156-4211-8508-33F2E557D39F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9509760" y="5376672"/>
            <a:ext cx="1965960" cy="0"/>
          </a:xfrm>
          <a:prstGeom prst="straightConnector1">
            <a:avLst/>
          </a:prstGeom>
          <a:ln w="31750">
            <a:solidFill>
              <a:schemeClr val="tx1"/>
            </a:solidFill>
            <a:prstDash val="solid"/>
            <a:headEnd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Arrow Connector 125">
            <a:extLst>
              <a:ext uri="{FF2B5EF4-FFF2-40B4-BE49-F238E27FC236}">
                <a16:creationId xmlns:a16="http://schemas.microsoft.com/office/drawing/2014/main" id="{7CFB4E62-BC63-49F0-8865-6685127CF659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9509760" y="8595360"/>
            <a:ext cx="2194560" cy="0"/>
          </a:xfrm>
          <a:prstGeom prst="straightConnector1">
            <a:avLst/>
          </a:prstGeom>
          <a:ln w="31750">
            <a:solidFill>
              <a:schemeClr val="tx1"/>
            </a:solidFill>
            <a:prstDash val="solid"/>
            <a:headEnd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567160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5693">
        <p:fade/>
      </p:transition>
    </mc:Choice>
    <mc:Fallback xmlns="">
      <p:transition spd="med" advTm="95693">
        <p:fade/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AFC691-E8C3-4DEC-A9BB-86D67FED15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Bibliography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289394-76CA-45A7-858A-FDD02C39E1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2201" y="2959894"/>
            <a:ext cx="16419454" cy="6035234"/>
          </a:xfrm>
        </p:spPr>
        <p:txBody>
          <a:bodyPr/>
          <a:lstStyle/>
          <a:p>
            <a:pPr>
              <a:spcBef>
                <a:spcPts val="2400"/>
              </a:spcBef>
            </a:pPr>
            <a:r>
              <a:rPr lang="en-US" dirty="0"/>
              <a:t>Conant, R. C. &amp; Ashby, W. R., 1970. Every Good Regulator of a System Must Be a Model of That System. Int. J. Systems Sci.,, 1(2), pp. 89-97.</a:t>
            </a:r>
          </a:p>
          <a:p>
            <a:pPr>
              <a:spcBef>
                <a:spcPts val="2400"/>
              </a:spcBef>
            </a:pPr>
            <a:r>
              <a:rPr lang="en-US" dirty="0"/>
              <a:t>Graziano, M., 2016. A New Theory Explains How Consciousness Evolved. [Online] Available at: 			[Accessed 16 October 2018] </a:t>
            </a:r>
            <a:r>
              <a:rPr lang="en-US" sz="2800" dirty="0"/>
              <a:t>https://www.theatlantic.com/science/archive/2016/06/how-consciousness-evolved/485558/</a:t>
            </a:r>
          </a:p>
          <a:p>
            <a:pPr>
              <a:spcBef>
                <a:spcPts val="2400"/>
              </a:spcBef>
            </a:pPr>
            <a:r>
              <a:rPr lang="en-US" dirty="0"/>
              <a:t>Graziano, M. S. A. &amp; Webb, T. W., 2015. The attention schema theory: a mechanistic account of subjective awareness. Front. Psych., 6(500).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6FC7CB-278B-464B-910C-3671AE358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FA7B1-9781-4CDD-AD7A-615476979112}" type="slidenum">
              <a:rPr lang="en-US" smtClean="0"/>
              <a:pPr>
                <a:defRPr/>
              </a:pPr>
              <a:t>106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7821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20800" y="2959894"/>
            <a:ext cx="16190855" cy="6035234"/>
          </a:xfrm>
        </p:spPr>
        <p:txBody>
          <a:bodyPr/>
          <a:lstStyle/>
          <a:p>
            <a:r>
              <a:rPr lang="en-US" sz="5100" dirty="0"/>
              <a:t>I welcome feedback!</a:t>
            </a:r>
          </a:p>
          <a:p>
            <a:r>
              <a:rPr lang="en-US" sz="5100" dirty="0"/>
              <a:t>Check out </a:t>
            </a:r>
            <a:r>
              <a:rPr lang="en-US" sz="5100" b="1" dirty="0"/>
              <a:t>www.SpiritualityExplained.com</a:t>
            </a:r>
          </a:p>
          <a:p>
            <a:pPr lvl="1"/>
            <a:r>
              <a:rPr lang="en-US" sz="5100" dirty="0"/>
              <a:t>It has links to many </a:t>
            </a:r>
            <a:r>
              <a:rPr lang="en-US" sz="5100" b="1" dirty="0"/>
              <a:t>YouTube videos</a:t>
            </a:r>
            <a:r>
              <a:rPr lang="en-US" sz="5100" dirty="0"/>
              <a:t> and </a:t>
            </a:r>
            <a:r>
              <a:rPr lang="en-US" sz="5100" b="1" dirty="0"/>
              <a:t>PDFs</a:t>
            </a:r>
          </a:p>
          <a:p>
            <a:pPr lvl="1"/>
            <a:r>
              <a:rPr lang="en-US" sz="5100" dirty="0"/>
              <a:t>Click on </a:t>
            </a:r>
            <a:r>
              <a:rPr lang="en-US" sz="5100" b="1" dirty="0"/>
              <a:t>“Sign Up Now”</a:t>
            </a:r>
            <a:r>
              <a:rPr lang="en-US" sz="5100" dirty="0"/>
              <a:t> to get notification of new content and the publication of the book</a:t>
            </a:r>
          </a:p>
          <a:p>
            <a:r>
              <a:rPr lang="en-US" sz="5100" dirty="0"/>
              <a:t>Contact me at: </a:t>
            </a:r>
            <a:r>
              <a:rPr lang="en-US" sz="5100" b="1" dirty="0"/>
              <a:t>frank@heile.org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FA7B1-9781-4CDD-AD7A-615476979112}" type="slidenum">
              <a:rPr lang="en-US" smtClean="0"/>
              <a:pPr/>
              <a:t>107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9916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8798">
        <p:fade/>
      </p:transition>
    </mc:Choice>
    <mc:Fallback xmlns="">
      <p:transition spd="med" advTm="1879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92041B-D4CE-448E-B48A-383457888A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9400" y="2959894"/>
            <a:ext cx="14706600" cy="6035234"/>
          </a:xfrm>
        </p:spPr>
        <p:txBody>
          <a:bodyPr anchor="ctr"/>
          <a:lstStyle/>
          <a:p>
            <a:pPr marL="0" indent="0" algn="ctr">
              <a:buNone/>
            </a:pPr>
            <a:r>
              <a:rPr lang="en-US" sz="8800" dirty="0"/>
              <a:t>The End!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AE82E0-2C21-473A-A193-2A9ADC192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FA7B1-9781-4CDD-AD7A-615476979112}" type="slidenum">
              <a:rPr lang="en-US" smtClean="0"/>
              <a:pPr>
                <a:defRPr/>
              </a:pPr>
              <a:t>108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9769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642">
        <p:fade/>
      </p:transition>
    </mc:Choice>
    <mc:Fallback xmlns="">
      <p:transition spd="med" advTm="464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723373-A79F-44BB-A3C0-0F7A34F09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 </a:t>
            </a:r>
            <a:r>
              <a:rPr lang="en-US" b="1" dirty="0"/>
              <a:t>Experience</a:t>
            </a:r>
            <a:r>
              <a:rPr lang="en-US" dirty="0"/>
              <a:t> is</a:t>
            </a:r>
            <a:br>
              <a:rPr lang="en-US" dirty="0"/>
            </a:br>
            <a:r>
              <a:rPr lang="en-US" dirty="0"/>
              <a:t>	</a:t>
            </a:r>
            <a:r>
              <a:rPr lang="en-US" b="1" dirty="0"/>
              <a:t>NOT </a:t>
            </a:r>
            <a:r>
              <a:rPr lang="en-US" dirty="0"/>
              <a:t>What the </a:t>
            </a:r>
            <a:r>
              <a:rPr lang="en-US" b="1" dirty="0"/>
              <a:t>Eyes</a:t>
            </a:r>
            <a:r>
              <a:rPr lang="en-US" dirty="0"/>
              <a:t> Send to the Brain</a:t>
            </a:r>
            <a:endParaRPr lang="en-US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FA7B1-9781-4CDD-AD7A-615476979112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7462D9A-8341-4151-B220-800905ECA74F}"/>
              </a:ext>
            </a:extLst>
          </p:cNvPr>
          <p:cNvGrpSpPr/>
          <p:nvPr/>
        </p:nvGrpSpPr>
        <p:grpSpPr>
          <a:xfrm>
            <a:off x="4064000" y="3140762"/>
            <a:ext cx="8556502" cy="6359330"/>
            <a:chOff x="993898" y="3118991"/>
            <a:chExt cx="8556502" cy="6359330"/>
          </a:xfrm>
        </p:grpSpPr>
        <p:pic>
          <p:nvPicPr>
            <p:cNvPr id="10" name="Picture 9" descr="A close up of text on a white background&#10;&#10;Description generated with very high confidence">
              <a:extLst>
                <a:ext uri="{FF2B5EF4-FFF2-40B4-BE49-F238E27FC236}">
                  <a16:creationId xmlns:a16="http://schemas.microsoft.com/office/drawing/2014/main" id="{D9CB4D59-A888-4B75-BCF8-5E6B170439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898" y="3915721"/>
              <a:ext cx="8556502" cy="556260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08EB5BD-4F4A-489E-85B5-68AFD90E0B11}"/>
                </a:ext>
              </a:extLst>
            </p:cNvPr>
            <p:cNvSpPr txBox="1"/>
            <p:nvPr/>
          </p:nvSpPr>
          <p:spPr>
            <a:xfrm>
              <a:off x="1388193" y="3118991"/>
              <a:ext cx="778450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dirty="0"/>
                <a:t>Peripheral Visual Acuity vs Angle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00F5B36-799E-4D66-B365-9E1944BD0F20}"/>
                </a:ext>
              </a:extLst>
            </p:cNvPr>
            <p:cNvSpPr/>
            <p:nvPr/>
          </p:nvSpPr>
          <p:spPr bwMode="auto">
            <a:xfrm>
              <a:off x="1016000" y="3923607"/>
              <a:ext cx="8485447" cy="5554714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1" compatLnSpc="1">
              <a:prstTxWarp prst="textNoShape">
                <a:avLst/>
              </a:prstTxWarp>
            </a:bodyPr>
            <a:lstStyle/>
            <a:p>
              <a:pPr marL="0" marR="0" indent="0" algn="l" defTabSz="219551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3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013380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2949">
        <p:fade/>
      </p:transition>
    </mc:Choice>
    <mc:Fallback xmlns="">
      <p:transition spd="med" advTm="2294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large building&#10;&#10;Description generated with very high confidence">
            <a:extLst>
              <a:ext uri="{FF2B5EF4-FFF2-40B4-BE49-F238E27FC236}">
                <a16:creationId xmlns:a16="http://schemas.microsoft.com/office/drawing/2014/main" id="{077F8984-F402-473E-AC1F-074458340B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800" y="3053410"/>
            <a:ext cx="13716000" cy="64543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D723373-A79F-44BB-A3C0-0F7A34F09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 </a:t>
            </a:r>
            <a:r>
              <a:rPr lang="en-US" b="1" dirty="0"/>
              <a:t>Experience</a:t>
            </a:r>
            <a:r>
              <a:rPr lang="en-US" dirty="0"/>
              <a:t> is</a:t>
            </a:r>
            <a:br>
              <a:rPr lang="en-US" dirty="0"/>
            </a:br>
            <a:r>
              <a:rPr lang="en-US" dirty="0"/>
              <a:t>	</a:t>
            </a:r>
            <a:r>
              <a:rPr lang="en-US" b="1" dirty="0"/>
              <a:t>NOT </a:t>
            </a:r>
            <a:r>
              <a:rPr lang="en-US" dirty="0"/>
              <a:t>What the </a:t>
            </a:r>
            <a:r>
              <a:rPr lang="en-US" b="1" dirty="0"/>
              <a:t>Eyes</a:t>
            </a:r>
            <a:r>
              <a:rPr lang="en-US" dirty="0"/>
              <a:t> Send to the Brain</a:t>
            </a:r>
            <a:endParaRPr lang="en-US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FA7B1-9781-4CDD-AD7A-615476979112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D2108DF-DB70-468F-9B66-1560A5B7EF19}"/>
              </a:ext>
            </a:extLst>
          </p:cNvPr>
          <p:cNvSpPr/>
          <p:nvPr/>
        </p:nvSpPr>
        <p:spPr bwMode="auto">
          <a:xfrm>
            <a:off x="2082799" y="381000"/>
            <a:ext cx="15241529" cy="1066800"/>
          </a:xfrm>
          <a:prstGeom prst="rect">
            <a:avLst/>
          </a:prstGeom>
          <a:noFill/>
          <a:ln w="1079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1" compatLnSpc="1">
            <a:prstTxWarp prst="textNoShape">
              <a:avLst/>
            </a:prstTxWarp>
          </a:bodyPr>
          <a:lstStyle/>
          <a:p>
            <a:pPr marL="0" marR="0" indent="0" algn="l" defTabSz="21955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A7935E-139C-4442-934A-A1462130D0EA}"/>
              </a:ext>
            </a:extLst>
          </p:cNvPr>
          <p:cNvSpPr txBox="1"/>
          <p:nvPr/>
        </p:nvSpPr>
        <p:spPr>
          <a:xfrm>
            <a:off x="10845799" y="381000"/>
            <a:ext cx="66451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effectLst>
                  <a:outerShdw blurRad="38100" dist="38100" dir="2700000" algn="ctr" rotWithShape="0">
                    <a:schemeClr val="tx1">
                      <a:alpha val="43000"/>
                    </a:schemeClr>
                  </a:outerShdw>
                </a:effectLst>
              </a:rPr>
              <a:t>Crisp and in Focus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ctr" rotWithShape="0">
                  <a:schemeClr val="tx1">
                    <a:alpha val="43000"/>
                  </a:schemeClr>
                </a:outerShdw>
              </a:effectLst>
            </a:endParaRPr>
          </a:p>
        </p:txBody>
      </p:sp>
      <p:sp>
        <p:nvSpPr>
          <p:cNvPr id="8" name="Star: 5 Points 7">
            <a:extLst>
              <a:ext uri="{FF2B5EF4-FFF2-40B4-BE49-F238E27FC236}">
                <a16:creationId xmlns:a16="http://schemas.microsoft.com/office/drawing/2014/main" id="{F9DD34E6-65BE-4BA9-B028-116CCB58CFA1}"/>
              </a:ext>
            </a:extLst>
          </p:cNvPr>
          <p:cNvSpPr/>
          <p:nvPr/>
        </p:nvSpPr>
        <p:spPr bwMode="auto">
          <a:xfrm>
            <a:off x="8951653" y="5562600"/>
            <a:ext cx="914400" cy="914400"/>
          </a:xfrm>
          <a:prstGeom prst="star5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1" compatLnSpc="1">
            <a:prstTxWarp prst="textNoShape">
              <a:avLst/>
            </a:prstTxWarp>
          </a:bodyPr>
          <a:lstStyle/>
          <a:p>
            <a:pPr marL="0" marR="0" indent="0" algn="l" defTabSz="21955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7345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684">
        <p:fade/>
      </p:transition>
    </mc:Choice>
    <mc:Fallback xmlns="">
      <p:transition spd="med" advTm="2068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4" grpId="0"/>
      <p:bldP spid="8" grpId="0" animBg="1"/>
      <p:bldP spid="8" grpId="1" animBg="1"/>
      <p:bldP spid="8" grpId="2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723373-A79F-44BB-A3C0-0F7A34F09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 </a:t>
            </a:r>
            <a:r>
              <a:rPr lang="en-US" b="1" dirty="0"/>
              <a:t>Experience</a:t>
            </a:r>
            <a:r>
              <a:rPr lang="en-US" dirty="0"/>
              <a:t> is</a:t>
            </a:r>
            <a:br>
              <a:rPr lang="en-US" dirty="0"/>
            </a:br>
            <a:r>
              <a:rPr lang="en-US" dirty="0"/>
              <a:t>	</a:t>
            </a:r>
            <a:r>
              <a:rPr lang="en-US" b="1" dirty="0">
                <a:solidFill>
                  <a:srgbClr val="FF0000"/>
                </a:solidFill>
              </a:rPr>
              <a:t>NOT</a:t>
            </a:r>
            <a:r>
              <a:rPr lang="en-US" b="1" dirty="0"/>
              <a:t> </a:t>
            </a:r>
            <a:r>
              <a:rPr lang="en-US" dirty="0"/>
              <a:t>What the </a:t>
            </a:r>
            <a:r>
              <a:rPr lang="en-US" b="1" dirty="0"/>
              <a:t>Eyes</a:t>
            </a:r>
            <a:r>
              <a:rPr lang="en-US" dirty="0"/>
              <a:t> Send to the Brain</a:t>
            </a:r>
            <a:endParaRPr lang="en-US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FA7B1-9781-4CDD-AD7A-615476979112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pic>
        <p:nvPicPr>
          <p:cNvPr id="6" name="Picture 5" descr="A picture containing outdoor, building&#10;&#10;Description generated with very high confidence">
            <a:extLst>
              <a:ext uri="{FF2B5EF4-FFF2-40B4-BE49-F238E27FC236}">
                <a16:creationId xmlns:a16="http://schemas.microsoft.com/office/drawing/2014/main" id="{6CF1BEC0-4DDB-472E-8943-9B50B57651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4832" y="3054096"/>
            <a:ext cx="13716000" cy="645430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D4B4395-A05C-4BBB-8755-3DC0A3A0E7EE}"/>
              </a:ext>
            </a:extLst>
          </p:cNvPr>
          <p:cNvSpPr/>
          <p:nvPr/>
        </p:nvSpPr>
        <p:spPr bwMode="auto">
          <a:xfrm>
            <a:off x="3606799" y="1318756"/>
            <a:ext cx="13529733" cy="1066799"/>
          </a:xfrm>
          <a:prstGeom prst="rect">
            <a:avLst/>
          </a:prstGeom>
          <a:noFill/>
          <a:ln w="1079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1" compatLnSpc="1">
            <a:prstTxWarp prst="textNoShape">
              <a:avLst/>
            </a:prstTxWarp>
          </a:bodyPr>
          <a:lstStyle/>
          <a:p>
            <a:pPr marL="0" marR="0" indent="0" algn="l" defTabSz="21955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3DB694-B270-42A7-A5DE-83AC261E91AA}"/>
              </a:ext>
            </a:extLst>
          </p:cNvPr>
          <p:cNvSpPr txBox="1"/>
          <p:nvPr/>
        </p:nvSpPr>
        <p:spPr>
          <a:xfrm>
            <a:off x="6502400" y="5791200"/>
            <a:ext cx="123463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Blind</a:t>
            </a:r>
          </a:p>
          <a:p>
            <a:r>
              <a:rPr lang="en-US" sz="3200" b="1" dirty="0">
                <a:solidFill>
                  <a:schemeClr val="bg1"/>
                </a:solidFill>
              </a:rPr>
              <a:t>Spot</a:t>
            </a:r>
          </a:p>
        </p:txBody>
      </p:sp>
      <p:sp>
        <p:nvSpPr>
          <p:cNvPr id="4" name="Star: 5 Points 3">
            <a:extLst>
              <a:ext uri="{FF2B5EF4-FFF2-40B4-BE49-F238E27FC236}">
                <a16:creationId xmlns:a16="http://schemas.microsoft.com/office/drawing/2014/main" id="{632F92C6-3D88-4FC0-9E36-444CBB23F2F6}"/>
              </a:ext>
            </a:extLst>
          </p:cNvPr>
          <p:cNvSpPr/>
          <p:nvPr/>
        </p:nvSpPr>
        <p:spPr bwMode="auto">
          <a:xfrm>
            <a:off x="8955792" y="5562600"/>
            <a:ext cx="914400" cy="914400"/>
          </a:xfrm>
          <a:prstGeom prst="star5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1" compatLnSpc="1">
            <a:prstTxWarp prst="textNoShape">
              <a:avLst/>
            </a:prstTxWarp>
          </a:bodyPr>
          <a:lstStyle/>
          <a:p>
            <a:pPr marL="0" marR="0" indent="0" algn="l" defTabSz="21955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8755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7517">
        <p:fade/>
      </p:transition>
    </mc:Choice>
    <mc:Fallback xmlns="">
      <p:transition spd="med" advTm="1751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large building&#10;&#10;Description generated with very high confidence">
            <a:extLst>
              <a:ext uri="{FF2B5EF4-FFF2-40B4-BE49-F238E27FC236}">
                <a16:creationId xmlns:a16="http://schemas.microsoft.com/office/drawing/2014/main" id="{077F8984-F402-473E-AC1F-074458340B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800" y="3053410"/>
            <a:ext cx="13716000" cy="64543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D723373-A79F-44BB-A3C0-0F7A34F09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 </a:t>
            </a:r>
            <a:r>
              <a:rPr lang="en-US" b="1" dirty="0"/>
              <a:t>Experience</a:t>
            </a:r>
            <a:r>
              <a:rPr lang="en-US" dirty="0"/>
              <a:t> is</a:t>
            </a:r>
            <a:r>
              <a:rPr lang="en-US" dirty="0">
                <a:solidFill>
                  <a:srgbClr val="FF0000"/>
                </a:solidFill>
              </a:rPr>
              <a:t> the </a:t>
            </a:r>
            <a:r>
              <a:rPr lang="en-US" b="1" dirty="0">
                <a:solidFill>
                  <a:srgbClr val="FF0000"/>
                </a:solidFill>
              </a:rPr>
              <a:t>World Model,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/>
              <a:t>	</a:t>
            </a:r>
            <a:r>
              <a:rPr lang="en-US" b="1" dirty="0"/>
              <a:t>NOT </a:t>
            </a:r>
            <a:r>
              <a:rPr lang="en-US" dirty="0"/>
              <a:t>What the </a:t>
            </a:r>
            <a:r>
              <a:rPr lang="en-US" b="1" dirty="0"/>
              <a:t>Eyes</a:t>
            </a:r>
            <a:r>
              <a:rPr lang="en-US" dirty="0"/>
              <a:t> Send to the Brain</a:t>
            </a:r>
            <a:endParaRPr lang="en-US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FA7B1-9781-4CDD-AD7A-615476979112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D2108DF-DB70-468F-9B66-1560A5B7EF19}"/>
              </a:ext>
            </a:extLst>
          </p:cNvPr>
          <p:cNvSpPr/>
          <p:nvPr/>
        </p:nvSpPr>
        <p:spPr bwMode="auto">
          <a:xfrm>
            <a:off x="2082800" y="381000"/>
            <a:ext cx="15408157" cy="1066799"/>
          </a:xfrm>
          <a:prstGeom prst="rect">
            <a:avLst/>
          </a:prstGeom>
          <a:noFill/>
          <a:ln w="1079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1" compatLnSpc="1">
            <a:prstTxWarp prst="textNoShape">
              <a:avLst/>
            </a:prstTxWarp>
          </a:bodyPr>
          <a:lstStyle/>
          <a:p>
            <a:pPr marL="0" marR="0" indent="0" algn="l" defTabSz="21955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6" name="Star: 5 Points 5">
            <a:extLst>
              <a:ext uri="{FF2B5EF4-FFF2-40B4-BE49-F238E27FC236}">
                <a16:creationId xmlns:a16="http://schemas.microsoft.com/office/drawing/2014/main" id="{AB911231-0DBB-4EF9-9694-3B9AA09B7C3F}"/>
              </a:ext>
            </a:extLst>
          </p:cNvPr>
          <p:cNvSpPr/>
          <p:nvPr/>
        </p:nvSpPr>
        <p:spPr bwMode="auto">
          <a:xfrm>
            <a:off x="8955792" y="5562600"/>
            <a:ext cx="914400" cy="914400"/>
          </a:xfrm>
          <a:prstGeom prst="star5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1" compatLnSpc="1">
            <a:prstTxWarp prst="textNoShape">
              <a:avLst/>
            </a:prstTxWarp>
          </a:bodyPr>
          <a:lstStyle/>
          <a:p>
            <a:pPr marL="0" marR="0" indent="0" algn="l" defTabSz="21955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7831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8230">
        <p:fade/>
      </p:transition>
    </mc:Choice>
    <mc:Fallback xmlns="">
      <p:transition spd="med" advTm="1823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723373-A79F-44BB-A3C0-0F7A34F09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 </a:t>
            </a:r>
            <a:r>
              <a:rPr lang="en-US" b="1" dirty="0"/>
              <a:t>Experience</a:t>
            </a:r>
            <a:r>
              <a:rPr lang="en-US" dirty="0"/>
              <a:t> is</a:t>
            </a:r>
            <a:r>
              <a:rPr lang="en-US" dirty="0">
                <a:solidFill>
                  <a:srgbClr val="FF0000"/>
                </a:solidFill>
              </a:rPr>
              <a:t> the </a:t>
            </a:r>
            <a:r>
              <a:rPr lang="en-US" b="1" dirty="0">
                <a:solidFill>
                  <a:srgbClr val="FF0000"/>
                </a:solidFill>
              </a:rPr>
              <a:t>World Model,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/>
              <a:t>	</a:t>
            </a:r>
            <a:r>
              <a:rPr lang="en-US" b="1" dirty="0"/>
              <a:t>NOT </a:t>
            </a:r>
            <a:r>
              <a:rPr lang="en-US" dirty="0"/>
              <a:t>What the </a:t>
            </a:r>
            <a:r>
              <a:rPr lang="en-US" b="1" dirty="0"/>
              <a:t>Eyes</a:t>
            </a:r>
            <a:r>
              <a:rPr lang="en-US" dirty="0"/>
              <a:t> Send to the Brain</a:t>
            </a:r>
            <a:endParaRPr lang="en-US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FA7B1-9781-4CDD-AD7A-615476979112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D2108DF-DB70-468F-9B66-1560A5B7EF19}"/>
              </a:ext>
            </a:extLst>
          </p:cNvPr>
          <p:cNvSpPr/>
          <p:nvPr/>
        </p:nvSpPr>
        <p:spPr bwMode="auto">
          <a:xfrm>
            <a:off x="2082800" y="381000"/>
            <a:ext cx="15408157" cy="1066799"/>
          </a:xfrm>
          <a:prstGeom prst="rect">
            <a:avLst/>
          </a:prstGeom>
          <a:noFill/>
          <a:ln w="1079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1" compatLnSpc="1">
            <a:prstTxWarp prst="textNoShape">
              <a:avLst/>
            </a:prstTxWarp>
          </a:bodyPr>
          <a:lstStyle/>
          <a:p>
            <a:pPr marL="0" marR="0" indent="0" algn="l" defTabSz="21955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35B548E-7AB7-4A87-A1D4-46808BBB79D0}"/>
              </a:ext>
            </a:extLst>
          </p:cNvPr>
          <p:cNvSpPr txBox="1"/>
          <p:nvPr/>
        </p:nvSpPr>
        <p:spPr>
          <a:xfrm>
            <a:off x="2249428" y="3429000"/>
            <a:ext cx="13577756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u="sng" dirty="0"/>
              <a:t>Another Example:</a:t>
            </a:r>
            <a:endParaRPr lang="en-US" sz="5400" dirty="0"/>
          </a:p>
          <a:p>
            <a:r>
              <a:rPr lang="en-US" sz="9600" b="1" dirty="0"/>
              <a:t>Rapid Eye Saccades…</a:t>
            </a:r>
          </a:p>
        </p:txBody>
      </p:sp>
    </p:spTree>
    <p:extLst>
      <p:ext uri="{BB962C8B-B14F-4D97-AF65-F5344CB8AC3E}">
        <p14:creationId xmlns:p14="http://schemas.microsoft.com/office/powerpoint/2010/main" val="217725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1657">
        <p:fade/>
      </p:transition>
    </mc:Choice>
    <mc:Fallback xmlns="">
      <p:transition spd="med" advTm="1216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38D503-D9C1-48A0-80F6-392808542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Every Sensory Experience is Arbitrary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E9D1D6-3018-4863-BE8C-6D23AF18D6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5400" dirty="0"/>
              <a:t>In vision, the experience of color is arbitrary 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FBFED3-A437-47A0-B86A-FF9010A76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FA7B1-9781-4CDD-AD7A-615476979112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65B01D1-FBA9-41E4-9711-D06648AA9A78}"/>
              </a:ext>
            </a:extLst>
          </p:cNvPr>
          <p:cNvGrpSpPr/>
          <p:nvPr/>
        </p:nvGrpSpPr>
        <p:grpSpPr>
          <a:xfrm>
            <a:off x="1549400" y="4572000"/>
            <a:ext cx="4607839" cy="4370449"/>
            <a:chOff x="3291840" y="4572000"/>
            <a:chExt cx="4607839" cy="4370449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E68955C-2400-4ED7-BFC5-7D7DD1DE8F69}"/>
                </a:ext>
              </a:extLst>
            </p:cNvPr>
            <p:cNvSpPr txBox="1"/>
            <p:nvPr/>
          </p:nvSpPr>
          <p:spPr>
            <a:xfrm>
              <a:off x="3336263" y="4572000"/>
              <a:ext cx="3318537" cy="9848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/>
                <a:t>Photo-receptors </a:t>
              </a:r>
              <a:br>
                <a:rPr lang="en-US" b="1" dirty="0"/>
              </a:br>
              <a:r>
                <a:rPr lang="en-US" b="1" u="sng" dirty="0"/>
                <a:t>in the Retina</a:t>
              </a:r>
            </a:p>
          </p:txBody>
        </p:sp>
        <p:sp>
          <p:nvSpPr>
            <p:cNvPr id="7" name="Arrow: Pentagon 6">
              <a:extLst>
                <a:ext uri="{FF2B5EF4-FFF2-40B4-BE49-F238E27FC236}">
                  <a16:creationId xmlns:a16="http://schemas.microsoft.com/office/drawing/2014/main" id="{00A1E9DD-CF60-475B-8CF1-CC49E11D23CA}"/>
                </a:ext>
              </a:extLst>
            </p:cNvPr>
            <p:cNvSpPr/>
            <p:nvPr/>
          </p:nvSpPr>
          <p:spPr bwMode="auto">
            <a:xfrm>
              <a:off x="3291840" y="5943600"/>
              <a:ext cx="4607838" cy="804289"/>
            </a:xfrm>
            <a:prstGeom prst="homePlat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algn="ctr" defTabSz="2195513" eaLnBrk="0" hangingPunct="0"/>
              <a:r>
                <a:rPr lang="en-US" sz="2800" b="1" dirty="0">
                  <a:solidFill>
                    <a:srgbClr val="FF0000"/>
                  </a:solidFill>
                </a:rPr>
                <a:t>Red Photo-receptors</a:t>
              </a:r>
            </a:p>
          </p:txBody>
        </p:sp>
        <p:sp>
          <p:nvSpPr>
            <p:cNvPr id="8" name="Arrow: Pentagon 7">
              <a:extLst>
                <a:ext uri="{FF2B5EF4-FFF2-40B4-BE49-F238E27FC236}">
                  <a16:creationId xmlns:a16="http://schemas.microsoft.com/office/drawing/2014/main" id="{A7A612AB-9D00-482D-8FE8-BBE6E9F563FD}"/>
                </a:ext>
              </a:extLst>
            </p:cNvPr>
            <p:cNvSpPr/>
            <p:nvPr/>
          </p:nvSpPr>
          <p:spPr bwMode="auto">
            <a:xfrm>
              <a:off x="3291840" y="7040880"/>
              <a:ext cx="4607839" cy="804289"/>
            </a:xfrm>
            <a:prstGeom prst="homePlate">
              <a:avLst/>
            </a:prstGeom>
            <a:noFill/>
            <a:ln w="381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algn="ctr" defTabSz="2195513" eaLnBrk="0" hangingPunct="0"/>
              <a:r>
                <a:rPr lang="en-US" sz="2800" b="1" dirty="0">
                  <a:solidFill>
                    <a:schemeClr val="accent1">
                      <a:lumMod val="75000"/>
                    </a:schemeClr>
                  </a:solidFill>
                </a:rPr>
                <a:t>Green Photo-receptors</a:t>
              </a:r>
            </a:p>
          </p:txBody>
        </p:sp>
        <p:sp>
          <p:nvSpPr>
            <p:cNvPr id="9" name="Arrow: Pentagon 8">
              <a:extLst>
                <a:ext uri="{FF2B5EF4-FFF2-40B4-BE49-F238E27FC236}">
                  <a16:creationId xmlns:a16="http://schemas.microsoft.com/office/drawing/2014/main" id="{0C121EF1-B81C-4096-ADAF-65C12CB7E4AF}"/>
                </a:ext>
              </a:extLst>
            </p:cNvPr>
            <p:cNvSpPr/>
            <p:nvPr/>
          </p:nvSpPr>
          <p:spPr bwMode="auto">
            <a:xfrm>
              <a:off x="3291840" y="8138160"/>
              <a:ext cx="4607838" cy="804289"/>
            </a:xfrm>
            <a:prstGeom prst="homePlate">
              <a:avLst/>
            </a:prstGeom>
            <a:noFill/>
            <a:ln w="3810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algn="ctr" defTabSz="2195513" eaLnBrk="0" hangingPunct="0"/>
              <a:r>
                <a:rPr lang="en-US" sz="2800" b="1" dirty="0">
                  <a:solidFill>
                    <a:srgbClr val="00B0F0"/>
                  </a:solidFill>
                </a:rPr>
                <a:t>Blue Photo-receptors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95885C4-99E2-49F3-AEC5-0CE5D5550074}"/>
              </a:ext>
            </a:extLst>
          </p:cNvPr>
          <p:cNvGrpSpPr/>
          <p:nvPr/>
        </p:nvGrpSpPr>
        <p:grpSpPr>
          <a:xfrm>
            <a:off x="8956040" y="4572000"/>
            <a:ext cx="4262120" cy="4370449"/>
            <a:chOff x="10698480" y="4572000"/>
            <a:chExt cx="4262120" cy="4370449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80CC97C-40C0-4DF3-9272-524C4AE517F6}"/>
                </a:ext>
              </a:extLst>
            </p:cNvPr>
            <p:cNvSpPr txBox="1"/>
            <p:nvPr/>
          </p:nvSpPr>
          <p:spPr>
            <a:xfrm>
              <a:off x="10933536" y="4572000"/>
              <a:ext cx="4027064" cy="9848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/>
                <a:t>Neurons in the Brain</a:t>
              </a:r>
              <a:br>
                <a:rPr lang="en-US" b="1" dirty="0"/>
              </a:br>
              <a:r>
                <a:rPr lang="en-US" b="1" u="sng" dirty="0"/>
                <a:t>that Process…</a:t>
              </a:r>
            </a:p>
          </p:txBody>
        </p:sp>
        <p:sp>
          <p:nvSpPr>
            <p:cNvPr id="10" name="Arrow: Chevron 9">
              <a:extLst>
                <a:ext uri="{FF2B5EF4-FFF2-40B4-BE49-F238E27FC236}">
                  <a16:creationId xmlns:a16="http://schemas.microsoft.com/office/drawing/2014/main" id="{F3E3FD79-D80E-4405-AA0D-86CE9E8D52C8}"/>
                </a:ext>
              </a:extLst>
            </p:cNvPr>
            <p:cNvSpPr/>
            <p:nvPr/>
          </p:nvSpPr>
          <p:spPr bwMode="auto">
            <a:xfrm>
              <a:off x="10698480" y="5943600"/>
              <a:ext cx="3960447" cy="804289"/>
            </a:xfrm>
            <a:prstGeom prst="chevron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l" defTabSz="219551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800" b="1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Tahoma" charset="0"/>
                </a:rPr>
                <a:t>“Red” signals</a:t>
              </a:r>
            </a:p>
          </p:txBody>
        </p:sp>
        <p:sp>
          <p:nvSpPr>
            <p:cNvPr id="11" name="Arrow: Chevron 10">
              <a:extLst>
                <a:ext uri="{FF2B5EF4-FFF2-40B4-BE49-F238E27FC236}">
                  <a16:creationId xmlns:a16="http://schemas.microsoft.com/office/drawing/2014/main" id="{F56A23F8-857F-4693-9B5C-B722BFB68E2F}"/>
                </a:ext>
              </a:extLst>
            </p:cNvPr>
            <p:cNvSpPr/>
            <p:nvPr/>
          </p:nvSpPr>
          <p:spPr bwMode="auto">
            <a:xfrm>
              <a:off x="10698480" y="7040880"/>
              <a:ext cx="3960447" cy="804289"/>
            </a:xfrm>
            <a:prstGeom prst="chevron">
              <a:avLst/>
            </a:prstGeom>
            <a:noFill/>
            <a:ln w="381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l" defTabSz="219551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800" b="1" i="0" u="none" strike="noStrike" cap="none" normalizeH="0" baseline="0" dirty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/>
                  <a:latin typeface="Tahoma" charset="0"/>
                </a:rPr>
                <a:t>“Green” signals</a:t>
              </a:r>
            </a:p>
          </p:txBody>
        </p:sp>
        <p:sp>
          <p:nvSpPr>
            <p:cNvPr id="12" name="Arrow: Chevron 11">
              <a:extLst>
                <a:ext uri="{FF2B5EF4-FFF2-40B4-BE49-F238E27FC236}">
                  <a16:creationId xmlns:a16="http://schemas.microsoft.com/office/drawing/2014/main" id="{27089E26-8020-4114-A2B9-3363B609DE37}"/>
                </a:ext>
              </a:extLst>
            </p:cNvPr>
            <p:cNvSpPr/>
            <p:nvPr/>
          </p:nvSpPr>
          <p:spPr bwMode="auto">
            <a:xfrm>
              <a:off x="10698480" y="8138160"/>
              <a:ext cx="3960447" cy="804289"/>
            </a:xfrm>
            <a:prstGeom prst="chevron">
              <a:avLst/>
            </a:prstGeom>
            <a:noFill/>
            <a:ln w="3810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l" defTabSz="219551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800" b="1" i="0" u="none" strike="noStrike" cap="none" normalizeH="0" baseline="0" dirty="0">
                  <a:ln>
                    <a:noFill/>
                  </a:ln>
                  <a:solidFill>
                    <a:srgbClr val="00B0F0"/>
                  </a:solidFill>
                  <a:effectLst/>
                  <a:latin typeface="Tahoma" charset="0"/>
                </a:rPr>
                <a:t>“Blue” signals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4D802C0-DB17-4598-864A-B01CD9A58067}"/>
              </a:ext>
            </a:extLst>
          </p:cNvPr>
          <p:cNvGrpSpPr/>
          <p:nvPr/>
        </p:nvGrpSpPr>
        <p:grpSpPr>
          <a:xfrm>
            <a:off x="6055360" y="6172200"/>
            <a:ext cx="2994099" cy="2551176"/>
            <a:chOff x="7797800" y="6172200"/>
            <a:chExt cx="2994099" cy="2551176"/>
          </a:xfrm>
        </p:grpSpPr>
        <p:sp>
          <p:nvSpPr>
            <p:cNvPr id="13" name="Arrow: Right 12">
              <a:extLst>
                <a:ext uri="{FF2B5EF4-FFF2-40B4-BE49-F238E27FC236}">
                  <a16:creationId xmlns:a16="http://schemas.microsoft.com/office/drawing/2014/main" id="{132D1191-D3D0-420F-B149-8C59DEB6AFB4}"/>
                </a:ext>
              </a:extLst>
            </p:cNvPr>
            <p:cNvSpPr/>
            <p:nvPr/>
          </p:nvSpPr>
          <p:spPr bwMode="auto">
            <a:xfrm>
              <a:off x="7797800" y="6172200"/>
              <a:ext cx="2994099" cy="365760"/>
            </a:xfrm>
            <a:prstGeom prst="rightArrow">
              <a:avLst/>
            </a:prstGeom>
            <a:solidFill>
              <a:srgbClr val="FF0000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1" compatLnSpc="1">
              <a:prstTxWarp prst="textNoShape">
                <a:avLst/>
              </a:prstTxWarp>
            </a:bodyPr>
            <a:lstStyle/>
            <a:p>
              <a:pPr marL="0" marR="0" indent="0" algn="l" defTabSz="219551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3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14" name="Arrow: Right 13">
              <a:extLst>
                <a:ext uri="{FF2B5EF4-FFF2-40B4-BE49-F238E27FC236}">
                  <a16:creationId xmlns:a16="http://schemas.microsoft.com/office/drawing/2014/main" id="{2F3C8D11-BCF6-495B-838E-0E3A1C6A0B80}"/>
                </a:ext>
              </a:extLst>
            </p:cNvPr>
            <p:cNvSpPr/>
            <p:nvPr/>
          </p:nvSpPr>
          <p:spPr bwMode="auto">
            <a:xfrm>
              <a:off x="7797800" y="7251192"/>
              <a:ext cx="2994099" cy="374617"/>
            </a:xfrm>
            <a:prstGeom prst="rightArrow">
              <a:avLst/>
            </a:prstGeom>
            <a:solidFill>
              <a:srgbClr val="00B050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1" compatLnSpc="1">
              <a:prstTxWarp prst="textNoShape">
                <a:avLst/>
              </a:prstTxWarp>
            </a:bodyPr>
            <a:lstStyle/>
            <a:p>
              <a:pPr marL="0" marR="0" indent="0" algn="l" defTabSz="219551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3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15" name="Arrow: Right 14">
              <a:extLst>
                <a:ext uri="{FF2B5EF4-FFF2-40B4-BE49-F238E27FC236}">
                  <a16:creationId xmlns:a16="http://schemas.microsoft.com/office/drawing/2014/main" id="{094F61CD-CD09-41A1-B83B-5368638AEF1C}"/>
                </a:ext>
              </a:extLst>
            </p:cNvPr>
            <p:cNvSpPr/>
            <p:nvPr/>
          </p:nvSpPr>
          <p:spPr bwMode="auto">
            <a:xfrm>
              <a:off x="7797800" y="8357616"/>
              <a:ext cx="2994099" cy="365760"/>
            </a:xfrm>
            <a:prstGeom prst="rightArrow">
              <a:avLst/>
            </a:prstGeom>
            <a:solidFill>
              <a:srgbClr val="00B0F0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1" compatLnSpc="1">
              <a:prstTxWarp prst="textNoShape">
                <a:avLst/>
              </a:prstTxWarp>
            </a:bodyPr>
            <a:lstStyle/>
            <a:p>
              <a:pPr marL="0" marR="0" indent="0" algn="l" defTabSz="219551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3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3E97653E-7602-4E72-B704-D9F23FE498FF}"/>
              </a:ext>
            </a:extLst>
          </p:cNvPr>
          <p:cNvSpPr txBox="1"/>
          <p:nvPr/>
        </p:nvSpPr>
        <p:spPr>
          <a:xfrm>
            <a:off x="5979160" y="4572000"/>
            <a:ext cx="2505814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Axons in the</a:t>
            </a:r>
            <a:br>
              <a:rPr lang="en-US" b="1" dirty="0"/>
            </a:br>
            <a:r>
              <a:rPr lang="en-US" b="1" u="sng" dirty="0"/>
              <a:t>Optic Nerve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660F191-4484-4000-A57C-0A154599B293}"/>
              </a:ext>
            </a:extLst>
          </p:cNvPr>
          <p:cNvGrpSpPr/>
          <p:nvPr/>
        </p:nvGrpSpPr>
        <p:grpSpPr>
          <a:xfrm>
            <a:off x="5690593" y="6712763"/>
            <a:ext cx="3794760" cy="1447398"/>
            <a:chOff x="6405979" y="6712763"/>
            <a:chExt cx="3794760" cy="1447398"/>
          </a:xfrm>
        </p:grpSpPr>
        <p:sp>
          <p:nvSpPr>
            <p:cNvPr id="22" name="Arrow: Right 21">
              <a:extLst>
                <a:ext uri="{FF2B5EF4-FFF2-40B4-BE49-F238E27FC236}">
                  <a16:creationId xmlns:a16="http://schemas.microsoft.com/office/drawing/2014/main" id="{A2DF77A7-9D5F-4788-93DD-E6AEE144FDE6}"/>
                </a:ext>
              </a:extLst>
            </p:cNvPr>
            <p:cNvSpPr/>
            <p:nvPr/>
          </p:nvSpPr>
          <p:spPr bwMode="auto">
            <a:xfrm rot="1200000">
              <a:off x="6687240" y="7785544"/>
              <a:ext cx="3200400" cy="374617"/>
            </a:xfrm>
            <a:prstGeom prst="rightArrow">
              <a:avLst/>
            </a:prstGeom>
            <a:solidFill>
              <a:srgbClr val="00B050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1" compatLnSpc="1">
              <a:prstTxWarp prst="textNoShape">
                <a:avLst/>
              </a:prstTxWarp>
            </a:bodyPr>
            <a:lstStyle/>
            <a:p>
              <a:pPr marL="0" marR="0" indent="0" algn="l" defTabSz="219551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3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23" name="Arrow: Right 22">
              <a:extLst>
                <a:ext uri="{FF2B5EF4-FFF2-40B4-BE49-F238E27FC236}">
                  <a16:creationId xmlns:a16="http://schemas.microsoft.com/office/drawing/2014/main" id="{DE44B232-0C0F-4056-803F-0E0CC5B2153A}"/>
                </a:ext>
              </a:extLst>
            </p:cNvPr>
            <p:cNvSpPr/>
            <p:nvPr/>
          </p:nvSpPr>
          <p:spPr bwMode="auto">
            <a:xfrm rot="19380000">
              <a:off x="6405979" y="7222121"/>
              <a:ext cx="3794760" cy="374617"/>
            </a:xfrm>
            <a:prstGeom prst="rightArrow">
              <a:avLst/>
            </a:prstGeom>
            <a:solidFill>
              <a:srgbClr val="00B0F0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1" compatLnSpc="1">
              <a:prstTxWarp prst="textNoShape">
                <a:avLst/>
              </a:prstTxWarp>
            </a:bodyPr>
            <a:lstStyle/>
            <a:p>
              <a:pPr marL="0" marR="0" indent="0" algn="l" defTabSz="219551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3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24" name="Arrow: Right 23">
              <a:extLst>
                <a:ext uri="{FF2B5EF4-FFF2-40B4-BE49-F238E27FC236}">
                  <a16:creationId xmlns:a16="http://schemas.microsoft.com/office/drawing/2014/main" id="{F1628D2D-172A-47B4-B1B2-C58C89C49CB0}"/>
                </a:ext>
              </a:extLst>
            </p:cNvPr>
            <p:cNvSpPr/>
            <p:nvPr/>
          </p:nvSpPr>
          <p:spPr bwMode="auto">
            <a:xfrm rot="1224736">
              <a:off x="6680299" y="6712763"/>
              <a:ext cx="3200400" cy="374617"/>
            </a:xfrm>
            <a:prstGeom prst="rightArrow">
              <a:avLst/>
            </a:prstGeom>
            <a:solidFill>
              <a:srgbClr val="FF0000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1" compatLnSpc="1">
              <a:prstTxWarp prst="textNoShape">
                <a:avLst/>
              </a:prstTxWarp>
            </a:bodyPr>
            <a:lstStyle/>
            <a:p>
              <a:pPr marL="0" marR="0" indent="0" algn="l" defTabSz="219551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3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7BB300F-08B2-49E6-A165-164166A36302}"/>
              </a:ext>
            </a:extLst>
          </p:cNvPr>
          <p:cNvGrpSpPr/>
          <p:nvPr/>
        </p:nvGrpSpPr>
        <p:grpSpPr>
          <a:xfrm>
            <a:off x="13589000" y="5735856"/>
            <a:ext cx="2758947" cy="3413947"/>
            <a:chOff x="14752707" y="5735856"/>
            <a:chExt cx="2758947" cy="3413947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479D7F8-9B4F-4F65-87B5-187DB396F9A2}"/>
                </a:ext>
              </a:extLst>
            </p:cNvPr>
            <p:cNvSpPr txBox="1"/>
            <p:nvPr/>
          </p:nvSpPr>
          <p:spPr>
            <a:xfrm>
              <a:off x="14773404" y="5735856"/>
              <a:ext cx="2738250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</a:rPr>
                <a:t>Red</a:t>
              </a:r>
            </a:p>
            <a:p>
              <a:pPr algn="ctr"/>
              <a:r>
                <a:rPr lang="en-US" sz="3600" b="1" dirty="0">
                  <a:solidFill>
                    <a:srgbClr val="FF0000"/>
                  </a:solidFill>
                </a:rPr>
                <a:t>Experience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DFFE199-1B86-4E36-A3D4-5A2993952B04}"/>
                </a:ext>
              </a:extLst>
            </p:cNvPr>
            <p:cNvSpPr txBox="1"/>
            <p:nvPr/>
          </p:nvSpPr>
          <p:spPr>
            <a:xfrm>
              <a:off x="14773404" y="7949474"/>
              <a:ext cx="2738250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00B0F0"/>
                  </a:solidFill>
                </a:rPr>
                <a:t>Blue</a:t>
              </a:r>
            </a:p>
            <a:p>
              <a:r>
                <a:rPr lang="en-US" sz="3600" b="1" dirty="0">
                  <a:solidFill>
                    <a:srgbClr val="00B0F0"/>
                  </a:solidFill>
                </a:rPr>
                <a:t>Experience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88EB385-5157-45B2-99A3-CA4C90A88AC6}"/>
                </a:ext>
              </a:extLst>
            </p:cNvPr>
            <p:cNvSpPr txBox="1"/>
            <p:nvPr/>
          </p:nvSpPr>
          <p:spPr>
            <a:xfrm>
              <a:off x="14752707" y="6837575"/>
              <a:ext cx="2738250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00AB7E"/>
                  </a:solidFill>
                </a:rPr>
                <a:t>Green</a:t>
              </a:r>
            </a:p>
            <a:p>
              <a:pPr algn="ctr"/>
              <a:r>
                <a:rPr lang="en-US" sz="3600" b="1" dirty="0">
                  <a:solidFill>
                    <a:srgbClr val="00AB7E"/>
                  </a:solidFill>
                </a:rPr>
                <a:t>Experience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4621A47-8490-4D54-BC60-70F7DE2B1AB8}"/>
              </a:ext>
            </a:extLst>
          </p:cNvPr>
          <p:cNvGrpSpPr/>
          <p:nvPr/>
        </p:nvGrpSpPr>
        <p:grpSpPr>
          <a:xfrm>
            <a:off x="14808200" y="5736684"/>
            <a:ext cx="2069053" cy="3413947"/>
            <a:chOff x="15069902" y="5735856"/>
            <a:chExt cx="2069053" cy="3413947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AF7CBA4-828A-47D3-917D-1576FEB0D0BA}"/>
                </a:ext>
              </a:extLst>
            </p:cNvPr>
            <p:cNvSpPr txBox="1"/>
            <p:nvPr/>
          </p:nvSpPr>
          <p:spPr>
            <a:xfrm>
              <a:off x="15069902" y="5735856"/>
              <a:ext cx="1630575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B0F0"/>
                  </a:solidFill>
                </a:rPr>
                <a:t>(Blue)</a:t>
              </a:r>
            </a:p>
            <a:p>
              <a:pPr algn="ctr"/>
              <a:r>
                <a:rPr lang="en-US" sz="3600" b="1" dirty="0">
                  <a:solidFill>
                    <a:srgbClr val="00B0F0"/>
                  </a:solidFill>
                </a:rPr>
                <a:t> 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975F28C2-02F6-4542-A3D7-349AE8A892C1}"/>
                </a:ext>
              </a:extLst>
            </p:cNvPr>
            <p:cNvSpPr txBox="1"/>
            <p:nvPr/>
          </p:nvSpPr>
          <p:spPr>
            <a:xfrm>
              <a:off x="15146102" y="7949474"/>
              <a:ext cx="1992853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AB7E"/>
                  </a:solidFill>
                </a:rPr>
                <a:t>(Green)</a:t>
              </a:r>
            </a:p>
            <a:p>
              <a:pPr algn="ctr"/>
              <a:r>
                <a:rPr lang="en-US" sz="3600" b="1" dirty="0">
                  <a:solidFill>
                    <a:srgbClr val="00AB7E"/>
                  </a:solidFill>
                </a:rPr>
                <a:t> 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065291FA-4BBF-49B9-B869-36E4A236D413}"/>
                </a:ext>
              </a:extLst>
            </p:cNvPr>
            <p:cNvSpPr txBox="1"/>
            <p:nvPr/>
          </p:nvSpPr>
          <p:spPr>
            <a:xfrm>
              <a:off x="15298502" y="6837575"/>
              <a:ext cx="1503937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</a:rPr>
                <a:t>(Red)</a:t>
              </a:r>
            </a:p>
            <a:p>
              <a:pPr algn="ctr"/>
              <a:r>
                <a:rPr lang="en-US" sz="3600" b="1" dirty="0">
                  <a:solidFill>
                    <a:srgbClr val="FF0000"/>
                  </a:solidFill>
                </a:rPr>
                <a:t> </a:t>
              </a: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E158419B-65E2-4F77-AC9E-173B292BC820}"/>
              </a:ext>
            </a:extLst>
          </p:cNvPr>
          <p:cNvSpPr txBox="1"/>
          <p:nvPr/>
        </p:nvSpPr>
        <p:spPr>
          <a:xfrm>
            <a:off x="13589000" y="4572000"/>
            <a:ext cx="2271776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Now (Was)</a:t>
            </a:r>
            <a:endParaRPr lang="en-US" b="1" u="sng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80D1D97-1627-48C1-A063-4B305E62788B}"/>
              </a:ext>
            </a:extLst>
          </p:cNvPr>
          <p:cNvSpPr txBox="1"/>
          <p:nvPr/>
        </p:nvSpPr>
        <p:spPr>
          <a:xfrm>
            <a:off x="13597072" y="5023991"/>
            <a:ext cx="2244525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u="sng" dirty="0"/>
              <a:t>Experience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07981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9716">
        <p:fade/>
      </p:transition>
    </mc:Choice>
    <mc:Fallback xmlns="">
      <p:transition spd="med" advTm="1971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7" grpId="0"/>
      <p:bldP spid="35" grpId="0"/>
      <p:bldP spid="3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38D503-D9C1-48A0-80F6-392808542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Every Agent Maintains a Model of the World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E9D1D6-3018-4863-BE8C-6D23AF18D6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82799" y="2959894"/>
            <a:ext cx="15428855" cy="6035234"/>
          </a:xfrm>
        </p:spPr>
        <p:txBody>
          <a:bodyPr/>
          <a:lstStyle/>
          <a:p>
            <a:r>
              <a:rPr lang="en-US" sz="5400" dirty="0"/>
              <a:t>Each sensory </a:t>
            </a:r>
            <a:r>
              <a:rPr lang="en-US" sz="5400" b="1" dirty="0"/>
              <a:t>experience</a:t>
            </a:r>
            <a:r>
              <a:rPr lang="en-US" sz="5400" dirty="0"/>
              <a:t> is, effectively, the “</a:t>
            </a:r>
            <a:r>
              <a:rPr lang="en-US" sz="5400" b="1" dirty="0"/>
              <a:t>label</a:t>
            </a:r>
            <a:r>
              <a:rPr lang="en-US" sz="5400" dirty="0"/>
              <a:t>” for a particular aspect of the model:</a:t>
            </a:r>
          </a:p>
          <a:p>
            <a:pPr lvl="1"/>
            <a:r>
              <a:rPr lang="en-US" sz="4800" dirty="0"/>
              <a:t>“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Red</a:t>
            </a:r>
            <a:r>
              <a:rPr lang="en-US" sz="4800" dirty="0"/>
              <a:t>,” “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</a:rPr>
              <a:t>Green</a:t>
            </a:r>
            <a:r>
              <a:rPr lang="en-US" sz="4800" dirty="0"/>
              <a:t>,” &amp; “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</a:rPr>
              <a:t>Blue</a:t>
            </a:r>
            <a:r>
              <a:rPr lang="en-US" sz="4800" dirty="0"/>
              <a:t>” visual experiences are approximate “</a:t>
            </a:r>
            <a:r>
              <a:rPr lang="en-US" sz="4800" b="1" dirty="0"/>
              <a:t>labels”</a:t>
            </a:r>
            <a:r>
              <a:rPr lang="en-US" sz="4800" dirty="0"/>
              <a:t> for </a:t>
            </a:r>
            <a:r>
              <a:rPr lang="en-US" sz="4800" b="1" dirty="0"/>
              <a:t>“wavelengths of light”</a:t>
            </a:r>
            <a:endParaRPr lang="en-US" sz="4800" dirty="0"/>
          </a:p>
          <a:p>
            <a:pPr lvl="1"/>
            <a:r>
              <a:rPr lang="en-US" sz="4800" dirty="0"/>
              <a:t>“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9966"/>
                </a:solidFill>
              </a:rPr>
              <a:t>Warm</a:t>
            </a:r>
            <a:r>
              <a:rPr lang="en-US" sz="4800" dirty="0"/>
              <a:t>,” &amp; “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0099FF"/>
                </a:solidFill>
              </a:rPr>
              <a:t>Cool</a:t>
            </a:r>
            <a:r>
              <a:rPr lang="en-US" sz="4800" dirty="0"/>
              <a:t>” touch experiences are “</a:t>
            </a:r>
            <a:r>
              <a:rPr lang="en-US" sz="4800" b="1" dirty="0"/>
              <a:t>labels” </a:t>
            </a:r>
            <a:r>
              <a:rPr lang="en-US" sz="4800" dirty="0"/>
              <a:t>for “</a:t>
            </a:r>
            <a:r>
              <a:rPr lang="en-US" sz="4800" b="1" dirty="0"/>
              <a:t>temperatures of surfaces”</a:t>
            </a:r>
            <a:endParaRPr lang="en-US" sz="4800" dirty="0"/>
          </a:p>
          <a:p>
            <a:pPr lvl="1"/>
            <a:r>
              <a:rPr lang="en-US" sz="4800" dirty="0"/>
              <a:t>The experience of our </a:t>
            </a:r>
            <a:r>
              <a:rPr lang="en-US" sz="4800" b="1" dirty="0"/>
              <a:t>body </a:t>
            </a:r>
            <a:r>
              <a:rPr lang="en-US" sz="4800" dirty="0"/>
              <a:t>is the experience of our own </a:t>
            </a:r>
            <a:r>
              <a:rPr lang="en-US" sz="4800" b="1" dirty="0"/>
              <a:t>self-model </a:t>
            </a:r>
            <a:r>
              <a:rPr lang="en-US" sz="4800" dirty="0"/>
              <a:t>in the </a:t>
            </a:r>
            <a:r>
              <a:rPr lang="en-US" sz="4800" b="1" dirty="0"/>
              <a:t>model of the world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FBFED3-A437-47A0-B86A-FF9010A76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FA7B1-9781-4CDD-AD7A-615476979112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07708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9716">
        <p:fade/>
      </p:transition>
    </mc:Choice>
    <mc:Fallback xmlns="">
      <p:transition spd="med" advTm="1971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AD88C4B-E633-4F46-B491-AB8432163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Therefore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11519" y="2959893"/>
            <a:ext cx="15200135" cy="6412707"/>
          </a:xfrm>
        </p:spPr>
        <p:txBody>
          <a:bodyPr anchor="ctr"/>
          <a:lstStyle/>
          <a:p>
            <a:pPr marL="0" indent="0" algn="ctr">
              <a:buNone/>
            </a:pPr>
            <a:r>
              <a:rPr lang="en-US" sz="7200" dirty="0"/>
              <a:t>We are </a:t>
            </a:r>
            <a:r>
              <a:rPr lang="en-US" sz="7200" b="1" dirty="0"/>
              <a:t>human</a:t>
            </a:r>
            <a:r>
              <a:rPr lang="en-US" sz="7200" dirty="0"/>
              <a:t> </a:t>
            </a:r>
            <a:r>
              <a:rPr lang="en-US" sz="7200" b="1" dirty="0"/>
              <a:t>self-models</a:t>
            </a:r>
            <a:r>
              <a:rPr lang="en-US" sz="7200" dirty="0"/>
              <a:t> </a:t>
            </a:r>
            <a:br>
              <a:rPr lang="en-US" sz="7200" dirty="0"/>
            </a:br>
            <a:r>
              <a:rPr lang="en-US" sz="7200" b="1" i="1" u="sng" dirty="0"/>
              <a:t>living in</a:t>
            </a:r>
            <a:r>
              <a:rPr lang="en-US" sz="7200" b="1" dirty="0"/>
              <a:t> </a:t>
            </a:r>
            <a:r>
              <a:rPr lang="en-US" sz="7200" dirty="0"/>
              <a:t>and </a:t>
            </a:r>
            <a:r>
              <a:rPr lang="en-US" sz="7200" b="1" i="1" u="sng" dirty="0"/>
              <a:t>experiencing </a:t>
            </a:r>
            <a:br>
              <a:rPr lang="en-US" sz="7200" b="1" i="1" u="sng" dirty="0"/>
            </a:br>
            <a:r>
              <a:rPr lang="en-US" sz="7200" dirty="0"/>
              <a:t>our </a:t>
            </a:r>
            <a:r>
              <a:rPr lang="en-US" sz="7200" b="1" dirty="0"/>
              <a:t>model of the world</a:t>
            </a:r>
            <a:endParaRPr lang="en-US" sz="4800" b="1" dirty="0"/>
          </a:p>
          <a:p>
            <a:pPr marL="0" indent="0" algn="ctr">
              <a:buNone/>
            </a:pPr>
            <a:r>
              <a:rPr lang="en-US" sz="4000" b="1" dirty="0"/>
              <a:t> </a:t>
            </a:r>
            <a:br>
              <a:rPr lang="en-US" sz="7200" b="1" dirty="0"/>
            </a:br>
            <a:r>
              <a:rPr lang="en-US" sz="7200" b="1" dirty="0"/>
              <a:t>Perception </a:t>
            </a:r>
            <a:r>
              <a:rPr lang="en-US" sz="7200" dirty="0"/>
              <a:t>is the </a:t>
            </a:r>
            <a:r>
              <a:rPr lang="en-US" sz="7200" b="1" dirty="0"/>
              <a:t>Experience </a:t>
            </a:r>
            <a:br>
              <a:rPr lang="en-US" sz="7200" b="1" dirty="0"/>
            </a:br>
            <a:r>
              <a:rPr lang="en-US" sz="7200" dirty="0"/>
              <a:t>of our </a:t>
            </a:r>
            <a:r>
              <a:rPr lang="en-US" sz="7200" b="1" dirty="0"/>
              <a:t>World Model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FA7B1-9781-4CDD-AD7A-615476979112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26604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5320">
        <p:fade/>
      </p:transition>
    </mc:Choice>
    <mc:Fallback xmlns="">
      <p:transition spd="med" advTm="1532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92041B-D4CE-448E-B48A-383457888A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3200" y="2959894"/>
            <a:ext cx="12344400" cy="6035234"/>
          </a:xfrm>
        </p:spPr>
        <p:txBody>
          <a:bodyPr anchor="ctr"/>
          <a:lstStyle/>
          <a:p>
            <a:pPr marL="0" indent="0" algn="ctr">
              <a:buNone/>
            </a:pPr>
            <a:r>
              <a:rPr lang="en-US" sz="8800" dirty="0"/>
              <a:t>Two Agent Model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AE82E0-2C21-473A-A193-2A9ADC192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FA7B1-9781-4CDD-AD7A-615476979112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9833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791">
        <p:fade/>
      </p:transition>
    </mc:Choice>
    <mc:Fallback xmlns="">
      <p:transition spd="med" advTm="379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Explanation is Based on Three Ideas: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914400" indent="-914400">
              <a:buSzPct val="100000"/>
              <a:buFont typeface="+mj-lt"/>
              <a:buAutoNum type="arabicPeriod"/>
            </a:pPr>
            <a:r>
              <a:rPr lang="en-US" sz="5400" dirty="0"/>
              <a:t>The “Good Regulator Theorem”</a:t>
            </a:r>
          </a:p>
          <a:p>
            <a:pPr lvl="2">
              <a:buSzPct val="70000"/>
            </a:pPr>
            <a:r>
              <a:rPr lang="en-US" sz="4300" dirty="0"/>
              <a:t> Which proves that a good agent needs to have </a:t>
            </a:r>
            <a:br>
              <a:rPr lang="en-US" sz="4300" dirty="0"/>
            </a:br>
            <a:r>
              <a:rPr lang="en-US" sz="4300" dirty="0"/>
              <a:t> a model of the world where the agent operates</a:t>
            </a:r>
          </a:p>
          <a:p>
            <a:pPr marL="914400" indent="-914400">
              <a:buSzPct val="100000"/>
              <a:buFont typeface="+mj-lt"/>
              <a:buAutoNum type="arabicPeriod"/>
            </a:pPr>
            <a:r>
              <a:rPr lang="en-US" sz="5400" dirty="0"/>
              <a:t>A Proposed Two-Agent model of the </a:t>
            </a:r>
            <a:br>
              <a:rPr lang="en-US" sz="5400" dirty="0"/>
            </a:br>
            <a:r>
              <a:rPr lang="en-US" sz="5400" dirty="0"/>
              <a:t>	Human Brain</a:t>
            </a:r>
          </a:p>
          <a:p>
            <a:pPr marL="914400" indent="-914400">
              <a:buSzPct val="100000"/>
              <a:buFont typeface="+mj-lt"/>
              <a:buAutoNum type="arabicPeriod"/>
            </a:pPr>
            <a:r>
              <a:rPr lang="en-US" sz="5400" dirty="0"/>
              <a:t>Attention Schema Theory of Consciousness </a:t>
            </a:r>
          </a:p>
          <a:p>
            <a:pPr lvl="2">
              <a:buSzPct val="70000"/>
            </a:pPr>
            <a:r>
              <a:rPr lang="en-US" sz="4500" dirty="0"/>
              <a:t> Proposed by Princeton Prof. Michael Graziano</a:t>
            </a:r>
            <a:r>
              <a:rPr lang="en-US" sz="4800" baseline="30000" dirty="0"/>
              <a:t> [1]</a:t>
            </a:r>
            <a:endParaRPr lang="en-US" sz="45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FA7B1-9781-4CDD-AD7A-615476979112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DDFBFE-4846-45F0-BDDE-95D49CD5C35D}"/>
              </a:ext>
            </a:extLst>
          </p:cNvPr>
          <p:cNvSpPr txBox="1"/>
          <p:nvPr/>
        </p:nvSpPr>
        <p:spPr>
          <a:xfrm>
            <a:off x="3395615" y="9107269"/>
            <a:ext cx="59896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aseline="30000" dirty="0"/>
              <a:t>[1] </a:t>
            </a:r>
            <a:r>
              <a:rPr lang="en-US" sz="3600" dirty="0"/>
              <a:t>(Graziano &amp; Webb, 2015)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01393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76">
        <p:fade/>
      </p:transition>
    </mc:Choice>
    <mc:Fallback xmlns="">
      <p:transition spd="med" advTm="507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38D503-D9C1-48A0-80F6-392808542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Two Agent Model: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E9D1D6-3018-4863-BE8C-6D23AF18D6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6000" b="1" dirty="0"/>
              <a:t>Controller:</a:t>
            </a:r>
          </a:p>
          <a:p>
            <a:pPr lvl="1"/>
            <a:r>
              <a:rPr lang="en-US" sz="5600" dirty="0"/>
              <a:t>Controls the Body</a:t>
            </a:r>
          </a:p>
          <a:p>
            <a:r>
              <a:rPr lang="en-US" sz="6000" b="1" dirty="0"/>
              <a:t>Modeler:</a:t>
            </a:r>
          </a:p>
          <a:p>
            <a:pPr lvl="1"/>
            <a:r>
              <a:rPr lang="en-US" sz="5600" dirty="0"/>
              <a:t>Creates the World Model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FBFED3-A437-47A0-B86A-FF9010A76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FA7B1-9781-4CDD-AD7A-615476979112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59564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9716">
        <p:fade/>
      </p:transition>
    </mc:Choice>
    <mc:Fallback xmlns="">
      <p:transition spd="med" advTm="1971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38D503-D9C1-48A0-80F6-392808542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Two Agent Model: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E9D1D6-3018-4863-BE8C-6D23AF18D6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6000" b="1" dirty="0"/>
              <a:t>Controller: </a:t>
            </a:r>
            <a:r>
              <a:rPr lang="en-US" sz="5600" dirty="0"/>
              <a:t>Controls the Body</a:t>
            </a:r>
          </a:p>
          <a:p>
            <a:pPr lvl="1"/>
            <a:r>
              <a:rPr lang="en-US" sz="5200" dirty="0"/>
              <a:t>Produces all </a:t>
            </a:r>
            <a:r>
              <a:rPr lang="en-US" sz="5200" b="1" dirty="0"/>
              <a:t>behaviors </a:t>
            </a:r>
            <a:r>
              <a:rPr lang="en-US" sz="5200" dirty="0"/>
              <a:t>and </a:t>
            </a:r>
            <a:r>
              <a:rPr lang="en-US" sz="5200" b="1" dirty="0"/>
              <a:t>speech</a:t>
            </a:r>
          </a:p>
          <a:p>
            <a:pPr lvl="1"/>
            <a:r>
              <a:rPr lang="en-US" sz="5200" dirty="0"/>
              <a:t>Produces the </a:t>
            </a:r>
            <a:r>
              <a:rPr lang="en-US" sz="5200" b="1" dirty="0"/>
              <a:t>inner voice </a:t>
            </a:r>
            <a:r>
              <a:rPr lang="en-US" sz="5200" dirty="0"/>
              <a:t>or </a:t>
            </a:r>
            <a:r>
              <a:rPr lang="en-US" sz="5200" b="1" dirty="0"/>
              <a:t>inner visualizations </a:t>
            </a:r>
            <a:r>
              <a:rPr lang="en-US" sz="5200" dirty="0"/>
              <a:t>that we experience</a:t>
            </a:r>
            <a:endParaRPr lang="en-US" sz="5200" b="1" dirty="0"/>
          </a:p>
          <a:p>
            <a:pPr lvl="1"/>
            <a:r>
              <a:rPr lang="en-US" sz="5200" dirty="0"/>
              <a:t>Produces the </a:t>
            </a:r>
            <a:r>
              <a:rPr lang="en-US" sz="5200" b="1" dirty="0"/>
              <a:t>feelings </a:t>
            </a:r>
            <a:r>
              <a:rPr lang="en-US" sz="5200" dirty="0"/>
              <a:t>and</a:t>
            </a:r>
            <a:r>
              <a:rPr lang="en-US" sz="5200" b="1" dirty="0"/>
              <a:t> emotions</a:t>
            </a:r>
            <a:r>
              <a:rPr lang="en-US" sz="5200" dirty="0"/>
              <a:t> </a:t>
            </a:r>
            <a:br>
              <a:rPr lang="en-US" sz="5200" dirty="0"/>
            </a:br>
            <a:r>
              <a:rPr lang="en-US" sz="5200" dirty="0"/>
              <a:t>that we experience</a:t>
            </a:r>
            <a:endParaRPr lang="en-US" sz="52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FBFED3-A437-47A0-B86A-FF9010A76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FA7B1-9781-4CDD-AD7A-615476979112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01000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6312">
        <p:fade/>
      </p:transition>
    </mc:Choice>
    <mc:Fallback xmlns="">
      <p:transition spd="med" advTm="1631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D75269-1C47-45F7-8842-0E67BDC61E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Two Agent Model: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AC6FBB-A6C9-4EEB-A2E6-368EC262A5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6000" dirty="0"/>
              <a:t>The </a:t>
            </a:r>
            <a:r>
              <a:rPr lang="en-US" sz="6000" b="1" dirty="0"/>
              <a:t>Modeler</a:t>
            </a:r>
            <a:r>
              <a:rPr lang="en-US" sz="6000" dirty="0"/>
              <a:t> is </a:t>
            </a:r>
            <a:r>
              <a:rPr lang="en-US" sz="6000" b="1" u="sng" dirty="0"/>
              <a:t>required</a:t>
            </a:r>
            <a:r>
              <a:rPr lang="en-US" sz="6000" dirty="0"/>
              <a:t> by the </a:t>
            </a:r>
            <a:br>
              <a:rPr lang="en-US" sz="6000" dirty="0"/>
            </a:br>
            <a:r>
              <a:rPr lang="en-US" sz="6000" dirty="0"/>
              <a:t>Good Regulator Theorem</a:t>
            </a:r>
          </a:p>
          <a:p>
            <a:r>
              <a:rPr lang="en-US" sz="6000" dirty="0"/>
              <a:t>The </a:t>
            </a:r>
            <a:r>
              <a:rPr lang="en-US" sz="6000" b="1" dirty="0"/>
              <a:t>Modeler</a:t>
            </a:r>
            <a:r>
              <a:rPr lang="en-US" sz="6000" dirty="0"/>
              <a:t> includes:</a:t>
            </a:r>
          </a:p>
          <a:p>
            <a:pPr lvl="1"/>
            <a:r>
              <a:rPr lang="en-US" sz="5600" b="1" u="sng" dirty="0"/>
              <a:t>Sensory</a:t>
            </a:r>
            <a:r>
              <a:rPr lang="en-US" sz="5600" dirty="0"/>
              <a:t> model of the world</a:t>
            </a:r>
          </a:p>
          <a:p>
            <a:pPr lvl="1"/>
            <a:r>
              <a:rPr lang="en-US" sz="5600" b="1" dirty="0"/>
              <a:t>Abstract </a:t>
            </a:r>
            <a:r>
              <a:rPr lang="en-US" sz="5600" b="1" u="sng" dirty="0"/>
              <a:t>Conceptual World</a:t>
            </a:r>
          </a:p>
          <a:p>
            <a:pPr lvl="1"/>
            <a:r>
              <a:rPr lang="en-US" sz="5600" dirty="0"/>
              <a:t>Directs </a:t>
            </a:r>
            <a:r>
              <a:rPr lang="en-US" sz="5600" b="1" dirty="0"/>
              <a:t>attention</a:t>
            </a:r>
            <a:r>
              <a:rPr lang="en-US" sz="5600" dirty="0"/>
              <a:t> appropriately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8DA279-B724-417E-AFFA-1E94CFB39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FA7B1-9781-4CDD-AD7A-615476979112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802523-134A-48A0-BE84-CD2F99A1B229}"/>
              </a:ext>
            </a:extLst>
          </p:cNvPr>
          <p:cNvSpPr txBox="1"/>
          <p:nvPr/>
        </p:nvSpPr>
        <p:spPr>
          <a:xfrm>
            <a:off x="13817600" y="6019800"/>
            <a:ext cx="3886200" cy="2133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900"/>
              </a:lnSpc>
            </a:pPr>
            <a:r>
              <a:rPr lang="en-US" sz="3600" dirty="0"/>
              <a:t>A </a:t>
            </a:r>
            <a:r>
              <a:rPr lang="en-US" sz="3600" u="sng" dirty="0"/>
              <a:t>continuum</a:t>
            </a:r>
            <a:r>
              <a:rPr lang="en-US" sz="3600" dirty="0"/>
              <a:t> from </a:t>
            </a:r>
            <a:br>
              <a:rPr lang="en-US" sz="3600" dirty="0"/>
            </a:br>
            <a:r>
              <a:rPr lang="en-US" sz="3600" dirty="0"/>
              <a:t>low-level </a:t>
            </a:r>
            <a:r>
              <a:rPr lang="en-US" sz="3600" u="sng" dirty="0"/>
              <a:t>Sensory</a:t>
            </a:r>
            <a:r>
              <a:rPr lang="en-US" sz="3600" dirty="0"/>
              <a:t> </a:t>
            </a:r>
            <a:br>
              <a:rPr lang="en-US" sz="3600" dirty="0"/>
            </a:br>
            <a:r>
              <a:rPr lang="en-US" sz="3600" dirty="0"/>
              <a:t>concepts to the </a:t>
            </a:r>
            <a:br>
              <a:rPr lang="en-US" sz="3600" dirty="0"/>
            </a:br>
            <a:r>
              <a:rPr lang="en-US" sz="3600" u="sng" dirty="0"/>
              <a:t>Conceptual World</a:t>
            </a:r>
            <a:endParaRPr lang="en-US" sz="11500" u="sng" dirty="0"/>
          </a:p>
        </p:txBody>
      </p:sp>
      <p:sp>
        <p:nvSpPr>
          <p:cNvPr id="6" name="Right Brace 5">
            <a:extLst>
              <a:ext uri="{FF2B5EF4-FFF2-40B4-BE49-F238E27FC236}">
                <a16:creationId xmlns:a16="http://schemas.microsoft.com/office/drawing/2014/main" id="{6F585FE2-69A3-46C0-9174-693C850CFF37}"/>
              </a:ext>
            </a:extLst>
          </p:cNvPr>
          <p:cNvSpPr/>
          <p:nvPr/>
        </p:nvSpPr>
        <p:spPr bwMode="auto">
          <a:xfrm>
            <a:off x="13387894" y="6096000"/>
            <a:ext cx="353506" cy="1916734"/>
          </a:xfrm>
          <a:prstGeom prst="rightBrac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21955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75107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8904">
        <p:fade/>
      </p:transition>
    </mc:Choice>
    <mc:Fallback xmlns="">
      <p:transition spd="med" advTm="3890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ounded Rectangle 5">
            <a:extLst>
              <a:ext uri="{FF2B5EF4-FFF2-40B4-BE49-F238E27FC236}">
                <a16:creationId xmlns:a16="http://schemas.microsoft.com/office/drawing/2014/main" id="{6D1DB015-7F96-41F1-BC23-3EDE5EE22B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9161" y="2819400"/>
            <a:ext cx="12234626" cy="6710020"/>
          </a:xfrm>
          <a:custGeom>
            <a:avLst/>
            <a:gdLst>
              <a:gd name="connsiteX0" fmla="*/ 0 w 12221926"/>
              <a:gd name="connsiteY0" fmla="*/ 1118359 h 6710020"/>
              <a:gd name="connsiteX1" fmla="*/ 1118359 w 12221926"/>
              <a:gd name="connsiteY1" fmla="*/ 0 h 6710020"/>
              <a:gd name="connsiteX2" fmla="*/ 11103567 w 12221926"/>
              <a:gd name="connsiteY2" fmla="*/ 0 h 6710020"/>
              <a:gd name="connsiteX3" fmla="*/ 12221926 w 12221926"/>
              <a:gd name="connsiteY3" fmla="*/ 1118359 h 6710020"/>
              <a:gd name="connsiteX4" fmla="*/ 12221926 w 12221926"/>
              <a:gd name="connsiteY4" fmla="*/ 5591661 h 6710020"/>
              <a:gd name="connsiteX5" fmla="*/ 11103567 w 12221926"/>
              <a:gd name="connsiteY5" fmla="*/ 6710020 h 6710020"/>
              <a:gd name="connsiteX6" fmla="*/ 1118359 w 12221926"/>
              <a:gd name="connsiteY6" fmla="*/ 6710020 h 6710020"/>
              <a:gd name="connsiteX7" fmla="*/ 0 w 12221926"/>
              <a:gd name="connsiteY7" fmla="*/ 5591661 h 6710020"/>
              <a:gd name="connsiteX8" fmla="*/ 0 w 12221926"/>
              <a:gd name="connsiteY8" fmla="*/ 1118359 h 6710020"/>
              <a:gd name="connsiteX0" fmla="*/ 0 w 12221926"/>
              <a:gd name="connsiteY0" fmla="*/ 1118359 h 6710020"/>
              <a:gd name="connsiteX1" fmla="*/ 1118359 w 12221926"/>
              <a:gd name="connsiteY1" fmla="*/ 0 h 6710020"/>
              <a:gd name="connsiteX2" fmla="*/ 11103567 w 12221926"/>
              <a:gd name="connsiteY2" fmla="*/ 0 h 6710020"/>
              <a:gd name="connsiteX3" fmla="*/ 12221926 w 12221926"/>
              <a:gd name="connsiteY3" fmla="*/ 1118359 h 6710020"/>
              <a:gd name="connsiteX4" fmla="*/ 12221926 w 12221926"/>
              <a:gd name="connsiteY4" fmla="*/ 5591661 h 6710020"/>
              <a:gd name="connsiteX5" fmla="*/ 11421067 w 12221926"/>
              <a:gd name="connsiteY5" fmla="*/ 6697320 h 6710020"/>
              <a:gd name="connsiteX6" fmla="*/ 1118359 w 12221926"/>
              <a:gd name="connsiteY6" fmla="*/ 6710020 h 6710020"/>
              <a:gd name="connsiteX7" fmla="*/ 0 w 12221926"/>
              <a:gd name="connsiteY7" fmla="*/ 5591661 h 6710020"/>
              <a:gd name="connsiteX8" fmla="*/ 0 w 12221926"/>
              <a:gd name="connsiteY8" fmla="*/ 1118359 h 6710020"/>
              <a:gd name="connsiteX0" fmla="*/ 0 w 12234626"/>
              <a:gd name="connsiteY0" fmla="*/ 1118359 h 6710020"/>
              <a:gd name="connsiteX1" fmla="*/ 1118359 w 12234626"/>
              <a:gd name="connsiteY1" fmla="*/ 0 h 6710020"/>
              <a:gd name="connsiteX2" fmla="*/ 11103567 w 12234626"/>
              <a:gd name="connsiteY2" fmla="*/ 0 h 6710020"/>
              <a:gd name="connsiteX3" fmla="*/ 12221926 w 12234626"/>
              <a:gd name="connsiteY3" fmla="*/ 1118359 h 6710020"/>
              <a:gd name="connsiteX4" fmla="*/ 12234626 w 12234626"/>
              <a:gd name="connsiteY4" fmla="*/ 5896461 h 6710020"/>
              <a:gd name="connsiteX5" fmla="*/ 11421067 w 12234626"/>
              <a:gd name="connsiteY5" fmla="*/ 6697320 h 6710020"/>
              <a:gd name="connsiteX6" fmla="*/ 1118359 w 12234626"/>
              <a:gd name="connsiteY6" fmla="*/ 6710020 h 6710020"/>
              <a:gd name="connsiteX7" fmla="*/ 0 w 12234626"/>
              <a:gd name="connsiteY7" fmla="*/ 5591661 h 6710020"/>
              <a:gd name="connsiteX8" fmla="*/ 0 w 12234626"/>
              <a:gd name="connsiteY8" fmla="*/ 1118359 h 6710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34626" h="6710020">
                <a:moveTo>
                  <a:pt x="0" y="1118359"/>
                </a:moveTo>
                <a:cubicBezTo>
                  <a:pt x="0" y="500706"/>
                  <a:pt x="500706" y="0"/>
                  <a:pt x="1118359" y="0"/>
                </a:cubicBezTo>
                <a:lnTo>
                  <a:pt x="11103567" y="0"/>
                </a:lnTo>
                <a:cubicBezTo>
                  <a:pt x="11721220" y="0"/>
                  <a:pt x="12221926" y="500706"/>
                  <a:pt x="12221926" y="1118359"/>
                </a:cubicBezTo>
                <a:cubicBezTo>
                  <a:pt x="12226159" y="2711060"/>
                  <a:pt x="12230393" y="4303760"/>
                  <a:pt x="12234626" y="5896461"/>
                </a:cubicBezTo>
                <a:cubicBezTo>
                  <a:pt x="12234626" y="6514114"/>
                  <a:pt x="12038720" y="6697320"/>
                  <a:pt x="11421067" y="6697320"/>
                </a:cubicBezTo>
                <a:lnTo>
                  <a:pt x="1118359" y="6710020"/>
                </a:lnTo>
                <a:cubicBezTo>
                  <a:pt x="500706" y="6710020"/>
                  <a:pt x="0" y="6209314"/>
                  <a:pt x="0" y="5591661"/>
                </a:cubicBezTo>
                <a:lnTo>
                  <a:pt x="0" y="1118359"/>
                </a:lnTo>
                <a:close/>
              </a:path>
            </a:pathLst>
          </a:custGeom>
          <a:solidFill>
            <a:schemeClr val="bg2">
              <a:lumMod val="10000"/>
              <a:lumOff val="90000"/>
            </a:schemeClr>
          </a:solidFill>
          <a:ln w="22225" algn="ctr">
            <a:solidFill>
              <a:schemeClr val="tx1"/>
            </a:solidFill>
            <a:round/>
            <a:headEnd/>
            <a:tailEnd/>
          </a:ln>
        </p:spPr>
        <p:txBody>
          <a:bodyPr anchorCtr="1"/>
          <a:lstStyle>
            <a:defPPr>
              <a:defRPr lang="en-US"/>
            </a:defPPr>
            <a:lvl1pPr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1pPr>
            <a:lvl2pPr marL="2036763" indent="-1579563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4075113" indent="-3160713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6111875" indent="-4740275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8150225" indent="-6321425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algn="ctr"/>
            <a:endParaRPr lang="en-US" altLang="en-US" sz="3200" dirty="0">
              <a:latin typeface="Tahoma" panose="020B0604030504040204" pitchFamily="34" charset="0"/>
            </a:endParaRPr>
          </a:p>
        </p:txBody>
      </p:sp>
      <p:sp>
        <p:nvSpPr>
          <p:cNvPr id="121" name="Title 7">
            <a:extLst>
              <a:ext uri="{FF2B5EF4-FFF2-40B4-BE49-F238E27FC236}">
                <a16:creationId xmlns:a16="http://schemas.microsoft.com/office/drawing/2014/main" id="{D3BA9CD8-A6FA-4D9A-AD4F-A05E2DC74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Two Agent Model of the Human Brain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3C5BF0-29B0-41FA-9845-C49739C2B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FA7B1-9781-4CDD-AD7A-615476979112}" type="slidenum">
              <a:rPr lang="en-US" smtClean="0"/>
              <a:pPr>
                <a:defRPr/>
              </a:pPr>
              <a:t>23</a:t>
            </a:fld>
            <a:endParaRPr lang="en-US" sz="2000" dirty="0"/>
          </a:p>
        </p:txBody>
      </p:sp>
      <p:sp>
        <p:nvSpPr>
          <p:cNvPr id="66" name="TextBox 19">
            <a:extLst>
              <a:ext uri="{FF2B5EF4-FFF2-40B4-BE49-F238E27FC236}">
                <a16:creationId xmlns:a16="http://schemas.microsoft.com/office/drawing/2014/main" id="{FE37C333-CA2A-4080-9DD3-6931A243B2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19930" y="9029357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1pPr>
            <a:lvl2pPr marL="2036763" indent="-1579563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4075113" indent="-3160713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6111875" indent="-4740275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8150225" indent="-6321425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eaLnBrk="1" hangingPunct="1"/>
            <a:endParaRPr lang="en-US" altLang="en-US" sz="1800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B192BB4-6BFD-4D10-84EE-24E3BBF8EA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0560" y="2438400"/>
            <a:ext cx="5525154" cy="707886"/>
          </a:xfrm>
          <a:prstGeom prst="rect">
            <a:avLst/>
          </a:prstGeom>
          <a:solidFill>
            <a:schemeClr val="bg2">
              <a:lumMod val="25000"/>
              <a:lumOff val="75000"/>
            </a:schemeClr>
          </a:solidFill>
          <a:ln w="222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1pPr>
            <a:lvl2pPr marL="2036763" indent="-1579563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4075113" indent="-3160713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6111875" indent="-4740275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8150225" indent="-6321425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algn="ctr" eaLnBrk="1" hangingPunct="1"/>
            <a:r>
              <a:rPr lang="en-US" altLang="en-US" sz="4000" b="1" dirty="0"/>
              <a:t>Modern Human Brain</a:t>
            </a:r>
          </a:p>
        </p:txBody>
      </p:sp>
      <p:sp>
        <p:nvSpPr>
          <p:cNvPr id="53" name="TextBox 19">
            <a:extLst>
              <a:ext uri="{FF2B5EF4-FFF2-40B4-BE49-F238E27FC236}">
                <a16:creationId xmlns:a16="http://schemas.microsoft.com/office/drawing/2014/main" id="{B971CD88-9C1A-45D4-9870-55E61EB454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04834" y="9334157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1pPr>
            <a:lvl2pPr marL="2036763" indent="-1579563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4075113" indent="-3160713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6111875" indent="-4740275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8150225" indent="-6321425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eaLnBrk="1" hangingPunct="1"/>
            <a:endParaRPr lang="en-US" altLang="en-US" sz="1800" dirty="0"/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248801C9-0FC1-4890-B007-E7E6723DF619}"/>
              </a:ext>
            </a:extLst>
          </p:cNvPr>
          <p:cNvGrpSpPr/>
          <p:nvPr/>
        </p:nvGrpSpPr>
        <p:grpSpPr>
          <a:xfrm>
            <a:off x="2858810" y="3200400"/>
            <a:ext cx="11765615" cy="5974054"/>
            <a:chOff x="1943254" y="3432947"/>
            <a:chExt cx="11223319" cy="5698699"/>
          </a:xfrm>
        </p:grpSpPr>
        <p:sp>
          <p:nvSpPr>
            <p:cNvPr id="55" name="Rounded Rectangle 8">
              <a:extLst>
                <a:ext uri="{FF2B5EF4-FFF2-40B4-BE49-F238E27FC236}">
                  <a16:creationId xmlns:a16="http://schemas.microsoft.com/office/drawing/2014/main" id="{8CBA49C1-F951-41D2-8C37-3754CB682FF1}"/>
                </a:ext>
              </a:extLst>
            </p:cNvPr>
            <p:cNvSpPr/>
            <p:nvPr/>
          </p:nvSpPr>
          <p:spPr bwMode="auto">
            <a:xfrm>
              <a:off x="1943254" y="3470624"/>
              <a:ext cx="7105927" cy="5627305"/>
            </a:xfrm>
            <a:prstGeom prst="roundRect">
              <a:avLst/>
            </a:prstGeom>
            <a:solidFill>
              <a:schemeClr val="accent5"/>
            </a:solidFill>
            <a:ln w="222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numCol="2" anchor="ctr" anchorCtr="1"/>
            <a:lstStyle>
              <a:defPPr>
                <a:defRPr lang="en-US"/>
              </a:defPPr>
              <a:lvl1pPr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1pPr>
              <a:lvl2pPr marL="2036763" indent="-1579563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2pPr>
              <a:lvl3pPr marL="4075113" indent="-3160713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3pPr>
              <a:lvl4pPr marL="6111875" indent="-4740275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4pPr>
              <a:lvl5pPr marL="8150225" indent="-6321425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pPr defTabSz="2195513">
                <a:defRPr/>
              </a:pPr>
              <a:endPara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</a:endParaRP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A7804274-1B32-471C-9F67-D9E6EBCCB463}"/>
                </a:ext>
              </a:extLst>
            </p:cNvPr>
            <p:cNvSpPr/>
            <p:nvPr/>
          </p:nvSpPr>
          <p:spPr bwMode="auto">
            <a:xfrm>
              <a:off x="2383998" y="4293375"/>
              <a:ext cx="6284233" cy="4445783"/>
            </a:xfrm>
            <a:prstGeom prst="rect">
              <a:avLst/>
            </a:prstGeom>
            <a:solidFill>
              <a:schemeClr val="accent5">
                <a:lumMod val="90000"/>
              </a:schemeClr>
            </a:solidFill>
            <a:ln w="349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 anchorCtr="1"/>
            <a:lstStyle>
              <a:defPPr>
                <a:defRPr lang="en-US"/>
              </a:defPPr>
              <a:lvl1pPr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1pPr>
              <a:lvl2pPr marL="2036763" indent="-1579563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2pPr>
              <a:lvl3pPr marL="4075113" indent="-3160713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3pPr>
              <a:lvl4pPr marL="6111875" indent="-4740275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4pPr>
              <a:lvl5pPr marL="8150225" indent="-6321425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pPr algn="ctr" defTabSz="2195513">
                <a:spcBef>
                  <a:spcPts val="0"/>
                </a:spcBef>
                <a:defRPr/>
              </a:pPr>
              <a:r>
                <a:rPr lang="en-US" sz="4400" b="1" dirty="0">
                  <a:latin typeface="Tahoma" charset="0"/>
                </a:rPr>
                <a:t>Sensory World Model, </a:t>
              </a:r>
              <a:br>
                <a:rPr lang="en-US" sz="4400" b="1" dirty="0">
                  <a:latin typeface="Tahoma" charset="0"/>
                </a:rPr>
              </a:br>
              <a:r>
                <a:rPr lang="en-US" sz="4400" b="1" dirty="0">
                  <a:latin typeface="Tahoma" charset="0"/>
                </a:rPr>
                <a:t>Conceptual World,</a:t>
              </a:r>
            </a:p>
            <a:p>
              <a:pPr algn="ctr" defTabSz="2195513">
                <a:spcBef>
                  <a:spcPts val="600"/>
                </a:spcBef>
                <a:defRPr/>
              </a:pPr>
              <a:r>
                <a:rPr lang="en-US" sz="3600" b="1" dirty="0">
                  <a:latin typeface="Tahoma" charset="0"/>
                </a:rPr>
                <a:t>and Directs Attention,</a:t>
              </a:r>
            </a:p>
            <a:p>
              <a:pPr algn="ctr" defTabSz="2195513">
                <a:spcBef>
                  <a:spcPts val="600"/>
                </a:spcBef>
                <a:defRPr/>
              </a:pPr>
              <a:r>
                <a:rPr lang="en-US" sz="3200" b="1" dirty="0">
                  <a:latin typeface="Tahoma" charset="0"/>
                </a:rPr>
                <a:t>includes</a:t>
              </a:r>
            </a:p>
            <a:p>
              <a:pPr algn="ctr" defTabSz="2195513">
                <a:spcBef>
                  <a:spcPts val="600"/>
                </a:spcBef>
                <a:defRPr/>
              </a:pPr>
              <a:r>
                <a:rPr lang="en-US" sz="3600" b="1" dirty="0">
                  <a:latin typeface="Tahoma" charset="0"/>
                </a:rPr>
                <a:t>Intuition, plus</a:t>
              </a:r>
            </a:p>
            <a:p>
              <a:pPr algn="ctr" defTabSz="2195513">
                <a:spcBef>
                  <a:spcPts val="0"/>
                </a:spcBef>
                <a:defRPr/>
              </a:pPr>
              <a:r>
                <a:rPr lang="en-US" sz="3600" b="1" dirty="0">
                  <a:latin typeface="Tahoma" charset="0"/>
                </a:rPr>
                <a:t>Goals and Self-Models</a:t>
              </a:r>
              <a:br>
                <a:rPr lang="en-US" sz="3600" b="1" dirty="0">
                  <a:latin typeface="Tahoma" charset="0"/>
                </a:rPr>
              </a:br>
              <a:r>
                <a:rPr lang="en-US" sz="3600" b="1" dirty="0">
                  <a:latin typeface="Tahoma" charset="0"/>
                </a:rPr>
                <a:t>for all three Agents</a:t>
              </a:r>
              <a:endParaRPr lang="en-US" sz="3600" b="1" u="sng" dirty="0">
                <a:latin typeface="Tahoma" charset="0"/>
              </a:endParaRPr>
            </a:p>
          </p:txBody>
        </p:sp>
        <p:sp>
          <p:nvSpPr>
            <p:cNvPr id="59" name="Rounded Rectangle 9">
              <a:extLst>
                <a:ext uri="{FF2B5EF4-FFF2-40B4-BE49-F238E27FC236}">
                  <a16:creationId xmlns:a16="http://schemas.microsoft.com/office/drawing/2014/main" id="{99720B5D-7A30-4246-B6D9-EAA0ADF95CA7}"/>
                </a:ext>
              </a:extLst>
            </p:cNvPr>
            <p:cNvSpPr/>
            <p:nvPr/>
          </p:nvSpPr>
          <p:spPr bwMode="auto">
            <a:xfrm>
              <a:off x="9737573" y="3432947"/>
              <a:ext cx="3429000" cy="5698699"/>
            </a:xfrm>
            <a:prstGeom prst="roundRect">
              <a:avLst/>
            </a:prstGeom>
            <a:solidFill>
              <a:srgbClr val="9999FF"/>
            </a:solidFill>
            <a:ln w="222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 anchorCtr="1"/>
            <a:lstStyle>
              <a:defPPr>
                <a:defRPr lang="en-US"/>
              </a:defPPr>
              <a:lvl1pPr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1pPr>
              <a:lvl2pPr marL="2036763" indent="-1579563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2pPr>
              <a:lvl3pPr marL="4075113" indent="-3160713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3pPr>
              <a:lvl4pPr marL="6111875" indent="-4740275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4pPr>
              <a:lvl5pPr marL="8150225" indent="-6321425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pPr defTabSz="2195513">
                <a:lnSpc>
                  <a:spcPts val="2600"/>
                </a:lnSpc>
                <a:defRPr/>
              </a:pPr>
              <a:endParaRPr lang="en-US" sz="2400" b="1" dirty="0">
                <a:latin typeface="Tahoma" charset="0"/>
              </a:endParaRPr>
            </a:p>
          </p:txBody>
        </p:sp>
        <p:sp>
          <p:nvSpPr>
            <p:cNvPr id="60" name="TextBox 48">
              <a:extLst>
                <a:ext uri="{FF2B5EF4-FFF2-40B4-BE49-F238E27FC236}">
                  <a16:creationId xmlns:a16="http://schemas.microsoft.com/office/drawing/2014/main" id="{44ADEC6A-1678-4BEE-9BF3-A5D8EC7D606C}"/>
                </a:ext>
              </a:extLst>
            </p:cNvPr>
            <p:cNvSpPr txBox="1"/>
            <p:nvPr/>
          </p:nvSpPr>
          <p:spPr bwMode="auto">
            <a:xfrm>
              <a:off x="4322422" y="3492846"/>
              <a:ext cx="2362793" cy="73397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1pPr>
              <a:lvl2pPr marL="2036763" indent="-1579563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2pPr>
              <a:lvl3pPr marL="4075113" indent="-3160713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3pPr>
              <a:lvl4pPr marL="6111875" indent="-4740275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4pPr>
              <a:lvl5pPr marL="8150225" indent="-6321425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4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Modeler</a:t>
              </a:r>
              <a:endParaRPr 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50ABB01B-2CC4-4DC0-87AE-E5B66E370E36}"/>
              </a:ext>
            </a:extLst>
          </p:cNvPr>
          <p:cNvGrpSpPr/>
          <p:nvPr/>
        </p:nvGrpSpPr>
        <p:grpSpPr>
          <a:xfrm>
            <a:off x="1473200" y="3352799"/>
            <a:ext cx="2018504" cy="5760279"/>
            <a:chOff x="621510" y="3578321"/>
            <a:chExt cx="1925467" cy="5494778"/>
          </a:xfrm>
        </p:grpSpPr>
        <p:sp>
          <p:nvSpPr>
            <p:cNvPr id="89" name="TextBox 36">
              <a:extLst>
                <a:ext uri="{FF2B5EF4-FFF2-40B4-BE49-F238E27FC236}">
                  <a16:creationId xmlns:a16="http://schemas.microsoft.com/office/drawing/2014/main" id="{B2513005-D76A-45FD-ABFF-CAB227E1548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-285917" y="4485748"/>
              <a:ext cx="2514577" cy="6997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1pPr>
              <a:lvl2pPr marL="2036763" indent="-1579563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2pPr>
              <a:lvl3pPr marL="4075113" indent="-3160713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3pPr>
              <a:lvl4pPr marL="6111875" indent="-4740275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4pPr>
              <a:lvl5pPr marL="8150225" indent="-6321425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pPr algn="ctr" eaLnBrk="1" hangingPunct="1">
                <a:lnSpc>
                  <a:spcPts val="2500"/>
                </a:lnSpc>
              </a:pPr>
              <a:r>
                <a:rPr lang="en-US" altLang="en-US" sz="2400" b="1" dirty="0"/>
                <a:t>Spoken &amp; Written Language Input</a:t>
              </a:r>
            </a:p>
          </p:txBody>
        </p:sp>
        <p:sp>
          <p:nvSpPr>
            <p:cNvPr id="90" name="TextBox 37">
              <a:extLst>
                <a:ext uri="{FF2B5EF4-FFF2-40B4-BE49-F238E27FC236}">
                  <a16:creationId xmlns:a16="http://schemas.microsoft.com/office/drawing/2014/main" id="{E7D668F3-7B1D-49E9-9708-8FE7A1F4A9D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-285917" y="7465949"/>
              <a:ext cx="2514577" cy="6997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1pPr>
              <a:lvl2pPr marL="2036763" indent="-1579563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2pPr>
              <a:lvl3pPr marL="4075113" indent="-3160713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3pPr>
              <a:lvl4pPr marL="6111875" indent="-4740275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4pPr>
              <a:lvl5pPr marL="8150225" indent="-6321425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pPr algn="ctr" eaLnBrk="1" hangingPunct="1">
                <a:lnSpc>
                  <a:spcPts val="2500"/>
                </a:lnSpc>
              </a:pPr>
              <a:r>
                <a:rPr lang="en-US" altLang="en-US" sz="2400" b="1" dirty="0"/>
                <a:t>Vision, Hearing, &amp;</a:t>
              </a:r>
              <a:br>
                <a:rPr lang="en-US" altLang="en-US" sz="2400" b="1" dirty="0"/>
              </a:br>
              <a:r>
                <a:rPr lang="en-US" altLang="en-US" sz="2400" b="1" dirty="0"/>
                <a:t>All Body Senses</a:t>
              </a:r>
            </a:p>
          </p:txBody>
        </p:sp>
        <p:sp>
          <p:nvSpPr>
            <p:cNvPr id="91" name="Right Arrow 18">
              <a:extLst>
                <a:ext uri="{FF2B5EF4-FFF2-40B4-BE49-F238E27FC236}">
                  <a16:creationId xmlns:a16="http://schemas.microsoft.com/office/drawing/2014/main" id="{70334216-DD0B-48B6-8C2B-839F15649B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55437" y="4559630"/>
              <a:ext cx="1191540" cy="617823"/>
            </a:xfrm>
            <a:prstGeom prst="rightArrow">
              <a:avLst>
                <a:gd name="adj1" fmla="val 50000"/>
                <a:gd name="adj2" fmla="val 49999"/>
              </a:avLst>
            </a:prstGeom>
            <a:solidFill>
              <a:schemeClr val="bg1">
                <a:lumMod val="75000"/>
              </a:schemeClr>
            </a:solidFill>
            <a:ln w="22225" algn="ctr">
              <a:solidFill>
                <a:schemeClr val="tx1"/>
              </a:solidFill>
              <a:round/>
              <a:headEnd/>
              <a:tailEnd/>
            </a:ln>
          </p:spPr>
          <p:txBody>
            <a:bodyPr anchorCtr="1"/>
            <a:lstStyle>
              <a:defPPr>
                <a:defRPr lang="en-US"/>
              </a:defPPr>
              <a:lvl1pPr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1pPr>
              <a:lvl2pPr marL="2036763" indent="-1579563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2pPr>
              <a:lvl3pPr marL="4075113" indent="-3160713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3pPr>
              <a:lvl4pPr marL="6111875" indent="-4740275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4pPr>
              <a:lvl5pPr marL="8150225" indent="-6321425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US" altLang="en-US" sz="4000">
                <a:latin typeface="Tahoma" panose="020B0604030504040204" pitchFamily="34" charset="0"/>
              </a:endParaRPr>
            </a:p>
          </p:txBody>
        </p:sp>
        <p:sp>
          <p:nvSpPr>
            <p:cNvPr id="92" name="Right Arrow 19">
              <a:extLst>
                <a:ext uri="{FF2B5EF4-FFF2-40B4-BE49-F238E27FC236}">
                  <a16:creationId xmlns:a16="http://schemas.microsoft.com/office/drawing/2014/main" id="{6282F9F8-3B2E-47A5-B772-E0962377CF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55437" y="7488926"/>
              <a:ext cx="1191540" cy="609594"/>
            </a:xfrm>
            <a:prstGeom prst="rightArrow">
              <a:avLst>
                <a:gd name="adj1" fmla="val 50000"/>
                <a:gd name="adj2" fmla="val 49999"/>
              </a:avLst>
            </a:prstGeom>
            <a:solidFill>
              <a:schemeClr val="bg1">
                <a:lumMod val="75000"/>
              </a:schemeClr>
            </a:solidFill>
            <a:ln w="22225" algn="ctr">
              <a:solidFill>
                <a:schemeClr val="tx1"/>
              </a:solidFill>
              <a:round/>
              <a:headEnd/>
              <a:tailEnd/>
            </a:ln>
          </p:spPr>
          <p:txBody>
            <a:bodyPr anchorCtr="1"/>
            <a:lstStyle>
              <a:defPPr>
                <a:defRPr lang="en-US"/>
              </a:defPPr>
              <a:lvl1pPr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1pPr>
              <a:lvl2pPr marL="2036763" indent="-1579563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2pPr>
              <a:lvl3pPr marL="4075113" indent="-3160713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3pPr>
              <a:lvl4pPr marL="6111875" indent="-4740275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4pPr>
              <a:lvl5pPr marL="8150225" indent="-6321425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US" altLang="en-US" sz="4000">
                <a:latin typeface="Tahoma" panose="020B0604030504040204" pitchFamily="34" charset="0"/>
              </a:endParaRP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488604F9-9DD3-4850-BE67-DD168E871789}"/>
              </a:ext>
            </a:extLst>
          </p:cNvPr>
          <p:cNvGrpSpPr/>
          <p:nvPr/>
        </p:nvGrpSpPr>
        <p:grpSpPr>
          <a:xfrm>
            <a:off x="14464515" y="3383721"/>
            <a:ext cx="1756417" cy="5729356"/>
            <a:chOff x="13014034" y="3726828"/>
            <a:chExt cx="1675461" cy="5465280"/>
          </a:xfrm>
        </p:grpSpPr>
        <p:sp>
          <p:nvSpPr>
            <p:cNvPr id="94" name="TextBox 20">
              <a:extLst>
                <a:ext uri="{FF2B5EF4-FFF2-40B4-BE49-F238E27FC236}">
                  <a16:creationId xmlns:a16="http://schemas.microsoft.com/office/drawing/2014/main" id="{48E64926-F116-413D-A905-85875B6641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13082343" y="4634255"/>
              <a:ext cx="2514577" cy="6997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1pPr>
              <a:lvl2pPr marL="2036763" indent="-1579563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2pPr>
              <a:lvl3pPr marL="4075113" indent="-3160713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3pPr>
              <a:lvl4pPr marL="6111875" indent="-4740275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4pPr>
              <a:lvl5pPr marL="8150225" indent="-6321425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pPr algn="ctr" eaLnBrk="1" hangingPunct="1">
                <a:lnSpc>
                  <a:spcPts val="2500"/>
                </a:lnSpc>
              </a:pPr>
              <a:r>
                <a:rPr lang="en-US" altLang="en-US" sz="2400" b="1" dirty="0"/>
                <a:t>Spoken &amp; Written Language Output</a:t>
              </a:r>
            </a:p>
          </p:txBody>
        </p:sp>
        <p:sp>
          <p:nvSpPr>
            <p:cNvPr id="95" name="TextBox 21">
              <a:extLst>
                <a:ext uri="{FF2B5EF4-FFF2-40B4-BE49-F238E27FC236}">
                  <a16:creationId xmlns:a16="http://schemas.microsoft.com/office/drawing/2014/main" id="{EE65ED17-D385-406E-BB4B-506F89BDAB0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13082344" y="7584958"/>
              <a:ext cx="2514577" cy="6997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1pPr>
              <a:lvl2pPr marL="2036763" indent="-1579563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2pPr>
              <a:lvl3pPr marL="4075113" indent="-3160713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3pPr>
              <a:lvl4pPr marL="6111875" indent="-4740275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4pPr>
              <a:lvl5pPr marL="8150225" indent="-6321425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pPr algn="ctr" eaLnBrk="1" hangingPunct="1">
                <a:lnSpc>
                  <a:spcPts val="2500"/>
                </a:lnSpc>
              </a:pPr>
              <a:r>
                <a:rPr lang="en-US" altLang="en-US" sz="2400" b="1" dirty="0"/>
                <a:t>Control all Muscles </a:t>
              </a:r>
              <a:br>
                <a:rPr lang="en-US" altLang="en-US" sz="2400" b="1" dirty="0"/>
              </a:br>
              <a:r>
                <a:rPr lang="en-US" altLang="en-US" sz="2400" b="1" dirty="0"/>
                <a:t>and Glands</a:t>
              </a:r>
            </a:p>
          </p:txBody>
        </p:sp>
        <p:sp>
          <p:nvSpPr>
            <p:cNvPr id="102" name="Right Arrow 21">
              <a:extLst>
                <a:ext uri="{FF2B5EF4-FFF2-40B4-BE49-F238E27FC236}">
                  <a16:creationId xmlns:a16="http://schemas.microsoft.com/office/drawing/2014/main" id="{D3DCF5E4-8F76-4E83-B056-70EE810323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014034" y="7607603"/>
              <a:ext cx="990600" cy="609595"/>
            </a:xfrm>
            <a:prstGeom prst="rightArrow">
              <a:avLst>
                <a:gd name="adj1" fmla="val 50000"/>
                <a:gd name="adj2" fmla="val 49999"/>
              </a:avLst>
            </a:prstGeom>
            <a:solidFill>
              <a:schemeClr val="bg1">
                <a:lumMod val="75000"/>
              </a:schemeClr>
            </a:solidFill>
            <a:ln w="22225" algn="ctr">
              <a:solidFill>
                <a:schemeClr val="tx1"/>
              </a:solidFill>
              <a:round/>
              <a:headEnd/>
              <a:tailEnd/>
            </a:ln>
          </p:spPr>
          <p:txBody>
            <a:bodyPr anchorCtr="1"/>
            <a:lstStyle>
              <a:defPPr>
                <a:defRPr lang="en-US"/>
              </a:defPPr>
              <a:lvl1pPr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1pPr>
              <a:lvl2pPr marL="2036763" indent="-1579563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2pPr>
              <a:lvl3pPr marL="4075113" indent="-3160713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3pPr>
              <a:lvl4pPr marL="6111875" indent="-4740275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4pPr>
              <a:lvl5pPr marL="8150225" indent="-6321425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US" altLang="en-US" sz="4000">
                <a:latin typeface="Tahoma" panose="020B0604030504040204" pitchFamily="34" charset="0"/>
              </a:endParaRPr>
            </a:p>
          </p:txBody>
        </p:sp>
        <p:sp>
          <p:nvSpPr>
            <p:cNvPr id="103" name="Right Arrow 20">
              <a:extLst>
                <a:ext uri="{FF2B5EF4-FFF2-40B4-BE49-F238E27FC236}">
                  <a16:creationId xmlns:a16="http://schemas.microsoft.com/office/drawing/2014/main" id="{F79404C9-5DB7-4D91-ACCC-DD967F8500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014034" y="4677164"/>
              <a:ext cx="990600" cy="609595"/>
            </a:xfrm>
            <a:prstGeom prst="rightArrow">
              <a:avLst>
                <a:gd name="adj1" fmla="val 50000"/>
                <a:gd name="adj2" fmla="val 49999"/>
              </a:avLst>
            </a:prstGeom>
            <a:solidFill>
              <a:schemeClr val="bg1">
                <a:lumMod val="75000"/>
              </a:schemeClr>
            </a:solidFill>
            <a:ln w="22225" algn="ctr">
              <a:solidFill>
                <a:schemeClr val="tx1"/>
              </a:solidFill>
              <a:round/>
              <a:headEnd/>
              <a:tailEnd/>
            </a:ln>
          </p:spPr>
          <p:txBody>
            <a:bodyPr anchorCtr="1"/>
            <a:lstStyle>
              <a:defPPr>
                <a:defRPr lang="en-US"/>
              </a:defPPr>
              <a:lvl1pPr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1pPr>
              <a:lvl2pPr marL="2036763" indent="-1579563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2pPr>
              <a:lvl3pPr marL="4075113" indent="-3160713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3pPr>
              <a:lvl4pPr marL="6111875" indent="-4740275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4pPr>
              <a:lvl5pPr marL="8150225" indent="-6321425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US" altLang="en-US" sz="4000">
                <a:latin typeface="Tahoma" panose="020B0604030504040204" pitchFamily="34" charset="0"/>
              </a:endParaRPr>
            </a:p>
          </p:txBody>
        </p:sp>
      </p:grpSp>
      <p:sp>
        <p:nvSpPr>
          <p:cNvPr id="104" name="Left-Right Arrow 11">
            <a:extLst>
              <a:ext uri="{FF2B5EF4-FFF2-40B4-BE49-F238E27FC236}">
                <a16:creationId xmlns:a16="http://schemas.microsoft.com/office/drawing/2014/main" id="{1BF6A50E-0A9F-4886-8019-53B0782254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32159" y="5410200"/>
            <a:ext cx="1904995" cy="1463067"/>
          </a:xfrm>
          <a:prstGeom prst="leftRightArrow">
            <a:avLst>
              <a:gd name="adj1" fmla="val 65835"/>
              <a:gd name="adj2" fmla="val 29167"/>
            </a:avLst>
          </a:prstGeom>
          <a:solidFill>
            <a:schemeClr val="bg1">
              <a:lumMod val="75000"/>
            </a:schemeClr>
          </a:solidFill>
          <a:ln w="22225" algn="ctr">
            <a:solidFill>
              <a:schemeClr val="tx1"/>
            </a:solidFill>
            <a:round/>
            <a:headEnd/>
            <a:tailEnd/>
          </a:ln>
        </p:spPr>
        <p:txBody>
          <a:bodyPr anchor="ctr" anchorCtr="1"/>
          <a:lstStyle>
            <a:defPPr>
              <a:defRPr lang="en-US"/>
            </a:defPPr>
            <a:lvl1pPr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1pPr>
            <a:lvl2pPr marL="2036763" indent="-1579563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4075113" indent="-3160713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6111875" indent="-4740275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8150225" indent="-6321425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algn="ctr"/>
            <a:endParaRPr lang="en-US" altLang="en-US" sz="2400" dirty="0">
              <a:latin typeface="Tahoma" panose="020B0604030504040204" pitchFamily="34" charset="0"/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B6D1AF9A-97D4-4779-AF27-F56FB3021E73}"/>
              </a:ext>
            </a:extLst>
          </p:cNvPr>
          <p:cNvSpPr txBox="1"/>
          <p:nvPr/>
        </p:nvSpPr>
        <p:spPr>
          <a:xfrm>
            <a:off x="11333827" y="4953000"/>
            <a:ext cx="301717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2195513">
              <a:spcBef>
                <a:spcPts val="0"/>
              </a:spcBef>
              <a:defRPr/>
            </a:pPr>
            <a:r>
              <a:rPr lang="en-US" sz="4400" b="1" dirty="0">
                <a:latin typeface="Tahoma" charset="0"/>
              </a:rPr>
              <a:t>Controller</a:t>
            </a:r>
            <a:endParaRPr lang="en-US" sz="2800" dirty="0"/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33898316-76C8-463B-BA15-2662F9DB16D1}"/>
              </a:ext>
            </a:extLst>
          </p:cNvPr>
          <p:cNvSpPr txBox="1"/>
          <p:nvPr/>
        </p:nvSpPr>
        <p:spPr>
          <a:xfrm>
            <a:off x="12044707" y="5715000"/>
            <a:ext cx="155683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2195513">
              <a:defRPr/>
            </a:pPr>
            <a:r>
              <a:rPr lang="en-US" sz="2400" b="1" dirty="0">
                <a:latin typeface="Tahoma" charset="0"/>
              </a:rPr>
              <a:t>Controls</a:t>
            </a:r>
          </a:p>
          <a:p>
            <a:pPr algn="ctr" defTabSz="2195513">
              <a:spcBef>
                <a:spcPts val="0"/>
              </a:spcBef>
              <a:defRPr/>
            </a:pPr>
            <a:r>
              <a:rPr lang="en-US" sz="2400" b="1" dirty="0">
                <a:latin typeface="Tahoma" charset="0"/>
              </a:rPr>
              <a:t>the Body</a:t>
            </a:r>
            <a:endParaRPr lang="en-US" sz="2400" dirty="0"/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261E3850-6DBA-4F25-8446-92B006A07D18}"/>
              </a:ext>
            </a:extLst>
          </p:cNvPr>
          <p:cNvSpPr txBox="1"/>
          <p:nvPr/>
        </p:nvSpPr>
        <p:spPr>
          <a:xfrm>
            <a:off x="11155679" y="7779603"/>
            <a:ext cx="33088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195513">
              <a:spcBef>
                <a:spcPts val="0"/>
              </a:spcBef>
              <a:defRPr/>
            </a:pPr>
            <a:r>
              <a:rPr lang="en-US" sz="2400" b="1" dirty="0">
                <a:latin typeface="Tahoma" charset="0"/>
              </a:rPr>
              <a:t>Produces feelings</a:t>
            </a:r>
            <a:br>
              <a:rPr lang="en-US" sz="2400" b="1" dirty="0">
                <a:latin typeface="Tahoma" charset="0"/>
              </a:rPr>
            </a:br>
            <a:r>
              <a:rPr lang="en-US" sz="2400" b="1" dirty="0">
                <a:latin typeface="Tahoma" charset="0"/>
              </a:rPr>
              <a:t>and emotions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D43DC88F-1997-46E0-A6B7-AB55F9682603}"/>
              </a:ext>
            </a:extLst>
          </p:cNvPr>
          <p:cNvSpPr txBox="1"/>
          <p:nvPr/>
        </p:nvSpPr>
        <p:spPr>
          <a:xfrm>
            <a:off x="11155680" y="3505200"/>
            <a:ext cx="33634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2195513">
              <a:defRPr/>
            </a:pPr>
            <a:r>
              <a:rPr lang="en-US" sz="2400" b="1" dirty="0">
                <a:latin typeface="Tahoma" charset="0"/>
              </a:rPr>
              <a:t>Produces inner </a:t>
            </a:r>
            <a:br>
              <a:rPr lang="en-US" sz="2400" b="1" dirty="0">
                <a:latin typeface="Tahoma" charset="0"/>
              </a:rPr>
            </a:br>
            <a:r>
              <a:rPr lang="en-US" sz="2400" b="1" dirty="0">
                <a:latin typeface="Tahoma" charset="0"/>
              </a:rPr>
              <a:t>voice &amp; visualization</a:t>
            </a:r>
          </a:p>
        </p:txBody>
      </p:sp>
      <p:cxnSp>
        <p:nvCxnSpPr>
          <p:cNvPr id="126" name="Straight Arrow Connector 125">
            <a:extLst>
              <a:ext uri="{FF2B5EF4-FFF2-40B4-BE49-F238E27FC236}">
                <a16:creationId xmlns:a16="http://schemas.microsoft.com/office/drawing/2014/main" id="{7CFB4E62-BC63-49F0-8865-6685127CF659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9509760" y="8321040"/>
            <a:ext cx="1828800" cy="0"/>
          </a:xfrm>
          <a:prstGeom prst="straightConnector1">
            <a:avLst/>
          </a:prstGeom>
          <a:ln w="63500">
            <a:solidFill>
              <a:schemeClr val="tx1"/>
            </a:solidFill>
            <a:prstDash val="solid"/>
            <a:headEnd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7AB5E8D1-4FDB-4AE0-8AC7-5053250C82D6}"/>
              </a:ext>
            </a:extLst>
          </p:cNvPr>
          <p:cNvGrpSpPr/>
          <p:nvPr/>
        </p:nvGrpSpPr>
        <p:grpSpPr>
          <a:xfrm>
            <a:off x="1051560" y="3200400"/>
            <a:ext cx="8447791" cy="2926080"/>
            <a:chOff x="1102608" y="3413155"/>
            <a:chExt cx="8447791" cy="2723253"/>
          </a:xfrm>
        </p:grpSpPr>
        <p:sp>
          <p:nvSpPr>
            <p:cNvPr id="128" name="Rectangle: Rounded Corners 127">
              <a:extLst>
                <a:ext uri="{FF2B5EF4-FFF2-40B4-BE49-F238E27FC236}">
                  <a16:creationId xmlns:a16="http://schemas.microsoft.com/office/drawing/2014/main" id="{903790BA-D4B5-4D71-B7F1-819742484E6F}"/>
                </a:ext>
              </a:extLst>
            </p:cNvPr>
            <p:cNvSpPr/>
            <p:nvPr/>
          </p:nvSpPr>
          <p:spPr bwMode="auto">
            <a:xfrm>
              <a:off x="1102608" y="3413155"/>
              <a:ext cx="1449173" cy="2723253"/>
            </a:xfrm>
            <a:prstGeom prst="roundRect">
              <a:avLst/>
            </a:prstGeom>
            <a:noFill/>
            <a:ln w="2540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1" compatLnSpc="1">
              <a:prstTxWarp prst="textNoShape">
                <a:avLst/>
              </a:prstTxWarp>
            </a:bodyPr>
            <a:lstStyle/>
            <a:p>
              <a:pPr marL="0" marR="0" indent="0" algn="l" defTabSz="219551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3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129" name="Rectangle: Rounded Corners 128">
              <a:extLst>
                <a:ext uri="{FF2B5EF4-FFF2-40B4-BE49-F238E27FC236}">
                  <a16:creationId xmlns:a16="http://schemas.microsoft.com/office/drawing/2014/main" id="{4B76168E-EDAE-401D-93E0-4D17B8EF3FE5}"/>
                </a:ext>
              </a:extLst>
            </p:cNvPr>
            <p:cNvSpPr/>
            <p:nvPr/>
          </p:nvSpPr>
          <p:spPr bwMode="auto">
            <a:xfrm>
              <a:off x="3606799" y="4774782"/>
              <a:ext cx="5943600" cy="1232108"/>
            </a:xfrm>
            <a:prstGeom prst="roundRect">
              <a:avLst/>
            </a:prstGeom>
            <a:noFill/>
            <a:ln w="2540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1" compatLnSpc="1">
              <a:prstTxWarp prst="textNoShape">
                <a:avLst/>
              </a:prstTxWarp>
            </a:bodyPr>
            <a:lstStyle/>
            <a:p>
              <a:pPr marL="0" marR="0" indent="0" algn="l" defTabSz="219551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3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5CBC824D-105E-44E9-BC6C-FE78C46BB40A}"/>
              </a:ext>
            </a:extLst>
          </p:cNvPr>
          <p:cNvGrpSpPr/>
          <p:nvPr/>
        </p:nvGrpSpPr>
        <p:grpSpPr>
          <a:xfrm>
            <a:off x="1051560" y="4038600"/>
            <a:ext cx="8758382" cy="5257800"/>
            <a:chOff x="1126387" y="4038600"/>
            <a:chExt cx="8758382" cy="5257800"/>
          </a:xfrm>
        </p:grpSpPr>
        <p:sp>
          <p:nvSpPr>
            <p:cNvPr id="131" name="Rectangle: Rounded Corners 130">
              <a:extLst>
                <a:ext uri="{FF2B5EF4-FFF2-40B4-BE49-F238E27FC236}">
                  <a16:creationId xmlns:a16="http://schemas.microsoft.com/office/drawing/2014/main" id="{5C365202-75E6-4525-97C1-530FCC99851B}"/>
                </a:ext>
              </a:extLst>
            </p:cNvPr>
            <p:cNvSpPr/>
            <p:nvPr/>
          </p:nvSpPr>
          <p:spPr bwMode="auto">
            <a:xfrm>
              <a:off x="1126387" y="6164658"/>
              <a:ext cx="1449173" cy="3131742"/>
            </a:xfrm>
            <a:prstGeom prst="roundRect">
              <a:avLst/>
            </a:prstGeom>
            <a:noFill/>
            <a:ln w="2540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1" compatLnSpc="1">
              <a:prstTxWarp prst="textNoShape">
                <a:avLst/>
              </a:prstTxWarp>
            </a:bodyPr>
            <a:lstStyle/>
            <a:p>
              <a:pPr marL="0" marR="0" indent="0" algn="l" defTabSz="219551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3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132" name="Rectangle: Rounded Corners 131">
              <a:extLst>
                <a:ext uri="{FF2B5EF4-FFF2-40B4-BE49-F238E27FC236}">
                  <a16:creationId xmlns:a16="http://schemas.microsoft.com/office/drawing/2014/main" id="{FB66E6F8-9523-4BB5-A84F-1D28A500CBB3}"/>
                </a:ext>
              </a:extLst>
            </p:cNvPr>
            <p:cNvSpPr/>
            <p:nvPr/>
          </p:nvSpPr>
          <p:spPr bwMode="auto">
            <a:xfrm>
              <a:off x="3296890" y="4038600"/>
              <a:ext cx="6587879" cy="1210573"/>
            </a:xfrm>
            <a:prstGeom prst="roundRect">
              <a:avLst/>
            </a:prstGeom>
            <a:noFill/>
            <a:ln w="2540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1" compatLnSpc="1">
              <a:prstTxWarp prst="textNoShape">
                <a:avLst/>
              </a:prstTxWarp>
            </a:bodyPr>
            <a:lstStyle/>
            <a:p>
              <a:pPr marL="0" marR="0" indent="0" algn="l" defTabSz="219551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3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</p:grpSp>
      <p:sp>
        <p:nvSpPr>
          <p:cNvPr id="138" name="Rectangle: Rounded Corners 137">
            <a:extLst>
              <a:ext uri="{FF2B5EF4-FFF2-40B4-BE49-F238E27FC236}">
                <a16:creationId xmlns:a16="http://schemas.microsoft.com/office/drawing/2014/main" id="{50E6ACCD-5B33-4DAD-8226-C7700C265687}"/>
              </a:ext>
            </a:extLst>
          </p:cNvPr>
          <p:cNvSpPr/>
          <p:nvPr/>
        </p:nvSpPr>
        <p:spPr bwMode="auto">
          <a:xfrm>
            <a:off x="3835400" y="6196670"/>
            <a:ext cx="5585585" cy="2659942"/>
          </a:xfrm>
          <a:prstGeom prst="roundRect">
            <a:avLst/>
          </a:prstGeom>
          <a:noFill/>
          <a:ln w="2540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1" compatLnSpc="1">
            <a:prstTxWarp prst="textNoShape">
              <a:avLst/>
            </a:prstTxWarp>
          </a:bodyPr>
          <a:lstStyle/>
          <a:p>
            <a:pPr marL="0" marR="0" indent="0" algn="l" defTabSz="21955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id="{85CC78F6-BD84-4985-8CED-450B759F40F2}"/>
              </a:ext>
            </a:extLst>
          </p:cNvPr>
          <p:cNvSpPr/>
          <p:nvPr/>
        </p:nvSpPr>
        <p:spPr bwMode="auto">
          <a:xfrm>
            <a:off x="3606800" y="5397292"/>
            <a:ext cx="5943600" cy="1232108"/>
          </a:xfrm>
          <a:prstGeom prst="roundRect">
            <a:avLst/>
          </a:prstGeom>
          <a:noFill/>
          <a:ln w="2540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1" compatLnSpc="1">
            <a:prstTxWarp prst="textNoShape">
              <a:avLst/>
            </a:prstTxWarp>
          </a:bodyPr>
          <a:lstStyle/>
          <a:p>
            <a:pPr marL="0" marR="0" indent="0" algn="l" defTabSz="21955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133" name="Rectangle: Rounded Corners 132">
            <a:extLst>
              <a:ext uri="{FF2B5EF4-FFF2-40B4-BE49-F238E27FC236}">
                <a16:creationId xmlns:a16="http://schemas.microsoft.com/office/drawing/2014/main" id="{A4346910-74FF-4FBA-BD49-10B8D48489AB}"/>
              </a:ext>
            </a:extLst>
          </p:cNvPr>
          <p:cNvSpPr/>
          <p:nvPr/>
        </p:nvSpPr>
        <p:spPr bwMode="auto">
          <a:xfrm>
            <a:off x="10693400" y="2895600"/>
            <a:ext cx="4301401" cy="6604001"/>
          </a:xfrm>
          <a:prstGeom prst="roundRect">
            <a:avLst/>
          </a:prstGeom>
          <a:noFill/>
          <a:ln w="2540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1" compatLnSpc="1">
            <a:prstTxWarp prst="textNoShape">
              <a:avLst/>
            </a:prstTxWarp>
          </a:bodyPr>
          <a:lstStyle/>
          <a:p>
            <a:pPr marL="0" marR="0" indent="0" algn="l" defTabSz="21955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300" b="0" i="0" u="none" strike="noStrike" cap="none" normalizeH="0" baseline="-25000" dirty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cxnSp>
        <p:nvCxnSpPr>
          <p:cNvPr id="125" name="Straight Arrow Connector 124">
            <a:extLst>
              <a:ext uri="{FF2B5EF4-FFF2-40B4-BE49-F238E27FC236}">
                <a16:creationId xmlns:a16="http://schemas.microsoft.com/office/drawing/2014/main" id="{3642A59A-F156-4211-8508-33F2E557D39F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9509760" y="3840480"/>
            <a:ext cx="1828800" cy="0"/>
          </a:xfrm>
          <a:prstGeom prst="straightConnector1">
            <a:avLst/>
          </a:prstGeom>
          <a:ln w="63500">
            <a:solidFill>
              <a:schemeClr val="tx1"/>
            </a:solidFill>
            <a:prstDash val="solid"/>
            <a:headEnd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Arrow Connector 136">
            <a:extLst>
              <a:ext uri="{FF2B5EF4-FFF2-40B4-BE49-F238E27FC236}">
                <a16:creationId xmlns:a16="http://schemas.microsoft.com/office/drawing/2014/main" id="{C5221266-D381-4791-A6DC-DDAA6E2BBE84}"/>
              </a:ext>
            </a:extLst>
          </p:cNvPr>
          <p:cNvCxnSpPr>
            <a:cxnSpLocks/>
          </p:cNvCxnSpPr>
          <p:nvPr/>
        </p:nvCxnSpPr>
        <p:spPr bwMode="auto">
          <a:xfrm flipH="1">
            <a:off x="9509760" y="8321040"/>
            <a:ext cx="1920240" cy="0"/>
          </a:xfrm>
          <a:prstGeom prst="straightConnector1">
            <a:avLst/>
          </a:prstGeom>
          <a:solidFill>
            <a:schemeClr val="accent1"/>
          </a:solidFill>
          <a:ln w="16510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/>
          </a:ln>
          <a:effectLst/>
        </p:spPr>
      </p:cxn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E8193B75-2433-49A0-85AA-C2E9083B92F2}"/>
              </a:ext>
            </a:extLst>
          </p:cNvPr>
          <p:cNvSpPr/>
          <p:nvPr/>
        </p:nvSpPr>
        <p:spPr bwMode="auto">
          <a:xfrm>
            <a:off x="1051560" y="3200400"/>
            <a:ext cx="1449173" cy="6126480"/>
          </a:xfrm>
          <a:prstGeom prst="roundRect">
            <a:avLst/>
          </a:prstGeom>
          <a:noFill/>
          <a:ln w="2540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1" compatLnSpc="1">
            <a:prstTxWarp prst="textNoShape">
              <a:avLst/>
            </a:prstTxWarp>
          </a:bodyPr>
          <a:lstStyle/>
          <a:p>
            <a:pPr marL="0" marR="0" indent="0" algn="l" defTabSz="21955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EADD6DF8-75E3-4EE4-9E4A-EE22B9CB8B72}"/>
              </a:ext>
            </a:extLst>
          </p:cNvPr>
          <p:cNvSpPr/>
          <p:nvPr/>
        </p:nvSpPr>
        <p:spPr bwMode="auto">
          <a:xfrm>
            <a:off x="14959227" y="3200400"/>
            <a:ext cx="1449173" cy="6126480"/>
          </a:xfrm>
          <a:prstGeom prst="roundRect">
            <a:avLst/>
          </a:prstGeom>
          <a:noFill/>
          <a:ln w="2540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1" compatLnSpc="1">
            <a:prstTxWarp prst="textNoShape">
              <a:avLst/>
            </a:prstTxWarp>
          </a:bodyPr>
          <a:lstStyle/>
          <a:p>
            <a:pPr marL="0" marR="0" indent="0" algn="l" defTabSz="21955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5BED664E-56BF-4D39-9D38-93F3BC77224C}"/>
              </a:ext>
            </a:extLst>
          </p:cNvPr>
          <p:cNvSpPr/>
          <p:nvPr/>
        </p:nvSpPr>
        <p:spPr bwMode="auto">
          <a:xfrm>
            <a:off x="2431691" y="2819401"/>
            <a:ext cx="8237930" cy="6610349"/>
          </a:xfrm>
          <a:prstGeom prst="roundRect">
            <a:avLst/>
          </a:prstGeom>
          <a:noFill/>
          <a:ln w="2540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1" compatLnSpc="1">
            <a:prstTxWarp prst="textNoShape">
              <a:avLst/>
            </a:prstTxWarp>
          </a:bodyPr>
          <a:lstStyle/>
          <a:p>
            <a:pPr marL="0" marR="0" indent="0" algn="l" defTabSz="21955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F2457118-29B6-4C95-A1E3-1364ACB5E65D}"/>
              </a:ext>
            </a:extLst>
          </p:cNvPr>
          <p:cNvSpPr/>
          <p:nvPr/>
        </p:nvSpPr>
        <p:spPr bwMode="auto">
          <a:xfrm>
            <a:off x="9395309" y="5155970"/>
            <a:ext cx="2593492" cy="1962423"/>
          </a:xfrm>
          <a:prstGeom prst="roundRect">
            <a:avLst/>
          </a:prstGeom>
          <a:noFill/>
          <a:ln w="2540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1" compatLnSpc="1">
            <a:prstTxWarp prst="textNoShape">
              <a:avLst/>
            </a:prstTxWarp>
          </a:bodyPr>
          <a:lstStyle/>
          <a:p>
            <a:pPr marL="0" marR="0" indent="0" algn="l" defTabSz="21955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536490D-4D5E-48EC-BC6E-759566CB9642}"/>
              </a:ext>
            </a:extLst>
          </p:cNvPr>
          <p:cNvCxnSpPr>
            <a:cxnSpLocks/>
          </p:cNvCxnSpPr>
          <p:nvPr/>
        </p:nvCxnSpPr>
        <p:spPr bwMode="auto">
          <a:xfrm>
            <a:off x="4978400" y="7452011"/>
            <a:ext cx="1981200" cy="0"/>
          </a:xfrm>
          <a:prstGeom prst="line">
            <a:avLst/>
          </a:prstGeom>
          <a:solidFill>
            <a:schemeClr val="accent1"/>
          </a:solidFill>
          <a:ln w="889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D506553B-B138-45F7-A5E7-D9C619680ABC}"/>
              </a:ext>
            </a:extLst>
          </p:cNvPr>
          <p:cNvCxnSpPr>
            <a:cxnSpLocks/>
          </p:cNvCxnSpPr>
          <p:nvPr/>
        </p:nvCxnSpPr>
        <p:spPr bwMode="auto">
          <a:xfrm>
            <a:off x="5892800" y="8534400"/>
            <a:ext cx="1188720" cy="0"/>
          </a:xfrm>
          <a:prstGeom prst="line">
            <a:avLst/>
          </a:prstGeom>
          <a:solidFill>
            <a:schemeClr val="accent1"/>
          </a:solidFill>
          <a:ln w="889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E43180AF-3484-4C8E-A98D-5F027F6F9F24}"/>
              </a:ext>
            </a:extLst>
          </p:cNvPr>
          <p:cNvCxnSpPr>
            <a:cxnSpLocks/>
          </p:cNvCxnSpPr>
          <p:nvPr/>
        </p:nvCxnSpPr>
        <p:spPr bwMode="auto">
          <a:xfrm>
            <a:off x="4064000" y="8001000"/>
            <a:ext cx="1295400" cy="0"/>
          </a:xfrm>
          <a:prstGeom prst="line">
            <a:avLst/>
          </a:prstGeom>
          <a:solidFill>
            <a:schemeClr val="accent1"/>
          </a:solidFill>
          <a:ln w="889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4185F35C-6C39-4117-A858-2CDB09158A8E}"/>
              </a:ext>
            </a:extLst>
          </p:cNvPr>
          <p:cNvCxnSpPr>
            <a:cxnSpLocks/>
          </p:cNvCxnSpPr>
          <p:nvPr/>
        </p:nvCxnSpPr>
        <p:spPr bwMode="auto">
          <a:xfrm>
            <a:off x="6426200" y="8001000"/>
            <a:ext cx="2743200" cy="0"/>
          </a:xfrm>
          <a:prstGeom prst="line">
            <a:avLst/>
          </a:prstGeom>
          <a:solidFill>
            <a:schemeClr val="accent1"/>
          </a:solidFill>
          <a:ln w="889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55B30518-4148-4151-AB35-8E96E5F09A66}"/>
              </a:ext>
            </a:extLst>
          </p:cNvPr>
          <p:cNvSpPr txBox="1"/>
          <p:nvPr/>
        </p:nvSpPr>
        <p:spPr>
          <a:xfrm>
            <a:off x="11206557" y="3499992"/>
            <a:ext cx="3199914" cy="1077218"/>
          </a:xfrm>
          <a:prstGeom prst="rect">
            <a:avLst/>
          </a:prstGeom>
          <a:solidFill>
            <a:srgbClr val="9999FF"/>
          </a:solidFill>
        </p:spPr>
        <p:txBody>
          <a:bodyPr wrap="none" rtlCol="0">
            <a:spAutoFit/>
          </a:bodyPr>
          <a:lstStyle/>
          <a:p>
            <a:pPr algn="ctr" defTabSz="2195513">
              <a:defRPr/>
            </a:pPr>
            <a:r>
              <a:rPr lang="en-US" sz="3200" b="1" dirty="0">
                <a:solidFill>
                  <a:srgbClr val="FF0000"/>
                </a:solidFill>
                <a:latin typeface="Tahoma" charset="0"/>
              </a:rPr>
              <a:t>   </a:t>
            </a:r>
            <a:r>
              <a:rPr lang="en-US" sz="3200" b="1" dirty="0">
                <a:ln w="6350">
                  <a:solidFill>
                    <a:schemeClr val="tx1"/>
                  </a:solidFill>
                </a:ln>
                <a:solidFill>
                  <a:srgbClr val="FF0000"/>
                </a:solidFill>
                <a:latin typeface="Tahoma" charset="0"/>
              </a:rPr>
              <a:t>Thoughts</a:t>
            </a:r>
            <a:r>
              <a:rPr lang="en-US" sz="3200" b="1" dirty="0">
                <a:solidFill>
                  <a:srgbClr val="FF0000"/>
                </a:solidFill>
                <a:latin typeface="Tahoma" charset="0"/>
              </a:rPr>
              <a:t>      </a:t>
            </a:r>
          </a:p>
          <a:p>
            <a:pPr algn="ctr" defTabSz="2195513">
              <a:defRPr/>
            </a:pPr>
            <a:endParaRPr lang="en-US" sz="3200" b="1" dirty="0">
              <a:solidFill>
                <a:srgbClr val="FF0000"/>
              </a:solidFill>
              <a:latin typeface="Tahoma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20A2949-9F0B-471B-971D-A4018591C465}"/>
              </a:ext>
            </a:extLst>
          </p:cNvPr>
          <p:cNvCxnSpPr>
            <a:cxnSpLocks/>
          </p:cNvCxnSpPr>
          <p:nvPr/>
        </p:nvCxnSpPr>
        <p:spPr bwMode="auto">
          <a:xfrm flipH="1">
            <a:off x="9509760" y="3840480"/>
            <a:ext cx="1920240" cy="0"/>
          </a:xfrm>
          <a:prstGeom prst="straightConnector1">
            <a:avLst/>
          </a:prstGeom>
          <a:solidFill>
            <a:schemeClr val="accent1"/>
          </a:solidFill>
          <a:ln w="16510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/>
          </a:ln>
          <a:effectLst/>
        </p:spPr>
      </p:cxnSp>
    </p:spTree>
    <p:custDataLst>
      <p:tags r:id="rId1"/>
    </p:custDataLst>
    <p:extLst>
      <p:ext uri="{BB962C8B-B14F-4D97-AF65-F5344CB8AC3E}">
        <p14:creationId xmlns:p14="http://schemas.microsoft.com/office/powerpoint/2010/main" val="3339748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16231">
        <p:fade/>
      </p:transition>
    </mc:Choice>
    <mc:Fallback xmlns="">
      <p:transition spd="med" advTm="51623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00"/>
                            </p:stCondLst>
                            <p:childTnLst>
                              <p:par>
                                <p:cTn id="1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00"/>
                            </p:stCondLst>
                            <p:childTnLst>
                              <p:par>
                                <p:cTn id="1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000"/>
                            </p:stCondLst>
                            <p:childTnLst>
                              <p:par>
                                <p:cTn id="1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500"/>
                            </p:stCondLst>
                            <p:childTnLst>
                              <p:par>
                                <p:cTn id="146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00"/>
                            </p:stCondLst>
                            <p:childTnLst>
                              <p:par>
                                <p:cTn id="161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00"/>
                            </p:stCondLst>
                            <p:childTnLst>
                              <p:par>
                                <p:cTn id="1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" grpId="0" animBg="1"/>
      <p:bldP spid="138" grpId="1" animBg="1"/>
      <p:bldP spid="82" grpId="0" animBg="1"/>
      <p:bldP spid="82" grpId="1" animBg="1"/>
      <p:bldP spid="82" grpId="2" animBg="1"/>
      <p:bldP spid="82" grpId="3" animBg="1"/>
      <p:bldP spid="133" grpId="0" animBg="1"/>
      <p:bldP spid="133" grpId="1" animBg="1"/>
      <p:bldP spid="41" grpId="0" animBg="1"/>
      <p:bldP spid="41" grpId="1" animBg="1"/>
      <p:bldP spid="41" grpId="2" animBg="1"/>
      <p:bldP spid="41" grpId="3" animBg="1"/>
      <p:bldP spid="42" grpId="0" animBg="1"/>
      <p:bldP spid="42" grpId="1" animBg="1"/>
      <p:bldP spid="42" grpId="2" animBg="1"/>
      <p:bldP spid="42" grpId="3" animBg="1"/>
      <p:bldP spid="43" grpId="0" animBg="1"/>
      <p:bldP spid="43" grpId="1" animBg="1"/>
      <p:bldP spid="44" grpId="0" animBg="1"/>
      <p:bldP spid="50" grpId="0" animBg="1"/>
      <p:bldP spid="50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92041B-D4CE-448E-B48A-383457888A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3200" y="2959894"/>
            <a:ext cx="12344400" cy="6035234"/>
          </a:xfrm>
        </p:spPr>
        <p:txBody>
          <a:bodyPr anchor="ctr"/>
          <a:lstStyle/>
          <a:p>
            <a:pPr marL="0" indent="0" algn="ctr">
              <a:buNone/>
            </a:pPr>
            <a:r>
              <a:rPr lang="en-US" sz="8800" dirty="0"/>
              <a:t>Attention Mechanisms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AE82E0-2C21-473A-A193-2A9ADC192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FA7B1-9781-4CDD-AD7A-615476979112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7968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791">
        <p:fade/>
      </p:transition>
    </mc:Choice>
    <mc:Fallback xmlns="">
      <p:transition spd="med" advTm="379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D75269-1C47-45F7-8842-0E67BDC61E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Directing Attention and Awareness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AC6FBB-A6C9-4EEB-A2E6-368EC262A5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54200" y="2959894"/>
            <a:ext cx="15657455" cy="6035234"/>
          </a:xfrm>
        </p:spPr>
        <p:txBody>
          <a:bodyPr/>
          <a:lstStyle/>
          <a:p>
            <a:r>
              <a:rPr lang="en-US" sz="6000" b="1" dirty="0"/>
              <a:t>Directing Attention </a:t>
            </a:r>
            <a:r>
              <a:rPr lang="en-US" sz="6000" dirty="0"/>
              <a:t>to an </a:t>
            </a:r>
            <a:r>
              <a:rPr lang="en-US" sz="6000" b="1" dirty="0"/>
              <a:t>Object</a:t>
            </a:r>
            <a:br>
              <a:rPr lang="en-US" sz="6000" b="1" dirty="0"/>
            </a:br>
            <a:r>
              <a:rPr lang="en-US" sz="5600" dirty="0"/>
              <a:t>results in an </a:t>
            </a:r>
            <a:r>
              <a:rPr lang="en-US" sz="5600" b="1" dirty="0"/>
              <a:t>Experience of Awareness </a:t>
            </a:r>
            <a:br>
              <a:rPr lang="en-US" sz="5600" b="1" dirty="0"/>
            </a:br>
            <a:r>
              <a:rPr lang="en-US" sz="5600" dirty="0"/>
              <a:t>of that </a:t>
            </a:r>
            <a:r>
              <a:rPr lang="en-US" sz="5600" b="1" dirty="0"/>
              <a:t>Object</a:t>
            </a:r>
            <a:br>
              <a:rPr lang="en-US" sz="5600" b="1" dirty="0"/>
            </a:br>
            <a:endParaRPr lang="en-US" sz="5600" b="1" dirty="0"/>
          </a:p>
          <a:p>
            <a:r>
              <a:rPr lang="en-US" sz="6000" dirty="0"/>
              <a:t>This is the </a:t>
            </a:r>
            <a:r>
              <a:rPr lang="en-US" sz="5600" b="1" dirty="0"/>
              <a:t>Focal Attention Mechanism </a:t>
            </a:r>
            <a:r>
              <a:rPr lang="en-US" sz="5600" dirty="0"/>
              <a:t>that gives the </a:t>
            </a:r>
            <a:r>
              <a:rPr lang="en-US" sz="5600" b="1" dirty="0"/>
              <a:t>Focal Awareness Experience</a:t>
            </a:r>
            <a:endParaRPr lang="en-US" sz="54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8DA279-B724-417E-AFFA-1E94CFB39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FA7B1-9781-4CDD-AD7A-615476979112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00071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8904">
        <p:fade/>
      </p:transition>
    </mc:Choice>
    <mc:Fallback xmlns="">
      <p:transition spd="med" advTm="3890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94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CF65F-314C-4A7F-816C-0EB3417752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Focal Attention and Focal Awareness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0CE681-D98F-497B-8D85-CAA543F86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FA7B1-9781-4CDD-AD7A-615476979112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8DBF71B1-BAEF-4769-AFD6-F2E4B526FE5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8368444"/>
              </p:ext>
            </p:extLst>
          </p:nvPr>
        </p:nvGraphicFramePr>
        <p:xfrm>
          <a:off x="1371600" y="3094368"/>
          <a:ext cx="15121080" cy="65830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8400600" imgH="3657240" progId="">
                  <p:embed/>
                </p:oleObj>
              </mc:Choice>
              <mc:Fallback>
                <p:oleObj r:id="rId4" imgW="8400600" imgH="3657240" progId="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8DBF71B1-BAEF-4769-AFD6-F2E4B526FE5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371600" y="3094368"/>
                        <a:ext cx="15121080" cy="65830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Star: 5 Points 9">
            <a:extLst>
              <a:ext uri="{FF2B5EF4-FFF2-40B4-BE49-F238E27FC236}">
                <a16:creationId xmlns:a16="http://schemas.microsoft.com/office/drawing/2014/main" id="{74D20931-2A1C-4DF3-BE2C-76669A2E2842}"/>
              </a:ext>
            </a:extLst>
          </p:cNvPr>
          <p:cNvSpPr/>
          <p:nvPr/>
        </p:nvSpPr>
        <p:spPr bwMode="auto">
          <a:xfrm>
            <a:off x="8483600" y="5791200"/>
            <a:ext cx="914400" cy="914400"/>
          </a:xfrm>
          <a:prstGeom prst="star5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1" compatLnSpc="1">
            <a:prstTxWarp prst="textNoShape">
              <a:avLst/>
            </a:prstTxWarp>
          </a:bodyPr>
          <a:lstStyle/>
          <a:p>
            <a:pPr marL="0" marR="0" indent="0" algn="l" defTabSz="21955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18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4815">
        <p:fade/>
      </p:transition>
    </mc:Choice>
    <mc:Fallback xmlns="">
      <p:transition spd="med" advTm="4481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0" grpId="2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D75269-1C47-45F7-8842-0E67BDC61E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 Models of the Focal Attention Mechanism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8DA279-B724-417E-AFFA-1E94CFB39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FA7B1-9781-4CDD-AD7A-615476979112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5" name="FA Model...">
            <a:extLst>
              <a:ext uri="{FF2B5EF4-FFF2-40B4-BE49-F238E27FC236}">
                <a16:creationId xmlns:a16="http://schemas.microsoft.com/office/drawing/2014/main" id="{E1A57FF6-0627-4B86-82E0-42AEB5232FB3}"/>
              </a:ext>
            </a:extLst>
          </p:cNvPr>
          <p:cNvSpPr txBox="1">
            <a:spLocks/>
          </p:cNvSpPr>
          <p:nvPr/>
        </p:nvSpPr>
        <p:spPr bwMode="auto">
          <a:xfrm>
            <a:off x="3225800" y="2971800"/>
            <a:ext cx="14020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46157" tIns="73079" rIns="146157" bIns="73079" numCol="1" anchor="t" anchorCtr="0" compatLnSpc="1">
            <a:prstTxWarp prst="textNoShape">
              <a:avLst/>
            </a:prstTxWarp>
          </a:bodyPr>
          <a:lstStyle>
            <a:lvl1pPr marL="547837" indent="-547837" algn="l" defTabSz="146265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70C0"/>
              </a:buClr>
              <a:buSzPct val="60000"/>
              <a:buFont typeface="Wingdings" panose="05000000000000000000" pitchFamily="2" charset="2"/>
              <a:buChar char="q"/>
              <a:defRPr sz="3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88734" indent="-458995" algn="l" defTabSz="146265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70C0"/>
              </a:buClr>
              <a:buSzPct val="55000"/>
              <a:buFont typeface="Wingdings" panose="05000000000000000000" pitchFamily="2" charset="2"/>
              <a:buChar char="q"/>
              <a:defRPr sz="3200">
                <a:solidFill>
                  <a:schemeClr val="tx1"/>
                </a:solidFill>
                <a:latin typeface="+mn-lt"/>
              </a:defRPr>
            </a:lvl2pPr>
            <a:lvl3pPr marL="1827523" indent="-364873" algn="l" defTabSz="146265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70C0"/>
              </a:buClr>
              <a:buSzPct val="50000"/>
              <a:buFont typeface="Wingdings" panose="05000000000000000000" pitchFamily="2" charset="2"/>
              <a:buChar char="q"/>
              <a:defRPr sz="2700">
                <a:solidFill>
                  <a:schemeClr val="tx1"/>
                </a:solidFill>
                <a:latin typeface="+mn-lt"/>
              </a:defRPr>
            </a:lvl3pPr>
            <a:lvl4pPr marL="2535286" indent="-342900" algn="l" defTabSz="146265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70C0"/>
              </a:buClr>
              <a:buSzPct val="55000"/>
              <a:buFont typeface="Wingdings" panose="05000000000000000000" pitchFamily="2" charset="2"/>
              <a:buChar char="q"/>
              <a:defRPr sz="2100">
                <a:solidFill>
                  <a:schemeClr val="tx1"/>
                </a:solidFill>
                <a:latin typeface="+mn-lt"/>
              </a:defRPr>
            </a:lvl4pPr>
            <a:lvl5pPr marL="3289114" indent="-364873" algn="l" defTabSz="146265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70C0"/>
              </a:buClr>
              <a:buSzPct val="50000"/>
              <a:buFont typeface="Wingdings" panose="05000000000000000000" pitchFamily="2" charset="2"/>
              <a:buChar char="q"/>
              <a:defRPr sz="2100">
                <a:solidFill>
                  <a:schemeClr val="tx1"/>
                </a:solidFill>
                <a:latin typeface="+mn-lt"/>
              </a:defRPr>
            </a:lvl5pPr>
            <a:lvl6pPr marL="3593701" indent="-364873" algn="l" defTabSz="1462653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</a:defRPr>
            </a:lvl6pPr>
            <a:lvl7pPr marL="3898287" indent="-364873" algn="l" defTabSz="1462653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</a:defRPr>
            </a:lvl7pPr>
            <a:lvl8pPr marL="4202875" indent="-364873" algn="l" defTabSz="1462653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</a:defRPr>
            </a:lvl8pPr>
            <a:lvl9pPr marL="4507461" indent="-364873" algn="l" defTabSz="1462653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4800" kern="0" dirty="0"/>
              <a:t>The </a:t>
            </a:r>
            <a:r>
              <a:rPr lang="en-US" sz="4800" b="1" kern="0" dirty="0"/>
              <a:t>Focal Attention Mechanism…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880F864-99D4-424B-B5B7-EC53EA35623D}"/>
              </a:ext>
            </a:extLst>
          </p:cNvPr>
          <p:cNvSpPr/>
          <p:nvPr/>
        </p:nvSpPr>
        <p:spPr bwMode="auto">
          <a:xfrm>
            <a:off x="9398000" y="3056206"/>
            <a:ext cx="8195733" cy="75379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1" compatLnSpc="1">
            <a:prstTxWarp prst="textNoShape">
              <a:avLst/>
            </a:prstTxWarp>
          </a:bodyPr>
          <a:lstStyle/>
          <a:p>
            <a:pPr marL="0" marR="0" indent="0" algn="l" defTabSz="21955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6" name="FA Shema is...">
            <a:extLst>
              <a:ext uri="{FF2B5EF4-FFF2-40B4-BE49-F238E27FC236}">
                <a16:creationId xmlns:a16="http://schemas.microsoft.com/office/drawing/2014/main" id="{A69D5FF8-8DA0-49F1-8B2A-7434611369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11519" y="2969575"/>
            <a:ext cx="15200135" cy="6035234"/>
          </a:xfrm>
        </p:spPr>
        <p:txBody>
          <a:bodyPr/>
          <a:lstStyle/>
          <a:p>
            <a:pPr marL="914400" indent="-914400">
              <a:buSzPct val="100000"/>
              <a:buFont typeface="+mj-lt"/>
              <a:buAutoNum type="arabicPeriod"/>
            </a:pPr>
            <a:r>
              <a:rPr lang="en-US" sz="4800" dirty="0"/>
              <a:t>The </a:t>
            </a:r>
            <a:r>
              <a:rPr lang="en-US" sz="4800" b="1" dirty="0"/>
              <a:t>Focal Attention Schema </a:t>
            </a:r>
            <a:r>
              <a:rPr lang="en-US" sz="4800" dirty="0"/>
              <a:t>is a </a:t>
            </a:r>
            <a:r>
              <a:rPr lang="en-US" sz="4800" u="sng" dirty="0"/>
              <a:t>simplified</a:t>
            </a:r>
            <a:r>
              <a:rPr lang="en-US" sz="4800" dirty="0"/>
              <a:t> </a:t>
            </a:r>
            <a:r>
              <a:rPr lang="en-US" sz="4800" u="sng" dirty="0"/>
              <a:t>model</a:t>
            </a:r>
            <a:r>
              <a:rPr lang="en-US" sz="4800" dirty="0"/>
              <a:t> of the </a:t>
            </a:r>
            <a:r>
              <a:rPr lang="en-US" sz="4800" b="1" dirty="0"/>
              <a:t>Focal Attention Mechanism</a:t>
            </a:r>
          </a:p>
          <a:p>
            <a:pPr lvl="1"/>
            <a:r>
              <a:rPr lang="en-US" sz="4400" dirty="0"/>
              <a:t>This model is required by the Good Regulator Theorem</a:t>
            </a:r>
          </a:p>
          <a:p>
            <a:pPr lvl="1"/>
            <a:r>
              <a:rPr lang="en-US" sz="4400" dirty="0"/>
              <a:t>This </a:t>
            </a:r>
            <a:r>
              <a:rPr lang="en-US" sz="4400" b="1" dirty="0"/>
              <a:t>Focal Attention Schema </a:t>
            </a:r>
            <a:r>
              <a:rPr lang="en-US" sz="4400" dirty="0"/>
              <a:t>includes:</a:t>
            </a:r>
          </a:p>
          <a:p>
            <a:pPr lvl="2"/>
            <a:r>
              <a:rPr lang="en-US" sz="4400" dirty="0"/>
              <a:t>The modality</a:t>
            </a:r>
          </a:p>
          <a:p>
            <a:pPr lvl="2"/>
            <a:r>
              <a:rPr lang="en-US" sz="4400" dirty="0"/>
              <a:t>The locations of the attention targets </a:t>
            </a:r>
          </a:p>
          <a:p>
            <a:pPr lvl="2"/>
            <a:r>
              <a:rPr lang="en-US" sz="4400" dirty="0"/>
              <a:t>Any specific features attended</a:t>
            </a:r>
          </a:p>
          <a:p>
            <a:pPr marL="914400" indent="-914400">
              <a:buSzPct val="100000"/>
              <a:buFont typeface="+mj-lt"/>
              <a:buAutoNum type="arabicPeriod"/>
            </a:pPr>
            <a:r>
              <a:rPr lang="en-US" sz="4800" dirty="0"/>
              <a:t>The </a:t>
            </a:r>
            <a:r>
              <a:rPr lang="en-US" sz="4800" b="1" dirty="0"/>
              <a:t>Focal Model </a:t>
            </a:r>
            <a:r>
              <a:rPr lang="en-US" sz="4800" dirty="0"/>
              <a:t>is the contents of awareness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D6877EC-ED13-4A09-AB4A-3E4EAEC61346}"/>
              </a:ext>
            </a:extLst>
          </p:cNvPr>
          <p:cNvSpPr/>
          <p:nvPr/>
        </p:nvSpPr>
        <p:spPr bwMode="auto">
          <a:xfrm>
            <a:off x="4292600" y="2868635"/>
            <a:ext cx="7848600" cy="1093765"/>
          </a:xfrm>
          <a:prstGeom prst="roundRect">
            <a:avLst/>
          </a:prstGeom>
          <a:noFill/>
          <a:ln w="2540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1" compatLnSpc="1">
            <a:prstTxWarp prst="textNoShape">
              <a:avLst/>
            </a:prstTxWarp>
          </a:bodyPr>
          <a:lstStyle/>
          <a:p>
            <a:pPr marL="0" marR="0" indent="0" algn="l" defTabSz="21955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D011FB7-56B2-4CC6-8E93-1408098E3115}"/>
              </a:ext>
            </a:extLst>
          </p:cNvPr>
          <p:cNvSpPr/>
          <p:nvPr/>
        </p:nvSpPr>
        <p:spPr bwMode="auto">
          <a:xfrm>
            <a:off x="4292600" y="8499291"/>
            <a:ext cx="4267200" cy="1093765"/>
          </a:xfrm>
          <a:prstGeom prst="roundRect">
            <a:avLst/>
          </a:prstGeom>
          <a:noFill/>
          <a:ln w="2540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1" compatLnSpc="1">
            <a:prstTxWarp prst="textNoShape">
              <a:avLst/>
            </a:prstTxWarp>
          </a:bodyPr>
          <a:lstStyle/>
          <a:p>
            <a:pPr marL="0" marR="0" indent="0" algn="l" defTabSz="21955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3A5C5C4-78F9-4519-BC2E-8E256701C1D5}"/>
              </a:ext>
            </a:extLst>
          </p:cNvPr>
          <p:cNvGrpSpPr/>
          <p:nvPr/>
        </p:nvGrpSpPr>
        <p:grpSpPr>
          <a:xfrm>
            <a:off x="372966" y="6358459"/>
            <a:ext cx="3481244" cy="2140832"/>
            <a:chOff x="372966" y="6358459"/>
            <a:chExt cx="3481244" cy="2140832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D562107-E8A1-49D8-A13C-1483FC7F04D8}"/>
                </a:ext>
              </a:extLst>
            </p:cNvPr>
            <p:cNvSpPr txBox="1"/>
            <p:nvPr/>
          </p:nvSpPr>
          <p:spPr>
            <a:xfrm>
              <a:off x="372966" y="6706850"/>
              <a:ext cx="2603598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4400" b="1" dirty="0"/>
                <a:t>Arrow</a:t>
              </a:r>
            </a:p>
            <a:p>
              <a:pPr algn="r"/>
              <a:r>
                <a:rPr lang="en-US" sz="4400" b="1" dirty="0"/>
                <a:t>Location</a:t>
              </a:r>
            </a:p>
          </p:txBody>
        </p:sp>
        <p:sp>
          <p:nvSpPr>
            <p:cNvPr id="10" name="Left Brace 9">
              <a:extLst>
                <a:ext uri="{FF2B5EF4-FFF2-40B4-BE49-F238E27FC236}">
                  <a16:creationId xmlns:a16="http://schemas.microsoft.com/office/drawing/2014/main" id="{AF73DBCF-4AD9-4DC3-94CE-4734157CCD98}"/>
                </a:ext>
              </a:extLst>
            </p:cNvPr>
            <p:cNvSpPr/>
            <p:nvPr/>
          </p:nvSpPr>
          <p:spPr bwMode="auto">
            <a:xfrm>
              <a:off x="3016010" y="6358459"/>
              <a:ext cx="838200" cy="2140832"/>
            </a:xfrm>
            <a:prstGeom prst="leftBrace">
              <a:avLst/>
            </a:prstGeom>
            <a:noFill/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219551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3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00509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8904">
        <p:fade/>
      </p:transition>
    </mc:Choice>
    <mc:Fallback xmlns="">
      <p:transition spd="med" advTm="3890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  <p:bldP spid="3" grpId="0" animBg="1"/>
      <p:bldP spid="3" grpId="1" animBg="1"/>
      <p:bldP spid="7" grpId="0" animBg="1"/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CF65F-314C-4A7F-816C-0EB3417752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Focal Attention and Focal Awareness</a:t>
            </a: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0CE681-D98F-497B-8D85-CAA543F86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FA7B1-9781-4CDD-AD7A-615476979112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8DBF71B1-BAEF-4769-AFD6-F2E4B526FE5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678487" y="2926080"/>
          <a:ext cx="10501313" cy="457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8400600" imgH="3657240" progId="">
                  <p:embed/>
                </p:oleObj>
              </mc:Choice>
              <mc:Fallback>
                <p:oleObj r:id="rId4" imgW="8400600" imgH="3657240" progId="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8DBF71B1-BAEF-4769-AFD6-F2E4B526FE5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678487" y="2926080"/>
                        <a:ext cx="10501313" cy="4572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Arrow: Down 5">
            <a:extLst>
              <a:ext uri="{FF2B5EF4-FFF2-40B4-BE49-F238E27FC236}">
                <a16:creationId xmlns:a16="http://schemas.microsoft.com/office/drawing/2014/main" id="{672B0851-75DF-41D9-AA0C-60E8B31A081F}"/>
              </a:ext>
            </a:extLst>
          </p:cNvPr>
          <p:cNvSpPr/>
          <p:nvPr/>
        </p:nvSpPr>
        <p:spPr bwMode="auto">
          <a:xfrm rot="10800000">
            <a:off x="10367327" y="7696200"/>
            <a:ext cx="1143000" cy="1600200"/>
          </a:xfrm>
          <a:prstGeom prst="downArrow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1" compatLnSpc="1">
            <a:prstTxWarp prst="textNoShape">
              <a:avLst/>
            </a:prstTxWarp>
          </a:bodyPr>
          <a:lstStyle/>
          <a:p>
            <a:pPr marL="0" marR="0" indent="0" algn="l" defTabSz="21955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D7B0186B-44AE-4187-B719-0D65287FB2C8}"/>
              </a:ext>
            </a:extLst>
          </p:cNvPr>
          <p:cNvSpPr/>
          <p:nvPr/>
        </p:nvSpPr>
        <p:spPr bwMode="auto">
          <a:xfrm rot="10800000">
            <a:off x="12348527" y="7696200"/>
            <a:ext cx="1143000" cy="160020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1" compatLnSpc="1">
            <a:prstTxWarp prst="textNoShape">
              <a:avLst/>
            </a:prstTxWarp>
          </a:bodyPr>
          <a:lstStyle/>
          <a:p>
            <a:pPr marL="0" marR="0" indent="0" algn="l" defTabSz="21955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E00F21E-D24A-4EC6-BB42-3C23F382FFDE}"/>
              </a:ext>
            </a:extLst>
          </p:cNvPr>
          <p:cNvSpPr txBox="1"/>
          <p:nvPr/>
        </p:nvSpPr>
        <p:spPr>
          <a:xfrm>
            <a:off x="1955157" y="3967371"/>
            <a:ext cx="327673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4400" dirty="0"/>
              <a:t>World Model</a:t>
            </a:r>
            <a:br>
              <a:rPr lang="en-US" sz="4400" dirty="0"/>
            </a:br>
            <a:r>
              <a:rPr lang="en-US" sz="4400" dirty="0"/>
              <a:t>(WM):</a:t>
            </a:r>
          </a:p>
        </p:txBody>
      </p:sp>
      <p:sp>
        <p:nvSpPr>
          <p:cNvPr id="15" name="Arrow: Down 14">
            <a:extLst>
              <a:ext uri="{FF2B5EF4-FFF2-40B4-BE49-F238E27FC236}">
                <a16:creationId xmlns:a16="http://schemas.microsoft.com/office/drawing/2014/main" id="{34E27670-AC6B-4946-BDFD-B7A82EAD27C3}"/>
              </a:ext>
            </a:extLst>
          </p:cNvPr>
          <p:cNvSpPr/>
          <p:nvPr/>
        </p:nvSpPr>
        <p:spPr bwMode="auto">
          <a:xfrm rot="10800000">
            <a:off x="8309927" y="7696200"/>
            <a:ext cx="1143000" cy="160020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1" compatLnSpc="1">
            <a:prstTxWarp prst="textNoShape">
              <a:avLst/>
            </a:prstTxWarp>
          </a:bodyPr>
          <a:lstStyle/>
          <a:p>
            <a:pPr marL="0" marR="0" indent="0" algn="l" defTabSz="21955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2FE72D-33AD-4000-BB2A-60F8FBDA94E0}"/>
              </a:ext>
            </a:extLst>
          </p:cNvPr>
          <p:cNvSpPr txBox="1"/>
          <p:nvPr/>
        </p:nvSpPr>
        <p:spPr>
          <a:xfrm>
            <a:off x="1341464" y="7773025"/>
            <a:ext cx="389042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4400" dirty="0"/>
              <a:t>Focal Attention</a:t>
            </a:r>
            <a:br>
              <a:rPr lang="en-US" sz="4400" dirty="0"/>
            </a:br>
            <a:r>
              <a:rPr lang="en-US" sz="4400" dirty="0"/>
              <a:t>Schema (FAS):</a:t>
            </a:r>
          </a:p>
        </p:txBody>
      </p:sp>
      <p:sp>
        <p:nvSpPr>
          <p:cNvPr id="10" name="Star: 5 Points 9">
            <a:extLst>
              <a:ext uri="{FF2B5EF4-FFF2-40B4-BE49-F238E27FC236}">
                <a16:creationId xmlns:a16="http://schemas.microsoft.com/office/drawing/2014/main" id="{74D20931-2A1C-4DF3-BE2C-76669A2E2842}"/>
              </a:ext>
            </a:extLst>
          </p:cNvPr>
          <p:cNvSpPr/>
          <p:nvPr/>
        </p:nvSpPr>
        <p:spPr bwMode="auto">
          <a:xfrm>
            <a:off x="10471943" y="4648200"/>
            <a:ext cx="914400" cy="914400"/>
          </a:xfrm>
          <a:prstGeom prst="star5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1" compatLnSpc="1">
            <a:prstTxWarp prst="textNoShape">
              <a:avLst/>
            </a:prstTxWarp>
          </a:bodyPr>
          <a:lstStyle/>
          <a:p>
            <a:pPr marL="0" marR="0" indent="0" algn="l" defTabSz="21955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37317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4815">
        <p:fade/>
      </p:transition>
    </mc:Choice>
    <mc:Fallback xmlns="">
      <p:transition spd="med" advTm="4481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53" presetClass="entr" presetSubtype="16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1" grpId="1" animBg="1"/>
      <p:bldP spid="13" grpId="0"/>
      <p:bldP spid="15" grpId="0" animBg="1"/>
      <p:bldP spid="15" grpId="1" animBg="1"/>
      <p:bldP spid="9" grpId="0"/>
      <p:bldP spid="10" grpId="0" animBg="1"/>
      <p:bldP spid="10" grpId="1" animBg="1"/>
      <p:bldP spid="10" grpId="2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arge white building&#10;&#10;Description automatically generated">
            <a:extLst>
              <a:ext uri="{FF2B5EF4-FFF2-40B4-BE49-F238E27FC236}">
                <a16:creationId xmlns:a16="http://schemas.microsoft.com/office/drawing/2014/main" id="{A5FB1AE1-1545-46FD-91B3-772DB7A885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8487" y="2926080"/>
            <a:ext cx="10501313" cy="4572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CEE11E6-A05A-4EA2-8F44-B5C77DF3BA0E}"/>
              </a:ext>
            </a:extLst>
          </p:cNvPr>
          <p:cNvSpPr txBox="1"/>
          <p:nvPr/>
        </p:nvSpPr>
        <p:spPr>
          <a:xfrm>
            <a:off x="2136541" y="3967371"/>
            <a:ext cx="311162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4400" dirty="0"/>
              <a:t>Focal Model</a:t>
            </a:r>
          </a:p>
          <a:p>
            <a:pPr algn="r"/>
            <a:r>
              <a:rPr lang="en-US" sz="4400" dirty="0"/>
              <a:t>(FM):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4CF65F-314C-4A7F-816C-0EB3417752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Focal Attention and Focal Awareness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0CE681-D98F-497B-8D85-CAA543F86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FA7B1-9781-4CDD-AD7A-615476979112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672B0851-75DF-41D9-AA0C-60E8B31A081F}"/>
              </a:ext>
            </a:extLst>
          </p:cNvPr>
          <p:cNvSpPr/>
          <p:nvPr/>
        </p:nvSpPr>
        <p:spPr bwMode="auto">
          <a:xfrm rot="10800000">
            <a:off x="10367327" y="7696200"/>
            <a:ext cx="1143000" cy="1600200"/>
          </a:xfrm>
          <a:prstGeom prst="downArrow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1" compatLnSpc="1">
            <a:prstTxWarp prst="textNoShape">
              <a:avLst/>
            </a:prstTxWarp>
          </a:bodyPr>
          <a:lstStyle/>
          <a:p>
            <a:pPr marL="0" marR="0" indent="0" algn="l" defTabSz="21955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D7B0186B-44AE-4187-B719-0D65287FB2C8}"/>
              </a:ext>
            </a:extLst>
          </p:cNvPr>
          <p:cNvSpPr/>
          <p:nvPr/>
        </p:nvSpPr>
        <p:spPr bwMode="auto">
          <a:xfrm rot="10800000">
            <a:off x="12348527" y="7696200"/>
            <a:ext cx="1143000" cy="160020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1" compatLnSpc="1">
            <a:prstTxWarp prst="textNoShape">
              <a:avLst/>
            </a:prstTxWarp>
          </a:bodyPr>
          <a:lstStyle/>
          <a:p>
            <a:pPr marL="0" marR="0" indent="0" algn="l" defTabSz="21955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3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15" name="Arrow: Down 14">
            <a:extLst>
              <a:ext uri="{FF2B5EF4-FFF2-40B4-BE49-F238E27FC236}">
                <a16:creationId xmlns:a16="http://schemas.microsoft.com/office/drawing/2014/main" id="{34E27670-AC6B-4946-BDFD-B7A82EAD27C3}"/>
              </a:ext>
            </a:extLst>
          </p:cNvPr>
          <p:cNvSpPr/>
          <p:nvPr/>
        </p:nvSpPr>
        <p:spPr bwMode="auto">
          <a:xfrm rot="10800000">
            <a:off x="8309927" y="7696200"/>
            <a:ext cx="1143000" cy="160020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1" compatLnSpc="1">
            <a:prstTxWarp prst="textNoShape">
              <a:avLst/>
            </a:prstTxWarp>
          </a:bodyPr>
          <a:lstStyle/>
          <a:p>
            <a:pPr marL="0" marR="0" indent="0" algn="l" defTabSz="21955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pic>
        <p:nvPicPr>
          <p:cNvPr id="12" name="Picture 11" descr="A large white building&#10;&#10;Description automatically generated">
            <a:extLst>
              <a:ext uri="{FF2B5EF4-FFF2-40B4-BE49-F238E27FC236}">
                <a16:creationId xmlns:a16="http://schemas.microsoft.com/office/drawing/2014/main" id="{BFAD3ED6-F016-4CCC-8C58-CF8E06CCAE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8487" y="2926080"/>
            <a:ext cx="10501310" cy="4572000"/>
          </a:xfrm>
          <a:prstGeom prst="rect">
            <a:avLst/>
          </a:prstGeom>
        </p:spPr>
      </p:pic>
      <p:pic>
        <p:nvPicPr>
          <p:cNvPr id="8" name="Picture 7" descr="A large white building&#10;&#10;Description automatically generated">
            <a:extLst>
              <a:ext uri="{FF2B5EF4-FFF2-40B4-BE49-F238E27FC236}">
                <a16:creationId xmlns:a16="http://schemas.microsoft.com/office/drawing/2014/main" id="{827218BF-FBB9-4663-8BD1-EAA979F46F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8487" y="2926080"/>
            <a:ext cx="10501310" cy="45720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ABC78AA-D87F-49C2-BF9E-FC2DC1579D83}"/>
              </a:ext>
            </a:extLst>
          </p:cNvPr>
          <p:cNvSpPr txBox="1"/>
          <p:nvPr/>
        </p:nvSpPr>
        <p:spPr>
          <a:xfrm>
            <a:off x="1357738" y="7773025"/>
            <a:ext cx="389042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4400" dirty="0"/>
              <a:t>Focal Attention</a:t>
            </a:r>
            <a:br>
              <a:rPr lang="en-US" sz="4400" dirty="0"/>
            </a:br>
            <a:r>
              <a:rPr lang="en-US" sz="4400" dirty="0"/>
              <a:t>Schema (FAS):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4799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3596">
        <p:fade/>
      </p:transition>
    </mc:Choice>
    <mc:Fallback xmlns="">
      <p:transition spd="med" advTm="2359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1" grpId="2" animBg="1"/>
      <p:bldP spid="15" grpId="0" animBg="1"/>
      <p:bldP spid="15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6000" dirty="0"/>
              <a:t>Agents and World Models</a:t>
            </a:r>
          </a:p>
          <a:p>
            <a:r>
              <a:rPr lang="en-US" sz="6000" dirty="0"/>
              <a:t>The Two Agent Model</a:t>
            </a:r>
          </a:p>
          <a:p>
            <a:r>
              <a:rPr lang="en-US" sz="6000" dirty="0"/>
              <a:t>Attention Mechanisms</a:t>
            </a:r>
          </a:p>
          <a:p>
            <a:r>
              <a:rPr lang="en-US" sz="6000" dirty="0"/>
              <a:t>Applying Attention Schema Theory</a:t>
            </a:r>
          </a:p>
          <a:p>
            <a:r>
              <a:rPr lang="en-US" sz="6000" dirty="0"/>
              <a:t>Possible Human Self-Models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FA7B1-9781-4CDD-AD7A-615476979112}" type="slidenum">
              <a:rPr lang="en-US" smtClean="0"/>
              <a:pPr/>
              <a:t>3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27946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76">
        <p:fade/>
      </p:transition>
    </mc:Choice>
    <mc:Fallback xmlns="">
      <p:transition spd="med" advTm="507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D75269-1C47-45F7-8842-0E67BDC61E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Focal Attention and Focal Awareness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AC6FBB-A6C9-4EEB-A2E6-368EC262A5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82801" y="2959894"/>
            <a:ext cx="15428854" cy="6035234"/>
          </a:xfrm>
        </p:spPr>
        <p:txBody>
          <a:bodyPr/>
          <a:lstStyle/>
          <a:p>
            <a:r>
              <a:rPr lang="en-US" sz="5400" dirty="0"/>
              <a:t>The </a:t>
            </a:r>
            <a:r>
              <a:rPr lang="en-US" sz="5400" b="1" dirty="0">
                <a:solidFill>
                  <a:schemeClr val="accent1">
                    <a:lumMod val="50000"/>
                  </a:schemeClr>
                </a:solidFill>
              </a:rPr>
              <a:t>Focal Attention Schema </a:t>
            </a:r>
            <a:r>
              <a:rPr lang="en-US" sz="5400" dirty="0"/>
              <a:t>is a </a:t>
            </a:r>
            <a:r>
              <a:rPr lang="en-US" sz="5400" u="sng" dirty="0"/>
              <a:t>simplified</a:t>
            </a:r>
            <a:r>
              <a:rPr lang="en-US" sz="5400" dirty="0"/>
              <a:t> </a:t>
            </a:r>
            <a:r>
              <a:rPr lang="en-US" sz="5400" u="sng" dirty="0"/>
              <a:t>model</a:t>
            </a:r>
            <a:r>
              <a:rPr lang="en-US" sz="5400" dirty="0"/>
              <a:t> of the </a:t>
            </a:r>
            <a:r>
              <a:rPr lang="en-US" sz="5400" b="1" dirty="0">
                <a:solidFill>
                  <a:schemeClr val="accent6">
                    <a:lumMod val="50000"/>
                  </a:schemeClr>
                </a:solidFill>
              </a:rPr>
              <a:t>Focal Attention Mechanism</a:t>
            </a:r>
          </a:p>
          <a:p>
            <a:r>
              <a:rPr lang="en-US" sz="5400" dirty="0"/>
              <a:t>The</a:t>
            </a:r>
            <a:r>
              <a:rPr lang="en-US" sz="5400" b="1" dirty="0">
                <a:solidFill>
                  <a:schemeClr val="accent6">
                    <a:lumMod val="50000"/>
                  </a:schemeClr>
                </a:solidFill>
              </a:rPr>
              <a:t> Focal Attention Mechanism </a:t>
            </a:r>
            <a:r>
              <a:rPr lang="en-US" sz="5400" dirty="0"/>
              <a:t>gives us </a:t>
            </a:r>
            <a:br>
              <a:rPr lang="en-US" sz="5400" dirty="0"/>
            </a:br>
            <a:r>
              <a:rPr lang="en-US" sz="5400" dirty="0"/>
              <a:t>the </a:t>
            </a:r>
            <a:r>
              <a:rPr lang="en-US" sz="5400" b="1" dirty="0">
                <a:solidFill>
                  <a:schemeClr val="tx2">
                    <a:lumMod val="75000"/>
                  </a:schemeClr>
                </a:solidFill>
              </a:rPr>
              <a:t>Focal Awareness Experience</a:t>
            </a:r>
          </a:p>
          <a:p>
            <a:r>
              <a:rPr lang="en-US" sz="5400" b="1" u="sng" dirty="0"/>
              <a:t>Attention Schema Theory</a:t>
            </a:r>
            <a:r>
              <a:rPr lang="en-US" sz="5400" dirty="0"/>
              <a:t> says that:</a:t>
            </a:r>
          </a:p>
          <a:p>
            <a:pPr lvl="1"/>
            <a:r>
              <a:rPr lang="en-US" sz="5200" dirty="0"/>
              <a:t>The </a:t>
            </a:r>
            <a:r>
              <a:rPr lang="en-US" sz="5200" b="1" dirty="0">
                <a:solidFill>
                  <a:schemeClr val="accent1">
                    <a:lumMod val="50000"/>
                  </a:schemeClr>
                </a:solidFill>
                <a:ea typeface="+mn-ea"/>
                <a:cs typeface="+mn-cs"/>
              </a:rPr>
              <a:t>Focal Attention Schema </a:t>
            </a:r>
            <a:r>
              <a:rPr lang="en-US" sz="5200" dirty="0"/>
              <a:t>is a </a:t>
            </a:r>
            <a:r>
              <a:rPr lang="en-US" sz="5200" u="sng" dirty="0"/>
              <a:t>simplified model</a:t>
            </a:r>
            <a:r>
              <a:rPr lang="en-US" sz="5200" dirty="0"/>
              <a:t> of the </a:t>
            </a:r>
            <a:r>
              <a:rPr lang="en-US" sz="5200" b="1" dirty="0">
                <a:solidFill>
                  <a:schemeClr val="tx2">
                    <a:lumMod val="75000"/>
                  </a:schemeClr>
                </a:solidFill>
              </a:rPr>
              <a:t>Focal Awareness Experience</a:t>
            </a:r>
          </a:p>
          <a:p>
            <a:endParaRPr lang="en-US" sz="54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8DA279-B724-417E-AFFA-1E94CFB39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FA7B1-9781-4CDD-AD7A-615476979112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60488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8904">
        <p:fade/>
      </p:transition>
    </mc:Choice>
    <mc:Fallback xmlns="">
      <p:transition spd="med" advTm="3890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D75269-1C47-45F7-8842-0E67BDC61E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Attention Schema Theory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AC6FBB-A6C9-4EEB-A2E6-368EC262A5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82801" y="7589520"/>
            <a:ext cx="15428854" cy="1840706"/>
          </a:xfrm>
        </p:spPr>
        <p:txBody>
          <a:bodyPr/>
          <a:lstStyle/>
          <a:p>
            <a:pPr lvl="1"/>
            <a:r>
              <a:rPr lang="en-US" sz="5200" dirty="0"/>
              <a:t>The </a:t>
            </a:r>
            <a:r>
              <a:rPr lang="en-US" sz="5200" b="1" dirty="0">
                <a:solidFill>
                  <a:schemeClr val="accent1">
                    <a:lumMod val="50000"/>
                  </a:schemeClr>
                </a:solidFill>
              </a:rPr>
              <a:t>Focal Attention Schema </a:t>
            </a:r>
            <a:r>
              <a:rPr lang="en-US" sz="5200" dirty="0"/>
              <a:t>is a </a:t>
            </a:r>
            <a:r>
              <a:rPr lang="en-US" sz="5200" u="sng" dirty="0"/>
              <a:t>simplified model</a:t>
            </a:r>
            <a:r>
              <a:rPr lang="en-US" sz="5200" dirty="0"/>
              <a:t> of the </a:t>
            </a:r>
            <a:r>
              <a:rPr lang="en-US" sz="5200" b="1" dirty="0">
                <a:solidFill>
                  <a:schemeClr val="tx2">
                    <a:lumMod val="75000"/>
                  </a:schemeClr>
                </a:solidFill>
              </a:rPr>
              <a:t>Focal Awareness Experience</a:t>
            </a:r>
            <a:endParaRPr lang="en-US" sz="52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8DA279-B724-417E-AFFA-1E94CFB39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FA7B1-9781-4CDD-AD7A-615476979112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76635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8904">
        <p:fade/>
      </p:transition>
    </mc:Choice>
    <mc:Fallback xmlns="">
      <p:transition spd="med" advTm="3890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20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28977E-6 -3.43434E-6 L -0.02247 -0.39283 C -0.02344 -0.40404 -0.02744 -0.45754 -0.02859 -0.46243 " pathEditMode="relative" rAng="0" ptsTypes="AAA">
                                      <p:cBhvr>
                                        <p:cTn id="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9" y="-231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D75269-1C47-45F7-8842-0E67BDC61E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Attention Schema Theory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AC6FBB-A6C9-4EEB-A2E6-368EC262A5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2768" y="2935224"/>
            <a:ext cx="15428854" cy="6035234"/>
          </a:xfrm>
        </p:spPr>
        <p:txBody>
          <a:bodyPr/>
          <a:lstStyle/>
          <a:p>
            <a:pPr lvl="1"/>
            <a:r>
              <a:rPr lang="en-US" sz="5200" dirty="0"/>
              <a:t>The </a:t>
            </a:r>
            <a:r>
              <a:rPr lang="en-US" sz="5200" b="1" dirty="0">
                <a:solidFill>
                  <a:schemeClr val="accent1">
                    <a:lumMod val="50000"/>
                  </a:schemeClr>
                </a:solidFill>
              </a:rPr>
              <a:t>Focal Attention Schema </a:t>
            </a:r>
            <a:r>
              <a:rPr lang="en-US" sz="5200" dirty="0"/>
              <a:t>is a </a:t>
            </a:r>
            <a:r>
              <a:rPr lang="en-US" sz="5200" u="sng" dirty="0"/>
              <a:t>simplified model</a:t>
            </a:r>
            <a:r>
              <a:rPr lang="en-US" sz="5200" dirty="0"/>
              <a:t> of the </a:t>
            </a:r>
            <a:r>
              <a:rPr lang="en-US" sz="5200" b="1" dirty="0">
                <a:solidFill>
                  <a:schemeClr val="tx2">
                    <a:lumMod val="75000"/>
                  </a:schemeClr>
                </a:solidFill>
              </a:rPr>
              <a:t>Focal Awareness Experience</a:t>
            </a:r>
            <a:endParaRPr lang="en-US" sz="5200" dirty="0">
              <a:latin typeface="Tahoma" charset="0"/>
            </a:endParaRPr>
          </a:p>
          <a:p>
            <a:endParaRPr lang="en-US" sz="54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8DA279-B724-417E-AFFA-1E94CFB39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FA7B1-9781-4CDD-AD7A-615476979112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  <p:sp>
        <p:nvSpPr>
          <p:cNvPr id="30" name="Arrow: Right 29">
            <a:extLst>
              <a:ext uri="{FF2B5EF4-FFF2-40B4-BE49-F238E27FC236}">
                <a16:creationId xmlns:a16="http://schemas.microsoft.com/office/drawing/2014/main" id="{B095D47D-38EE-48B9-8ADB-880DAB078183}"/>
              </a:ext>
            </a:extLst>
          </p:cNvPr>
          <p:cNvSpPr/>
          <p:nvPr/>
        </p:nvSpPr>
        <p:spPr bwMode="auto">
          <a:xfrm>
            <a:off x="6975214" y="6738803"/>
            <a:ext cx="5577840" cy="2405197"/>
          </a:xfrm>
          <a:prstGeom prst="rightArrow">
            <a:avLst>
              <a:gd name="adj1" fmla="val 66232"/>
              <a:gd name="adj2" fmla="val 39308"/>
            </a:avLst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 defTabSz="2195513" eaLnBrk="0" hangingPunct="0"/>
            <a:r>
              <a:rPr lang="en-US" sz="4400" b="1" dirty="0">
                <a:solidFill>
                  <a:srgbClr val="007254"/>
                </a:solidFill>
                <a:latin typeface="Tahoma" charset="0"/>
              </a:rPr>
              <a:t>Focal Attention</a:t>
            </a:r>
            <a:br>
              <a:rPr lang="en-US" sz="4400" b="1" dirty="0">
                <a:solidFill>
                  <a:srgbClr val="007254"/>
                </a:solidFill>
                <a:latin typeface="Tahoma" charset="0"/>
              </a:rPr>
            </a:br>
            <a:r>
              <a:rPr lang="en-US" sz="4400" b="1" dirty="0">
                <a:solidFill>
                  <a:srgbClr val="007254"/>
                </a:solidFill>
                <a:latin typeface="Tahoma" charset="0"/>
              </a:rPr>
              <a:t>Schema</a:t>
            </a:r>
            <a:endParaRPr kumimoji="0" lang="en-US" sz="4300" b="1" i="0" u="none" strike="noStrike" cap="none" normalizeH="0" baseline="0" dirty="0">
              <a:ln>
                <a:noFill/>
              </a:ln>
              <a:solidFill>
                <a:srgbClr val="007254"/>
              </a:solidFill>
              <a:effectLst/>
              <a:latin typeface="Tahoma" charset="0"/>
            </a:endParaRPr>
          </a:p>
        </p:txBody>
      </p:sp>
      <p:sp>
        <p:nvSpPr>
          <p:cNvPr id="41" name="Arrow: Right 40">
            <a:extLst>
              <a:ext uri="{FF2B5EF4-FFF2-40B4-BE49-F238E27FC236}">
                <a16:creationId xmlns:a16="http://schemas.microsoft.com/office/drawing/2014/main" id="{766D2F60-E483-4B7D-8D59-1AB0F653AB75}"/>
              </a:ext>
            </a:extLst>
          </p:cNvPr>
          <p:cNvSpPr/>
          <p:nvPr/>
        </p:nvSpPr>
        <p:spPr bwMode="auto">
          <a:xfrm>
            <a:off x="6962647" y="6738803"/>
            <a:ext cx="5577840" cy="2405197"/>
          </a:xfrm>
          <a:prstGeom prst="rightArrow">
            <a:avLst>
              <a:gd name="adj1" fmla="val 66232"/>
              <a:gd name="adj2" fmla="val 39308"/>
            </a:avLst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21955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300" b="1" i="0" u="none" strike="noStrike" cap="none" normalizeH="0" baseline="0" dirty="0">
                <a:ln>
                  <a:noFill/>
                </a:ln>
                <a:solidFill>
                  <a:srgbClr val="262673"/>
                </a:solidFill>
                <a:effectLst/>
                <a:latin typeface="Tahoma" charset="0"/>
              </a:rPr>
              <a:t>Focal Awareness</a:t>
            </a:r>
            <a:br>
              <a:rPr kumimoji="0" lang="en-US" sz="4300" b="1" i="0" u="none" strike="noStrike" cap="none" normalizeH="0" baseline="0" dirty="0">
                <a:ln>
                  <a:noFill/>
                </a:ln>
                <a:solidFill>
                  <a:srgbClr val="262673"/>
                </a:solidFill>
                <a:effectLst/>
                <a:latin typeface="Tahoma" charset="0"/>
              </a:rPr>
            </a:br>
            <a:r>
              <a:rPr kumimoji="0" lang="en-US" sz="4300" b="1" i="0" u="none" strike="noStrike" cap="none" normalizeH="0" baseline="0" dirty="0">
                <a:ln>
                  <a:noFill/>
                </a:ln>
                <a:solidFill>
                  <a:srgbClr val="262673"/>
                </a:solidFill>
                <a:effectLst/>
                <a:latin typeface="Tahoma" charset="0"/>
              </a:rPr>
              <a:t>Experience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6DF3B10-33A6-402A-87CF-AFA105B57FFF}"/>
              </a:ext>
            </a:extLst>
          </p:cNvPr>
          <p:cNvSpPr txBox="1"/>
          <p:nvPr/>
        </p:nvSpPr>
        <p:spPr>
          <a:xfrm>
            <a:off x="3911600" y="5562599"/>
            <a:ext cx="2464136" cy="769441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txBody>
          <a:bodyPr wrap="none" rtlCol="0">
            <a:spAutoFit/>
          </a:bodyPr>
          <a:lstStyle/>
          <a:p>
            <a:r>
              <a:rPr lang="en-US" sz="4400" dirty="0"/>
              <a:t>An Agent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906544-0EB7-4C06-BE9A-ADC61A50D608}"/>
              </a:ext>
            </a:extLst>
          </p:cNvPr>
          <p:cNvSpPr txBox="1"/>
          <p:nvPr/>
        </p:nvSpPr>
        <p:spPr>
          <a:xfrm>
            <a:off x="7645400" y="5254236"/>
            <a:ext cx="3251083" cy="1446550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4400" dirty="0"/>
              <a:t>Claims Focal</a:t>
            </a:r>
            <a:br>
              <a:rPr lang="en-US" sz="4400" dirty="0"/>
            </a:br>
            <a:r>
              <a:rPr lang="en-US" sz="4400" dirty="0"/>
              <a:t>Awareness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672F9B-93C6-4343-A5D6-F03AFBE2FFCC}"/>
              </a:ext>
            </a:extLst>
          </p:cNvPr>
          <p:cNvSpPr txBox="1"/>
          <p:nvPr/>
        </p:nvSpPr>
        <p:spPr>
          <a:xfrm>
            <a:off x="12684818" y="5562600"/>
            <a:ext cx="3342582" cy="769441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txBody>
          <a:bodyPr wrap="none" rtlCol="0">
            <a:spAutoFit/>
          </a:bodyPr>
          <a:lstStyle/>
          <a:p>
            <a:r>
              <a:rPr lang="en-US" sz="4400" dirty="0"/>
              <a:t>Of an Object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D2342A-2117-4F6D-BE0A-DEE6AA8B353F}"/>
              </a:ext>
            </a:extLst>
          </p:cNvPr>
          <p:cNvSpPr txBox="1"/>
          <p:nvPr/>
        </p:nvSpPr>
        <p:spPr>
          <a:xfrm>
            <a:off x="939800" y="5570040"/>
            <a:ext cx="2639633" cy="76944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4400" dirty="0"/>
              <a:t>In Words: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BBAE197-056D-4D31-ADA8-41B4616C4A14}"/>
              </a:ext>
            </a:extLst>
          </p:cNvPr>
          <p:cNvSpPr txBox="1"/>
          <p:nvPr/>
        </p:nvSpPr>
        <p:spPr>
          <a:xfrm>
            <a:off x="939800" y="7460158"/>
            <a:ext cx="2810834" cy="76944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4400" dirty="0"/>
              <a:t>In Models: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E6F0F5E-6A6A-48AF-8DF0-DADE86A34554}"/>
              </a:ext>
            </a:extLst>
          </p:cNvPr>
          <p:cNvSpPr txBox="1"/>
          <p:nvPr/>
        </p:nvSpPr>
        <p:spPr>
          <a:xfrm>
            <a:off x="6133966" y="7218127"/>
            <a:ext cx="1087577" cy="913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baseline="-25000" dirty="0"/>
              <a:t>+</a:t>
            </a:r>
            <a:endParaRPr lang="en-US" sz="6600" b="1" baseline="-250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4D6660D-A50E-4462-878F-E7AC31C06CA4}"/>
              </a:ext>
            </a:extLst>
          </p:cNvPr>
          <p:cNvSpPr txBox="1"/>
          <p:nvPr/>
        </p:nvSpPr>
        <p:spPr>
          <a:xfrm>
            <a:off x="13503773" y="7196003"/>
            <a:ext cx="1630576" cy="1415772"/>
          </a:xfrm>
          <a:prstGeom prst="rect">
            <a:avLst/>
          </a:prstGeom>
          <a:solidFill>
            <a:srgbClr val="ADEFD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4300" dirty="0"/>
              <a:t>Focal</a:t>
            </a:r>
            <a:br>
              <a:rPr lang="en-US" sz="4300" dirty="0"/>
            </a:br>
            <a:r>
              <a:rPr lang="en-US" sz="4300" dirty="0"/>
              <a:t>Model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38C490F-DCAC-44C5-A949-BAFDA03C2A9C}"/>
              </a:ext>
            </a:extLst>
          </p:cNvPr>
          <p:cNvSpPr txBox="1"/>
          <p:nvPr/>
        </p:nvSpPr>
        <p:spPr>
          <a:xfrm>
            <a:off x="12553054" y="7196003"/>
            <a:ext cx="744114" cy="913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baseline="-25000" dirty="0"/>
              <a:t>+</a:t>
            </a:r>
            <a:endParaRPr lang="en-US" sz="6600" b="1" baseline="-25000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686E52E-9C73-40C6-8D3F-13AACC391EF8}"/>
              </a:ext>
            </a:extLst>
          </p:cNvPr>
          <p:cNvSpPr txBox="1"/>
          <p:nvPr/>
        </p:nvSpPr>
        <p:spPr>
          <a:xfrm>
            <a:off x="4306436" y="7196003"/>
            <a:ext cx="1662635" cy="1446550"/>
          </a:xfrm>
          <a:prstGeom prst="rect">
            <a:avLst/>
          </a:prstGeom>
          <a:solidFill>
            <a:srgbClr val="FFBEBE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4300" dirty="0"/>
              <a:t>Self-</a:t>
            </a:r>
            <a:br>
              <a:rPr lang="en-US" sz="4300" dirty="0"/>
            </a:br>
            <a:r>
              <a:rPr lang="en-US" sz="4300" dirty="0"/>
              <a:t>Model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71E9D47F-3AB5-4E92-B22D-8C00352587ED}"/>
              </a:ext>
            </a:extLst>
          </p:cNvPr>
          <p:cNvSpPr/>
          <p:nvPr/>
        </p:nvSpPr>
        <p:spPr bwMode="auto">
          <a:xfrm>
            <a:off x="6731000" y="3810000"/>
            <a:ext cx="9577832" cy="769441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1" compatLnSpc="1">
            <a:prstTxWarp prst="textNoShape">
              <a:avLst/>
            </a:prstTxWarp>
          </a:bodyPr>
          <a:lstStyle/>
          <a:p>
            <a:pPr marL="0" marR="0" indent="0" algn="l" defTabSz="21955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6328A5DB-A853-4311-AB23-8D9B8F936ABF}"/>
              </a:ext>
            </a:extLst>
          </p:cNvPr>
          <p:cNvSpPr/>
          <p:nvPr/>
        </p:nvSpPr>
        <p:spPr bwMode="auto">
          <a:xfrm>
            <a:off x="4140200" y="3040559"/>
            <a:ext cx="8001000" cy="769441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1" compatLnSpc="1">
            <a:prstTxWarp prst="textNoShape">
              <a:avLst/>
            </a:prstTxWarp>
          </a:bodyPr>
          <a:lstStyle/>
          <a:p>
            <a:pPr marL="0" marR="0" indent="0" algn="l" defTabSz="21955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5F5262B-4CBB-4775-8047-1380A3ED19AC}"/>
              </a:ext>
            </a:extLst>
          </p:cNvPr>
          <p:cNvSpPr txBox="1"/>
          <p:nvPr/>
        </p:nvSpPr>
        <p:spPr>
          <a:xfrm>
            <a:off x="698885" y="5447287"/>
            <a:ext cx="3040383" cy="28007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pPr algn="ctr"/>
            <a:br>
              <a:rPr lang="en-US" sz="4400" dirty="0"/>
            </a:br>
            <a:r>
              <a:rPr lang="en-US" sz="4400" dirty="0"/>
              <a:t>AST Model</a:t>
            </a:r>
            <a:br>
              <a:rPr lang="en-US" sz="4400" dirty="0"/>
            </a:br>
            <a:r>
              <a:rPr lang="en-US" sz="4400" dirty="0"/>
              <a:t>of Focal</a:t>
            </a:r>
            <a:br>
              <a:rPr lang="en-US" sz="4400" dirty="0"/>
            </a:br>
            <a:r>
              <a:rPr lang="en-US" sz="4400" dirty="0"/>
              <a:t>Awareness: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48143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8904">
        <p:fade/>
      </p:transition>
    </mc:Choice>
    <mc:Fallback xmlns="">
      <p:transition spd="med" advTm="3890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"/>
                            </p:stCondLst>
                            <p:childTnLst>
                              <p:par>
                                <p:cTn id="65" presetID="10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41" grpId="0" animBg="1"/>
      <p:bldP spid="41" grpId="1" animBg="1"/>
      <p:bldP spid="41" grpId="2" animBg="1"/>
      <p:bldP spid="41" grpId="3" animBg="1"/>
      <p:bldP spid="5" grpId="0" animBg="1"/>
      <p:bldP spid="6" grpId="0" animBg="1"/>
      <p:bldP spid="7" grpId="0" animBg="1"/>
      <p:bldP spid="8" grpId="0"/>
      <p:bldP spid="12" grpId="0"/>
      <p:bldP spid="31" grpId="0"/>
      <p:bldP spid="33" grpId="0" animBg="1"/>
      <p:bldP spid="34" grpId="0"/>
      <p:bldP spid="37" grpId="0" animBg="1"/>
      <p:bldP spid="44" grpId="0" animBg="1"/>
      <p:bldP spid="44" grpId="1" animBg="1"/>
      <p:bldP spid="45" grpId="0" animBg="1"/>
      <p:bldP spid="45" grpId="1" animBg="1"/>
      <p:bldP spid="1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CF65F-314C-4A7F-816C-0EB3417752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Focal Awareness vs Diffuse Awareness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0CE681-D98F-497B-8D85-CAA543F86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FA7B1-9781-4CDD-AD7A-615476979112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8DBF71B1-BAEF-4769-AFD6-F2E4B526FE5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371600" y="3094368"/>
          <a:ext cx="15121080" cy="65830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8400600" imgH="3657240" progId="">
                  <p:embed/>
                </p:oleObj>
              </mc:Choice>
              <mc:Fallback>
                <p:oleObj r:id="rId4" imgW="8400600" imgH="3657240" progId="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8DBF71B1-BAEF-4769-AFD6-F2E4B526FE5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371600" y="3094368"/>
                        <a:ext cx="15121080" cy="65830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Star: 5 Points 9">
            <a:extLst>
              <a:ext uri="{FF2B5EF4-FFF2-40B4-BE49-F238E27FC236}">
                <a16:creationId xmlns:a16="http://schemas.microsoft.com/office/drawing/2014/main" id="{74D20931-2A1C-4DF3-BE2C-76669A2E2842}"/>
              </a:ext>
            </a:extLst>
          </p:cNvPr>
          <p:cNvSpPr/>
          <p:nvPr/>
        </p:nvSpPr>
        <p:spPr bwMode="auto">
          <a:xfrm>
            <a:off x="8483600" y="5791200"/>
            <a:ext cx="914400" cy="914400"/>
          </a:xfrm>
          <a:prstGeom prst="star5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1" compatLnSpc="1">
            <a:prstTxWarp prst="textNoShape">
              <a:avLst/>
            </a:prstTxWarp>
          </a:bodyPr>
          <a:lstStyle/>
          <a:p>
            <a:pPr marL="0" marR="0" indent="0" algn="l" defTabSz="21955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47368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4815">
        <p:fade/>
      </p:transition>
    </mc:Choice>
    <mc:Fallback xmlns="">
      <p:transition spd="med" advTm="4481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xit" presetSubtype="32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53" presetClass="entr" presetSubtype="16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0" grpId="2" animBg="1"/>
      <p:bldP spid="10" grpId="3" animBg="1"/>
      <p:bldP spid="10" grpId="4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D75269-1C47-45F7-8842-0E67BDC61E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Focal Attention Mechanism Models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AC6FBB-A6C9-4EEB-A2E6-368EC262A5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82801" y="2959894"/>
            <a:ext cx="15428854" cy="6035234"/>
          </a:xfrm>
        </p:spPr>
        <p:txBody>
          <a:bodyPr/>
          <a:lstStyle/>
          <a:p>
            <a:r>
              <a:rPr lang="en-US" sz="6000" dirty="0"/>
              <a:t>Directing </a:t>
            </a:r>
            <a:r>
              <a:rPr lang="en-US" sz="5600" b="1" dirty="0"/>
              <a:t>Focal Attention</a:t>
            </a:r>
            <a:r>
              <a:rPr lang="en-US" sz="5600" dirty="0"/>
              <a:t> to </a:t>
            </a:r>
            <a:r>
              <a:rPr lang="en-US" sz="5600" b="1" dirty="0"/>
              <a:t>Objects </a:t>
            </a:r>
            <a:br>
              <a:rPr lang="en-US" sz="5600" b="1" dirty="0"/>
            </a:br>
            <a:r>
              <a:rPr lang="en-US" sz="5600" dirty="0"/>
              <a:t>gives </a:t>
            </a:r>
            <a:r>
              <a:rPr lang="en-US" sz="5600" b="1" dirty="0"/>
              <a:t>Focal Awareness</a:t>
            </a:r>
            <a:r>
              <a:rPr lang="en-US" sz="5600" dirty="0"/>
              <a:t> which involves:</a:t>
            </a:r>
          </a:p>
          <a:p>
            <a:pPr lvl="1"/>
            <a:r>
              <a:rPr lang="en-US" sz="5400" dirty="0"/>
              <a:t>The </a:t>
            </a:r>
            <a:r>
              <a:rPr lang="en-US" sz="5400" b="1" dirty="0"/>
              <a:t>Focal Attention Schemas</a:t>
            </a:r>
            <a:r>
              <a:rPr lang="en-US" sz="5400" dirty="0"/>
              <a:t> and</a:t>
            </a:r>
            <a:endParaRPr lang="en-US" sz="5400" b="1" dirty="0"/>
          </a:p>
          <a:p>
            <a:pPr lvl="1"/>
            <a:r>
              <a:rPr lang="en-US" sz="5400" dirty="0"/>
              <a:t>Awareness of the </a:t>
            </a:r>
            <a:r>
              <a:rPr lang="en-US" sz="5400" b="1" dirty="0"/>
              <a:t>Focal Models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8DA279-B724-417E-AFFA-1E94CFB39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FA7B1-9781-4CDD-AD7A-615476979112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D97BE00-9508-4B60-BF9A-0E19E7ADD4E7}"/>
              </a:ext>
            </a:extLst>
          </p:cNvPr>
          <p:cNvGrpSpPr/>
          <p:nvPr/>
        </p:nvGrpSpPr>
        <p:grpSpPr>
          <a:xfrm>
            <a:off x="3508427" y="7717879"/>
            <a:ext cx="2323574" cy="1161787"/>
            <a:chOff x="3149600" y="7543800"/>
            <a:chExt cx="3200400" cy="1600200"/>
          </a:xfrm>
        </p:grpSpPr>
        <p:sp>
          <p:nvSpPr>
            <p:cNvPr id="18" name="Arrow: Down 17">
              <a:extLst>
                <a:ext uri="{FF2B5EF4-FFF2-40B4-BE49-F238E27FC236}">
                  <a16:creationId xmlns:a16="http://schemas.microsoft.com/office/drawing/2014/main" id="{0E01B58D-5514-4EC0-B0FA-62F34F74930D}"/>
                </a:ext>
              </a:extLst>
            </p:cNvPr>
            <p:cNvSpPr/>
            <p:nvPr/>
          </p:nvSpPr>
          <p:spPr bwMode="auto">
            <a:xfrm rot="10800000">
              <a:off x="5207000" y="7543800"/>
              <a:ext cx="1143000" cy="1600200"/>
            </a:xfrm>
            <a:prstGeom prst="downArrow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1" compatLnSpc="1">
              <a:prstTxWarp prst="textNoShape">
                <a:avLst/>
              </a:prstTxWarp>
            </a:bodyPr>
            <a:lstStyle/>
            <a:p>
              <a:pPr marL="0" marR="0" indent="0" algn="l" defTabSz="219551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3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19" name="Arrow: Down 18">
              <a:extLst>
                <a:ext uri="{FF2B5EF4-FFF2-40B4-BE49-F238E27FC236}">
                  <a16:creationId xmlns:a16="http://schemas.microsoft.com/office/drawing/2014/main" id="{3E4EB3B1-D55C-4A39-96CC-66BB3967A78D}"/>
                </a:ext>
              </a:extLst>
            </p:cNvPr>
            <p:cNvSpPr/>
            <p:nvPr/>
          </p:nvSpPr>
          <p:spPr bwMode="auto">
            <a:xfrm rot="10800000">
              <a:off x="3149600" y="7543800"/>
              <a:ext cx="1143000" cy="1600200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1" compatLnSpc="1">
              <a:prstTxWarp prst="textNoShape">
                <a:avLst/>
              </a:prstTxWarp>
            </a:bodyPr>
            <a:lstStyle/>
            <a:p>
              <a:pPr marL="0" marR="0" indent="0" algn="l" defTabSz="219551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3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</p:grpSp>
      <p:pic>
        <p:nvPicPr>
          <p:cNvPr id="22" name="Picture 21" descr="A large white building&#10;&#10;Description automatically generated">
            <a:extLst>
              <a:ext uri="{FF2B5EF4-FFF2-40B4-BE49-F238E27FC236}">
                <a16:creationId xmlns:a16="http://schemas.microsoft.com/office/drawing/2014/main" id="{757F0C46-70FE-4084-B9A4-DF16FC5B85F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600" y="6920146"/>
            <a:ext cx="6333067" cy="2757254"/>
          </a:xfrm>
          <a:prstGeom prst="rect">
            <a:avLst/>
          </a:prstGeom>
        </p:spPr>
      </p:pic>
      <p:sp>
        <p:nvSpPr>
          <p:cNvPr id="27" name="Arc 26">
            <a:extLst>
              <a:ext uri="{FF2B5EF4-FFF2-40B4-BE49-F238E27FC236}">
                <a16:creationId xmlns:a16="http://schemas.microsoft.com/office/drawing/2014/main" id="{6B61F5CB-9C2A-456A-9463-61B1B0AB1F09}"/>
              </a:ext>
            </a:extLst>
          </p:cNvPr>
          <p:cNvSpPr/>
          <p:nvPr/>
        </p:nvSpPr>
        <p:spPr bwMode="auto">
          <a:xfrm rot="16200000">
            <a:off x="1288463" y="5845186"/>
            <a:ext cx="2922202" cy="2247922"/>
          </a:xfrm>
          <a:prstGeom prst="arc">
            <a:avLst>
              <a:gd name="adj1" fmla="val 10327902"/>
              <a:gd name="adj2" fmla="val 0"/>
            </a:avLst>
          </a:prstGeom>
          <a:noFill/>
          <a:ln w="63500" cap="flat" cmpd="sng" algn="ctr">
            <a:solidFill>
              <a:schemeClr val="tx1"/>
            </a:solidFill>
            <a:prstDash val="solid"/>
            <a:round/>
            <a:headEnd type="triangle" w="lg" len="lg"/>
            <a:tailEnd type="non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21955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3710E97-D4CC-4F55-A587-493E3CD64921}"/>
              </a:ext>
            </a:extLst>
          </p:cNvPr>
          <p:cNvGrpSpPr/>
          <p:nvPr/>
        </p:nvGrpSpPr>
        <p:grpSpPr>
          <a:xfrm>
            <a:off x="13411200" y="6418592"/>
            <a:ext cx="2343452" cy="2009989"/>
            <a:chOff x="13411200" y="6418592"/>
            <a:chExt cx="2343452" cy="2009989"/>
          </a:xfrm>
        </p:grpSpPr>
        <p:sp>
          <p:nvSpPr>
            <p:cNvPr id="28" name="Arc 27">
              <a:extLst>
                <a:ext uri="{FF2B5EF4-FFF2-40B4-BE49-F238E27FC236}">
                  <a16:creationId xmlns:a16="http://schemas.microsoft.com/office/drawing/2014/main" id="{792B3FBF-385B-4E51-9093-959EF7C6D77D}"/>
                </a:ext>
              </a:extLst>
            </p:cNvPr>
            <p:cNvSpPr/>
            <p:nvPr/>
          </p:nvSpPr>
          <p:spPr bwMode="auto">
            <a:xfrm rot="5400000">
              <a:off x="13653520" y="6327449"/>
              <a:ext cx="2007641" cy="2194623"/>
            </a:xfrm>
            <a:prstGeom prst="arc">
              <a:avLst>
                <a:gd name="adj1" fmla="val 10564383"/>
                <a:gd name="adj2" fmla="val 0"/>
              </a:avLst>
            </a:prstGeom>
            <a:noFill/>
            <a:ln w="63500" cap="flat" cmpd="sng" algn="ctr">
              <a:solidFill>
                <a:schemeClr val="tx1"/>
              </a:solidFill>
              <a:prstDash val="solid"/>
              <a:round/>
              <a:headEnd type="none" w="lg" len="lg"/>
              <a:tailEnd type="triangle" w="lg" len="lg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219551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3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2C04E992-C22A-4435-A73F-A294AC9E2DDB}"/>
                </a:ext>
              </a:extLst>
            </p:cNvPr>
            <p:cNvCxnSpPr>
              <a:cxnSpLocks/>
              <a:endCxn id="28" idx="0"/>
            </p:cNvCxnSpPr>
            <p:nvPr/>
          </p:nvCxnSpPr>
          <p:spPr bwMode="auto">
            <a:xfrm>
              <a:off x="13411200" y="6418592"/>
              <a:ext cx="1177368" cy="4321"/>
            </a:xfrm>
            <a:prstGeom prst="line">
              <a:avLst/>
            </a:prstGeom>
            <a:solidFill>
              <a:schemeClr val="accent1"/>
            </a:solidFill>
            <a:ln w="635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558572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8904">
        <p:fade/>
      </p:transition>
    </mc:Choice>
    <mc:Fallback xmlns="">
      <p:transition spd="med" advTm="3890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2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D75269-1C47-45F7-8842-0E67BDC61E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0400" y="228601"/>
            <a:ext cx="15428854" cy="2229738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Propose</a:t>
            </a:r>
            <a:r>
              <a:rPr lang="en-US" dirty="0"/>
              <a:t> Diffuse Attention Mechanism Models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AC6FBB-A6C9-4EEB-A2E6-368EC262A5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82801" y="2959894"/>
            <a:ext cx="15428854" cy="6035234"/>
          </a:xfrm>
        </p:spPr>
        <p:txBody>
          <a:bodyPr/>
          <a:lstStyle/>
          <a:p>
            <a:r>
              <a:rPr lang="en-US" sz="6000" dirty="0"/>
              <a:t>Directing </a:t>
            </a:r>
            <a:r>
              <a:rPr lang="en-US" sz="6000" b="1" dirty="0"/>
              <a:t>Diffuse Attention </a:t>
            </a:r>
            <a:r>
              <a:rPr lang="en-US" sz="6000" dirty="0"/>
              <a:t>to the </a:t>
            </a:r>
            <a:r>
              <a:rPr lang="en-US" sz="6000" b="1" dirty="0"/>
              <a:t>World </a:t>
            </a:r>
            <a:r>
              <a:rPr lang="en-US" sz="6000" dirty="0"/>
              <a:t>gives </a:t>
            </a:r>
            <a:r>
              <a:rPr lang="en-US" sz="6000" b="1" dirty="0"/>
              <a:t>Diffuse Awareness </a:t>
            </a:r>
            <a:r>
              <a:rPr lang="en-US" sz="6000" dirty="0"/>
              <a:t>which involves</a:t>
            </a:r>
            <a:r>
              <a:rPr lang="en-US" sz="6000" b="1" dirty="0"/>
              <a:t>:</a:t>
            </a:r>
          </a:p>
          <a:p>
            <a:pPr lvl="1"/>
            <a:r>
              <a:rPr lang="en-US" sz="5400" dirty="0"/>
              <a:t>The </a:t>
            </a:r>
            <a:r>
              <a:rPr lang="en-US" sz="5400" b="1" dirty="0"/>
              <a:t>Diffuse Attention Schema </a:t>
            </a:r>
            <a:r>
              <a:rPr lang="en-US" sz="5400" dirty="0"/>
              <a:t>and</a:t>
            </a:r>
          </a:p>
          <a:p>
            <a:pPr lvl="1"/>
            <a:r>
              <a:rPr lang="en-US" sz="5400" dirty="0"/>
              <a:t>Awareness of the </a:t>
            </a:r>
            <a:r>
              <a:rPr lang="en-US" sz="5400" b="1" dirty="0"/>
              <a:t>World Model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8DA279-B724-417E-AFFA-1E94CFB39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FA7B1-9781-4CDD-AD7A-615476979112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2561A34-4739-4395-843B-26A60FCDD54B}"/>
              </a:ext>
            </a:extLst>
          </p:cNvPr>
          <p:cNvGrpSpPr/>
          <p:nvPr/>
        </p:nvGrpSpPr>
        <p:grpSpPr>
          <a:xfrm>
            <a:off x="3683000" y="7372569"/>
            <a:ext cx="1828800" cy="1828800"/>
            <a:chOff x="12522200" y="4657518"/>
            <a:chExt cx="1828800" cy="1828800"/>
          </a:xfrm>
        </p:grpSpPr>
        <p:sp>
          <p:nvSpPr>
            <p:cNvPr id="6" name="Arrow: Quad 5">
              <a:extLst>
                <a:ext uri="{FF2B5EF4-FFF2-40B4-BE49-F238E27FC236}">
                  <a16:creationId xmlns:a16="http://schemas.microsoft.com/office/drawing/2014/main" id="{ECC2B9A9-9216-4CB5-9827-DAAA42315024}"/>
                </a:ext>
              </a:extLst>
            </p:cNvPr>
            <p:cNvSpPr/>
            <p:nvPr/>
          </p:nvSpPr>
          <p:spPr bwMode="auto">
            <a:xfrm>
              <a:off x="12522200" y="4657518"/>
              <a:ext cx="1828800" cy="1828800"/>
            </a:xfrm>
            <a:prstGeom prst="quadArrow">
              <a:avLst>
                <a:gd name="adj1" fmla="val 12500"/>
                <a:gd name="adj2" fmla="val 12727"/>
                <a:gd name="adj3" fmla="val 8409"/>
              </a:avLst>
            </a:prstGeom>
            <a:solidFill>
              <a:srgbClr val="ADEFD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1" compatLnSpc="1">
              <a:prstTxWarp prst="textNoShape">
                <a:avLst/>
              </a:prstTxWarp>
            </a:bodyPr>
            <a:lstStyle/>
            <a:p>
              <a:pPr marL="0" marR="0" indent="0" algn="l" defTabSz="219551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7" name="Arrow: Quad 6">
              <a:extLst>
                <a:ext uri="{FF2B5EF4-FFF2-40B4-BE49-F238E27FC236}">
                  <a16:creationId xmlns:a16="http://schemas.microsoft.com/office/drawing/2014/main" id="{E3D1D9D5-2BBC-4077-A408-F790BB759BE5}"/>
                </a:ext>
              </a:extLst>
            </p:cNvPr>
            <p:cNvSpPr/>
            <p:nvPr/>
          </p:nvSpPr>
          <p:spPr bwMode="auto">
            <a:xfrm rot="2700000">
              <a:off x="12522200" y="4657518"/>
              <a:ext cx="1828800" cy="1828800"/>
            </a:xfrm>
            <a:prstGeom prst="quadArrow">
              <a:avLst>
                <a:gd name="adj1" fmla="val 12500"/>
                <a:gd name="adj2" fmla="val 12727"/>
                <a:gd name="adj3" fmla="val 8409"/>
              </a:avLst>
            </a:prstGeom>
            <a:solidFill>
              <a:srgbClr val="ADEFD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1" compatLnSpc="1">
              <a:prstTxWarp prst="textNoShape">
                <a:avLst/>
              </a:prstTxWarp>
            </a:bodyPr>
            <a:lstStyle/>
            <a:p>
              <a:pPr marL="0" marR="0" indent="0" algn="l" defTabSz="219551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3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C68A6DEB-FA49-4CCA-87B7-9FE0CE2B12F1}"/>
                </a:ext>
              </a:extLst>
            </p:cNvPr>
            <p:cNvSpPr/>
            <p:nvPr/>
          </p:nvSpPr>
          <p:spPr bwMode="auto">
            <a:xfrm>
              <a:off x="13139420" y="5274738"/>
              <a:ext cx="594360" cy="594360"/>
            </a:xfrm>
            <a:prstGeom prst="ellipse">
              <a:avLst/>
            </a:prstGeom>
            <a:solidFill>
              <a:srgbClr val="ADEFD1"/>
            </a:solidFill>
            <a:ln w="9525" cap="flat" cmpd="sng" algn="ctr">
              <a:solidFill>
                <a:srgbClr val="ADEFD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1" compatLnSpc="1">
              <a:prstTxWarp prst="textNoShape">
                <a:avLst/>
              </a:prstTxWarp>
            </a:bodyPr>
            <a:lstStyle/>
            <a:p>
              <a:pPr marL="0" marR="0" indent="0" algn="l" defTabSz="219551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3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</p:grp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F7C132D1-00C7-41D0-9B7C-3D4BBD2F0D8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6507013"/>
              </p:ext>
            </p:extLst>
          </p:nvPr>
        </p:nvGraphicFramePr>
        <p:xfrm>
          <a:off x="7721600" y="6930729"/>
          <a:ext cx="6333066" cy="27571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8400600" imgH="3657240" progId="">
                  <p:embed/>
                </p:oleObj>
              </mc:Choice>
              <mc:Fallback>
                <p:oleObj r:id="rId4" imgW="8400600" imgH="3657240" progId="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8DBF71B1-BAEF-4769-AFD6-F2E4B526FE5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721600" y="6930729"/>
                        <a:ext cx="6333066" cy="27571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Arc 12">
            <a:extLst>
              <a:ext uri="{FF2B5EF4-FFF2-40B4-BE49-F238E27FC236}">
                <a16:creationId xmlns:a16="http://schemas.microsoft.com/office/drawing/2014/main" id="{C3AACAF5-3E2E-49DA-A92A-1F7BAD9CD6DB}"/>
              </a:ext>
            </a:extLst>
          </p:cNvPr>
          <p:cNvSpPr/>
          <p:nvPr/>
        </p:nvSpPr>
        <p:spPr bwMode="auto">
          <a:xfrm rot="16200000">
            <a:off x="1288463" y="5845186"/>
            <a:ext cx="2922202" cy="2247922"/>
          </a:xfrm>
          <a:prstGeom prst="arc">
            <a:avLst>
              <a:gd name="adj1" fmla="val 10327902"/>
              <a:gd name="adj2" fmla="val 0"/>
            </a:avLst>
          </a:prstGeom>
          <a:noFill/>
          <a:ln w="63500" cap="flat" cmpd="sng" algn="ctr">
            <a:solidFill>
              <a:schemeClr val="tx1"/>
            </a:solidFill>
            <a:prstDash val="solid"/>
            <a:round/>
            <a:headEnd type="triangle" w="lg" len="lg"/>
            <a:tailEnd type="non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21955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3E92F41-285F-48C5-B9C3-ED31F105A4F6}"/>
              </a:ext>
            </a:extLst>
          </p:cNvPr>
          <p:cNvGrpSpPr/>
          <p:nvPr/>
        </p:nvGrpSpPr>
        <p:grpSpPr>
          <a:xfrm>
            <a:off x="13411200" y="6418592"/>
            <a:ext cx="2343452" cy="2009989"/>
            <a:chOff x="13411200" y="6418592"/>
            <a:chExt cx="2343452" cy="2009989"/>
          </a:xfrm>
        </p:grpSpPr>
        <p:sp>
          <p:nvSpPr>
            <p:cNvPr id="15" name="Arc 14">
              <a:extLst>
                <a:ext uri="{FF2B5EF4-FFF2-40B4-BE49-F238E27FC236}">
                  <a16:creationId xmlns:a16="http://schemas.microsoft.com/office/drawing/2014/main" id="{6E83BC84-3955-4E71-BED4-FB881DB8BAB2}"/>
                </a:ext>
              </a:extLst>
            </p:cNvPr>
            <p:cNvSpPr/>
            <p:nvPr/>
          </p:nvSpPr>
          <p:spPr bwMode="auto">
            <a:xfrm rot="5400000">
              <a:off x="13653520" y="6327449"/>
              <a:ext cx="2007641" cy="2194623"/>
            </a:xfrm>
            <a:prstGeom prst="arc">
              <a:avLst>
                <a:gd name="adj1" fmla="val 10564383"/>
                <a:gd name="adj2" fmla="val 0"/>
              </a:avLst>
            </a:prstGeom>
            <a:noFill/>
            <a:ln w="63500" cap="flat" cmpd="sng" algn="ctr">
              <a:solidFill>
                <a:schemeClr val="tx1"/>
              </a:solidFill>
              <a:prstDash val="solid"/>
              <a:round/>
              <a:headEnd type="none" w="lg" len="lg"/>
              <a:tailEnd type="triangle" w="lg" len="lg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219551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3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C1A306BC-F33E-40A3-85DE-07FD06E2668A}"/>
                </a:ext>
              </a:extLst>
            </p:cNvPr>
            <p:cNvCxnSpPr>
              <a:cxnSpLocks/>
              <a:endCxn id="15" idx="0"/>
            </p:cNvCxnSpPr>
            <p:nvPr/>
          </p:nvCxnSpPr>
          <p:spPr bwMode="auto">
            <a:xfrm>
              <a:off x="13411200" y="6418592"/>
              <a:ext cx="1177368" cy="4321"/>
            </a:xfrm>
            <a:prstGeom prst="line">
              <a:avLst/>
            </a:prstGeom>
            <a:solidFill>
              <a:schemeClr val="accent1"/>
            </a:solidFill>
            <a:ln w="635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9" name="Speech Bubble: Rectangle 18">
            <a:extLst>
              <a:ext uri="{FF2B5EF4-FFF2-40B4-BE49-F238E27FC236}">
                <a16:creationId xmlns:a16="http://schemas.microsoft.com/office/drawing/2014/main" id="{E29FFC37-0686-428C-8ED2-BF5C0F788F00}"/>
              </a:ext>
            </a:extLst>
          </p:cNvPr>
          <p:cNvSpPr/>
          <p:nvPr/>
        </p:nvSpPr>
        <p:spPr bwMode="auto">
          <a:xfrm>
            <a:off x="1163246" y="9084945"/>
            <a:ext cx="2990052" cy="668655"/>
          </a:xfrm>
          <a:prstGeom prst="wedgeRectCallout">
            <a:avLst>
              <a:gd name="adj1" fmla="val 62337"/>
              <a:gd name="adj2" fmla="val -159219"/>
            </a:avLst>
          </a:prstGeom>
          <a:solidFill>
            <a:schemeClr val="bg1">
              <a:lumMod val="95000"/>
            </a:schemeClr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1" compatLnSpc="1">
            <a:prstTxWarp prst="textNoShape">
              <a:avLst/>
            </a:prstTxWarp>
          </a:bodyPr>
          <a:lstStyle/>
          <a:p>
            <a:pPr marL="0" marR="0" indent="0" algn="l" defTabSz="21955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ahoma" charset="0"/>
              </a:rPr>
              <a:t>Hypothesis</a:t>
            </a:r>
            <a:endParaRPr kumimoji="0" lang="en-US" sz="43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ahoma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24181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8904">
        <p:fade/>
      </p:transition>
    </mc:Choice>
    <mc:Fallback xmlns="">
      <p:transition spd="med" advTm="3890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3" grpId="0" animBg="1"/>
      <p:bldP spid="1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22D06-B7AD-4936-8D91-FBB530230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210312"/>
            <a:ext cx="15241529" cy="2229738"/>
          </a:xfrm>
        </p:spPr>
        <p:txBody>
          <a:bodyPr/>
          <a:lstStyle/>
          <a:p>
            <a:r>
              <a:rPr lang="en-US" dirty="0"/>
              <a:t>The Modeler’s “Complete World” Model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FCCC0F-6EB8-4672-B985-7BA6736B0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FA7B1-9781-4CDD-AD7A-615476979112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4C6F5B79-9D41-4395-9093-DD1A8A09ED2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6617446"/>
              </p:ext>
            </p:extLst>
          </p:nvPr>
        </p:nvGraphicFramePr>
        <p:xfrm>
          <a:off x="6353430" y="6500181"/>
          <a:ext cx="2743201" cy="11943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8400600" imgH="3657240" progId="">
                  <p:embed/>
                </p:oleObj>
              </mc:Choice>
              <mc:Fallback>
                <p:oleObj r:id="rId4" imgW="8400600" imgH="3657240" progId="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4C6F5B79-9D41-4395-9093-DD1A8A09ED2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353430" y="6500181"/>
                        <a:ext cx="2743201" cy="11943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2" name="Group 11">
            <a:extLst>
              <a:ext uri="{FF2B5EF4-FFF2-40B4-BE49-F238E27FC236}">
                <a16:creationId xmlns:a16="http://schemas.microsoft.com/office/drawing/2014/main" id="{6D8FFA6C-701C-427E-B2DC-FFFA0E303A3F}"/>
              </a:ext>
            </a:extLst>
          </p:cNvPr>
          <p:cNvGrpSpPr>
            <a:grpSpLocks noChangeAspect="1"/>
          </p:cNvGrpSpPr>
          <p:nvPr/>
        </p:nvGrpSpPr>
        <p:grpSpPr>
          <a:xfrm>
            <a:off x="9782427" y="6500167"/>
            <a:ext cx="2743201" cy="1196033"/>
            <a:chOff x="6426200" y="6629400"/>
            <a:chExt cx="4572000" cy="1993392"/>
          </a:xfrm>
          <a:solidFill>
            <a:schemeClr val="bg1">
              <a:lumMod val="95000"/>
            </a:schemeClr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E430419-84A5-488B-B548-006BA1F32CC2}"/>
                </a:ext>
              </a:extLst>
            </p:cNvPr>
            <p:cNvSpPr/>
            <p:nvPr/>
          </p:nvSpPr>
          <p:spPr bwMode="auto">
            <a:xfrm>
              <a:off x="6426200" y="6629400"/>
              <a:ext cx="4572000" cy="1993392"/>
            </a:xfrm>
            <a:prstGeom prst="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1" compatLnSpc="1">
              <a:prstTxWarp prst="textNoShape">
                <a:avLst/>
              </a:prstTxWarp>
            </a:bodyPr>
            <a:lstStyle/>
            <a:p>
              <a:pPr marL="0" marR="0" indent="0" algn="l" defTabSz="219551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3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8" name="Arrow: Down 7">
              <a:extLst>
                <a:ext uri="{FF2B5EF4-FFF2-40B4-BE49-F238E27FC236}">
                  <a16:creationId xmlns:a16="http://schemas.microsoft.com/office/drawing/2014/main" id="{E37C15F2-9B70-48F8-A23D-93BDF5A2E567}"/>
                </a:ext>
              </a:extLst>
            </p:cNvPr>
            <p:cNvSpPr>
              <a:spLocks noChangeAspect="1"/>
            </p:cNvSpPr>
            <p:nvPr/>
          </p:nvSpPr>
          <p:spPr bwMode="auto">
            <a:xfrm rot="10800000">
              <a:off x="8211455" y="7391399"/>
              <a:ext cx="653145" cy="914400"/>
            </a:xfrm>
            <a:prstGeom prst="downArrow">
              <a:avLst/>
            </a:prstGeom>
            <a:solidFill>
              <a:schemeClr val="tx1"/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1" compatLnSpc="1">
              <a:prstTxWarp prst="textNoShape">
                <a:avLst/>
              </a:prstTxWarp>
            </a:bodyPr>
            <a:lstStyle/>
            <a:p>
              <a:pPr marL="0" marR="0" indent="0" algn="l" defTabSz="219551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3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9" name="Arrow: Down 8">
              <a:extLst>
                <a:ext uri="{FF2B5EF4-FFF2-40B4-BE49-F238E27FC236}">
                  <a16:creationId xmlns:a16="http://schemas.microsoft.com/office/drawing/2014/main" id="{DD766E66-85F5-4A43-BC79-AC998FD4AEB8}"/>
                </a:ext>
              </a:extLst>
            </p:cNvPr>
            <p:cNvSpPr>
              <a:spLocks noChangeAspect="1"/>
            </p:cNvSpPr>
            <p:nvPr/>
          </p:nvSpPr>
          <p:spPr bwMode="auto">
            <a:xfrm rot="10800000">
              <a:off x="7220855" y="7391399"/>
              <a:ext cx="653145" cy="914400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1" compatLnSpc="1">
              <a:prstTxWarp prst="textNoShape">
                <a:avLst/>
              </a:prstTxWarp>
            </a:bodyPr>
            <a:lstStyle/>
            <a:p>
              <a:pPr marL="0" marR="0" indent="0" algn="l" defTabSz="219551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3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3FB20280-1A83-4487-9209-C39B72A90659}"/>
              </a:ext>
            </a:extLst>
          </p:cNvPr>
          <p:cNvSpPr txBox="1">
            <a:spLocks noChangeAspect="1"/>
          </p:cNvSpPr>
          <p:nvPr/>
        </p:nvSpPr>
        <p:spPr>
          <a:xfrm>
            <a:off x="7035800" y="5141893"/>
            <a:ext cx="127470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/>
              <a:t>World</a:t>
            </a:r>
          </a:p>
          <a:p>
            <a:pPr algn="ctr"/>
            <a:r>
              <a:rPr lang="en-US" sz="2800" b="1" dirty="0"/>
              <a:t>Model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CA90051-0056-4D15-9E0B-3443D68DC11A}"/>
              </a:ext>
            </a:extLst>
          </p:cNvPr>
          <p:cNvSpPr txBox="1">
            <a:spLocks noChangeAspect="1"/>
          </p:cNvSpPr>
          <p:nvPr/>
        </p:nvSpPr>
        <p:spPr>
          <a:xfrm>
            <a:off x="9747196" y="5141893"/>
            <a:ext cx="292740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/>
              <a:t>Focal Attention</a:t>
            </a:r>
          </a:p>
          <a:p>
            <a:pPr algn="ctr"/>
            <a:r>
              <a:rPr lang="en-US" sz="2800" b="1" dirty="0"/>
              <a:t>Schema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6D0BB1B-8AB6-4AC1-99DF-4478FC2C7A2B}"/>
              </a:ext>
            </a:extLst>
          </p:cNvPr>
          <p:cNvGrpSpPr>
            <a:grpSpLocks noChangeAspect="1"/>
          </p:cNvGrpSpPr>
          <p:nvPr/>
        </p:nvGrpSpPr>
        <p:grpSpPr>
          <a:xfrm>
            <a:off x="9401428" y="5120639"/>
            <a:ext cx="3404312" cy="4206241"/>
            <a:chOff x="5892800" y="2743198"/>
            <a:chExt cx="5867400" cy="8338180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182CF649-3D57-4128-9BFF-0B451C449BEF}"/>
                </a:ext>
              </a:extLst>
            </p:cNvPr>
            <p:cNvCxnSpPr/>
            <p:nvPr/>
          </p:nvCxnSpPr>
          <p:spPr bwMode="auto">
            <a:xfrm>
              <a:off x="5892800" y="2743198"/>
              <a:ext cx="0" cy="833817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3411A6C5-D268-464F-B61C-5C5F43BB06E4}"/>
                </a:ext>
              </a:extLst>
            </p:cNvPr>
            <p:cNvCxnSpPr/>
            <p:nvPr/>
          </p:nvCxnSpPr>
          <p:spPr bwMode="auto">
            <a:xfrm>
              <a:off x="11760200" y="2743200"/>
              <a:ext cx="0" cy="833817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1FCC368-99AF-48CD-AE9D-E0E448814C8E}"/>
              </a:ext>
            </a:extLst>
          </p:cNvPr>
          <p:cNvGrpSpPr/>
          <p:nvPr/>
        </p:nvGrpSpPr>
        <p:grpSpPr>
          <a:xfrm>
            <a:off x="3024909" y="6096000"/>
            <a:ext cx="1828800" cy="1828800"/>
            <a:chOff x="12522200" y="4657518"/>
            <a:chExt cx="1828800" cy="1828800"/>
          </a:xfrm>
        </p:grpSpPr>
        <p:sp>
          <p:nvSpPr>
            <p:cNvPr id="7" name="Arrow: Quad 6">
              <a:extLst>
                <a:ext uri="{FF2B5EF4-FFF2-40B4-BE49-F238E27FC236}">
                  <a16:creationId xmlns:a16="http://schemas.microsoft.com/office/drawing/2014/main" id="{8081BF37-58D2-4F5A-BED5-80C46463C9C9}"/>
                </a:ext>
              </a:extLst>
            </p:cNvPr>
            <p:cNvSpPr/>
            <p:nvPr/>
          </p:nvSpPr>
          <p:spPr bwMode="auto">
            <a:xfrm>
              <a:off x="12522200" y="4657518"/>
              <a:ext cx="1828800" cy="1828800"/>
            </a:xfrm>
            <a:prstGeom prst="quadArrow">
              <a:avLst>
                <a:gd name="adj1" fmla="val 12500"/>
                <a:gd name="adj2" fmla="val 12727"/>
                <a:gd name="adj3" fmla="val 8409"/>
              </a:avLst>
            </a:prstGeom>
            <a:solidFill>
              <a:srgbClr val="ADEFD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1" compatLnSpc="1">
              <a:prstTxWarp prst="textNoShape">
                <a:avLst/>
              </a:prstTxWarp>
            </a:bodyPr>
            <a:lstStyle/>
            <a:p>
              <a:pPr marL="0" marR="0" indent="0" algn="l" defTabSz="219551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23" name="Arrow: Quad 22">
              <a:extLst>
                <a:ext uri="{FF2B5EF4-FFF2-40B4-BE49-F238E27FC236}">
                  <a16:creationId xmlns:a16="http://schemas.microsoft.com/office/drawing/2014/main" id="{52DA5E93-B2A2-43C4-847E-3DE7B7765AF3}"/>
                </a:ext>
              </a:extLst>
            </p:cNvPr>
            <p:cNvSpPr/>
            <p:nvPr/>
          </p:nvSpPr>
          <p:spPr bwMode="auto">
            <a:xfrm rot="2700000">
              <a:off x="12522200" y="4657518"/>
              <a:ext cx="1828800" cy="1828800"/>
            </a:xfrm>
            <a:prstGeom prst="quadArrow">
              <a:avLst>
                <a:gd name="adj1" fmla="val 12500"/>
                <a:gd name="adj2" fmla="val 12727"/>
                <a:gd name="adj3" fmla="val 8409"/>
              </a:avLst>
            </a:prstGeom>
            <a:solidFill>
              <a:srgbClr val="ADEFD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1" compatLnSpc="1">
              <a:prstTxWarp prst="textNoShape">
                <a:avLst/>
              </a:prstTxWarp>
            </a:bodyPr>
            <a:lstStyle/>
            <a:p>
              <a:pPr marL="0" marR="0" indent="0" algn="l" defTabSz="219551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3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353AC3EE-A464-4149-872D-E98C2E937081}"/>
                </a:ext>
              </a:extLst>
            </p:cNvPr>
            <p:cNvSpPr/>
            <p:nvPr/>
          </p:nvSpPr>
          <p:spPr bwMode="auto">
            <a:xfrm>
              <a:off x="13139420" y="5274738"/>
              <a:ext cx="594360" cy="594360"/>
            </a:xfrm>
            <a:prstGeom prst="ellipse">
              <a:avLst/>
            </a:prstGeom>
            <a:solidFill>
              <a:srgbClr val="ADEFD1"/>
            </a:solidFill>
            <a:ln w="9525" cap="flat" cmpd="sng" algn="ctr">
              <a:solidFill>
                <a:srgbClr val="ADEFD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1" compatLnSpc="1">
              <a:prstTxWarp prst="textNoShape">
                <a:avLst/>
              </a:prstTxWarp>
            </a:bodyPr>
            <a:lstStyle/>
            <a:p>
              <a:pPr marL="0" marR="0" indent="0" algn="l" defTabSz="219551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3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</p:grp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C6AD245-2C76-49A6-88B2-890F6B6E7918}"/>
              </a:ext>
            </a:extLst>
          </p:cNvPr>
          <p:cNvCxnSpPr/>
          <p:nvPr/>
        </p:nvCxnSpPr>
        <p:spPr bwMode="auto">
          <a:xfrm>
            <a:off x="5740400" y="5109955"/>
            <a:ext cx="0" cy="42062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38" name="Group 37">
            <a:extLst>
              <a:ext uri="{FF2B5EF4-FFF2-40B4-BE49-F238E27FC236}">
                <a16:creationId xmlns:a16="http://schemas.microsoft.com/office/drawing/2014/main" id="{490E4070-FD0D-4BA7-A20E-8D13A57DDF29}"/>
              </a:ext>
            </a:extLst>
          </p:cNvPr>
          <p:cNvGrpSpPr/>
          <p:nvPr/>
        </p:nvGrpSpPr>
        <p:grpSpPr>
          <a:xfrm>
            <a:off x="9601200" y="2834640"/>
            <a:ext cx="6858000" cy="6217920"/>
            <a:chOff x="9601200" y="2834640"/>
            <a:chExt cx="6858000" cy="6217920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AA974C4D-A278-40CD-B773-D9A3B9E3844D}"/>
                </a:ext>
              </a:extLst>
            </p:cNvPr>
            <p:cNvSpPr/>
            <p:nvPr/>
          </p:nvSpPr>
          <p:spPr bwMode="auto">
            <a:xfrm>
              <a:off x="9601200" y="2834640"/>
              <a:ext cx="6858000" cy="6217920"/>
            </a:xfrm>
            <a:prstGeom prst="roundRect">
              <a:avLst/>
            </a:prstGeom>
            <a:noFill/>
            <a:ln w="63500" cap="flat" cmpd="dbl" algn="ctr">
              <a:solidFill>
                <a:srgbClr val="9999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1" compatLnSpc="1">
              <a:prstTxWarp prst="textNoShape">
                <a:avLst/>
              </a:prstTxWarp>
            </a:bodyPr>
            <a:lstStyle/>
            <a:p>
              <a:pPr marL="0" marR="0" indent="0" algn="l" defTabSz="219551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3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565C1DA-B90E-4C5B-9F47-7D6A52CEB809}"/>
                </a:ext>
              </a:extLst>
            </p:cNvPr>
            <p:cNvSpPr txBox="1"/>
            <p:nvPr/>
          </p:nvSpPr>
          <p:spPr>
            <a:xfrm>
              <a:off x="10789669" y="3200400"/>
              <a:ext cx="4495141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400" b="1" dirty="0"/>
                <a:t>Focal Attention</a:t>
              </a:r>
              <a:br>
                <a:rPr lang="en-US" sz="4400" b="1" dirty="0"/>
              </a:br>
              <a:r>
                <a:rPr lang="en-US" sz="4400" b="1" dirty="0"/>
                <a:t>Mechanism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0357D1C2-C915-436D-8A24-2C30A1DB1F47}"/>
              </a:ext>
            </a:extLst>
          </p:cNvPr>
          <p:cNvGrpSpPr/>
          <p:nvPr/>
        </p:nvGrpSpPr>
        <p:grpSpPr>
          <a:xfrm>
            <a:off x="1920240" y="2834640"/>
            <a:ext cx="7315200" cy="6217920"/>
            <a:chOff x="1719408" y="2819400"/>
            <a:chExt cx="7516031" cy="6217920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EA76CB61-4448-4984-AC56-C56D55AA6A6E}"/>
                </a:ext>
              </a:extLst>
            </p:cNvPr>
            <p:cNvSpPr/>
            <p:nvPr/>
          </p:nvSpPr>
          <p:spPr bwMode="auto">
            <a:xfrm>
              <a:off x="1719408" y="2819400"/>
              <a:ext cx="7516031" cy="6217920"/>
            </a:xfrm>
            <a:prstGeom prst="roundRect">
              <a:avLst/>
            </a:prstGeom>
            <a:noFill/>
            <a:ln w="63500" cap="flat" cmpd="dbl" algn="ctr">
              <a:solidFill>
                <a:srgbClr val="92D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1" compatLnSpc="1">
              <a:prstTxWarp prst="textNoShape">
                <a:avLst/>
              </a:prstTxWarp>
            </a:bodyPr>
            <a:lstStyle/>
            <a:p>
              <a:pPr marL="0" marR="0" indent="0" algn="l" defTabSz="219551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3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EA150A5A-E4B5-4CD3-9FDC-10DDD24437FE}"/>
                </a:ext>
              </a:extLst>
            </p:cNvPr>
            <p:cNvSpPr txBox="1"/>
            <p:nvPr/>
          </p:nvSpPr>
          <p:spPr>
            <a:xfrm>
              <a:off x="2944704" y="3185160"/>
              <a:ext cx="5167006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400" b="1" dirty="0"/>
                <a:t>Diffuse Attention</a:t>
              </a:r>
              <a:br>
                <a:rPr lang="en-US" sz="4400" b="1" dirty="0"/>
              </a:br>
              <a:r>
                <a:rPr lang="en-US" sz="4400" b="1" dirty="0"/>
                <a:t>Mechanism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877F61E8-11CC-48E9-A126-25A86B1CA87E}"/>
              </a:ext>
            </a:extLst>
          </p:cNvPr>
          <p:cNvSpPr txBox="1">
            <a:spLocks noChangeAspect="1"/>
          </p:cNvSpPr>
          <p:nvPr/>
        </p:nvSpPr>
        <p:spPr>
          <a:xfrm>
            <a:off x="2311400" y="5141893"/>
            <a:ext cx="326884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/>
              <a:t>Diffuse Attention</a:t>
            </a:r>
            <a:br>
              <a:rPr lang="en-US" sz="2800" b="1" dirty="0"/>
            </a:br>
            <a:r>
              <a:rPr lang="en-US" sz="2800" b="1" dirty="0"/>
              <a:t>Schema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3D2B2F5-E1E1-4218-9998-9FA7DC3C049C}"/>
              </a:ext>
            </a:extLst>
          </p:cNvPr>
          <p:cNvSpPr txBox="1">
            <a:spLocks noChangeAspect="1"/>
          </p:cNvSpPr>
          <p:nvPr/>
        </p:nvSpPr>
        <p:spPr>
          <a:xfrm>
            <a:off x="3386758" y="7964269"/>
            <a:ext cx="11416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DAS</a:t>
            </a:r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36D409CA-E913-4A50-B2B2-FAAEFD0D061A}"/>
              </a:ext>
            </a:extLst>
          </p:cNvPr>
          <p:cNvSpPr/>
          <p:nvPr/>
        </p:nvSpPr>
        <p:spPr bwMode="auto">
          <a:xfrm rot="18900000">
            <a:off x="3940939" y="6403429"/>
            <a:ext cx="752624" cy="468284"/>
          </a:xfrm>
          <a:prstGeom prst="rightArrow">
            <a:avLst>
              <a:gd name="adj1" fmla="val 50000"/>
              <a:gd name="adj2" fmla="val 31132"/>
            </a:avLst>
          </a:prstGeom>
          <a:solidFill>
            <a:srgbClr val="ADEFD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1" compatLnSpc="1">
            <a:prstTxWarp prst="textNoShape">
              <a:avLst/>
            </a:prstTxWarp>
          </a:bodyPr>
          <a:lstStyle/>
          <a:p>
            <a:pPr marL="0" marR="0" indent="0" algn="l" defTabSz="21955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F0BEE38-72C0-48C9-BA0B-0A560BF39E41}"/>
              </a:ext>
            </a:extLst>
          </p:cNvPr>
          <p:cNvSpPr/>
          <p:nvPr/>
        </p:nvSpPr>
        <p:spPr bwMode="auto">
          <a:xfrm rot="19023194">
            <a:off x="3992603" y="6707682"/>
            <a:ext cx="201676" cy="446868"/>
          </a:xfrm>
          <a:prstGeom prst="rect">
            <a:avLst/>
          </a:prstGeom>
          <a:solidFill>
            <a:srgbClr val="ADEFD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1" compatLnSpc="1">
            <a:prstTxWarp prst="textNoShape">
              <a:avLst/>
            </a:prstTxWarp>
          </a:bodyPr>
          <a:lstStyle/>
          <a:p>
            <a:pPr marL="0" marR="0" indent="0" algn="l" defTabSz="21955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pic>
        <p:nvPicPr>
          <p:cNvPr id="43" name="Picture 42" descr="A large white building&#10;&#10;Description automatically generated">
            <a:extLst>
              <a:ext uri="{FF2B5EF4-FFF2-40B4-BE49-F238E27FC236}">
                <a16:creationId xmlns:a16="http://schemas.microsoft.com/office/drawing/2014/main" id="{F0CDB641-E1A4-40A0-8EE8-B4EA68D803A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7632" y="6490550"/>
            <a:ext cx="2743200" cy="1194315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B4619D40-D163-4732-B81E-E67BA20EFEFB}"/>
              </a:ext>
            </a:extLst>
          </p:cNvPr>
          <p:cNvSpPr txBox="1">
            <a:spLocks noChangeAspect="1"/>
          </p:cNvSpPr>
          <p:nvPr/>
        </p:nvSpPr>
        <p:spPr>
          <a:xfrm>
            <a:off x="7039227" y="7964269"/>
            <a:ext cx="83183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 WM         </a:t>
            </a:r>
            <a:r>
              <a:rPr lang="en-US" sz="1000" b="1" dirty="0"/>
              <a:t> </a:t>
            </a:r>
            <a:r>
              <a:rPr lang="en-US" sz="3600" b="1" dirty="0"/>
              <a:t>          FAS                    FM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B01ED12-B43A-40B2-8AA0-1602E159818B}"/>
              </a:ext>
            </a:extLst>
          </p:cNvPr>
          <p:cNvSpPr txBox="1">
            <a:spLocks noChangeAspect="1"/>
          </p:cNvSpPr>
          <p:nvPr/>
        </p:nvSpPr>
        <p:spPr>
          <a:xfrm>
            <a:off x="13817600" y="5141893"/>
            <a:ext cx="127470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/>
              <a:t>Focal</a:t>
            </a:r>
          </a:p>
          <a:p>
            <a:pPr algn="ctr"/>
            <a:r>
              <a:rPr lang="en-US" sz="2800" b="1" dirty="0"/>
              <a:t>Model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FC9C562-F676-4978-9E9B-EC146F452A4D}"/>
              </a:ext>
            </a:extLst>
          </p:cNvPr>
          <p:cNvSpPr txBox="1"/>
          <p:nvPr/>
        </p:nvSpPr>
        <p:spPr>
          <a:xfrm>
            <a:off x="5760720" y="8759952"/>
            <a:ext cx="7040880" cy="566928"/>
          </a:xfrm>
          <a:prstGeom prst="rect">
            <a:avLst/>
          </a:prstGeom>
          <a:solidFill>
            <a:schemeClr val="bg1"/>
          </a:solidFill>
          <a:ln w="1174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</a:rPr>
              <a:t>The 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</a:rPr>
              <a:t>“Complete World”</a:t>
            </a:r>
            <a:endParaRPr lang="en-US" sz="32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AF847CC1-2B64-45D8-B518-7726F7AF45AF}"/>
              </a:ext>
            </a:extLst>
          </p:cNvPr>
          <p:cNvSpPr/>
          <p:nvPr/>
        </p:nvSpPr>
        <p:spPr bwMode="auto">
          <a:xfrm>
            <a:off x="2194560" y="5105400"/>
            <a:ext cx="13990320" cy="4206240"/>
          </a:xfrm>
          <a:prstGeom prst="roundRect">
            <a:avLst>
              <a:gd name="adj" fmla="val 8306"/>
            </a:avLst>
          </a:prstGeom>
          <a:noFill/>
          <a:ln w="1270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1" compatLnSpc="1">
            <a:prstTxWarp prst="textNoShape">
              <a:avLst/>
            </a:prstTxWarp>
          </a:bodyPr>
          <a:lstStyle/>
          <a:p>
            <a:pPr marL="0" marR="0" indent="0" algn="l" defTabSz="21955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77F4C812-2C9D-4387-9768-74D5B12EAC81}"/>
              </a:ext>
            </a:extLst>
          </p:cNvPr>
          <p:cNvSpPr/>
          <p:nvPr/>
        </p:nvSpPr>
        <p:spPr bwMode="auto">
          <a:xfrm>
            <a:off x="12781280" y="5093208"/>
            <a:ext cx="3403600" cy="3547872"/>
          </a:xfrm>
          <a:prstGeom prst="roundRect">
            <a:avLst>
              <a:gd name="adj" fmla="val 12114"/>
            </a:avLst>
          </a:prstGeom>
          <a:noFill/>
          <a:ln w="127000" cap="flat" cmpd="sng" algn="ctr">
            <a:solidFill>
              <a:srgbClr val="3399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1" compatLnSpc="1">
            <a:prstTxWarp prst="textNoShape">
              <a:avLst/>
            </a:prstTxWarp>
          </a:bodyPr>
          <a:lstStyle/>
          <a:p>
            <a:pPr marL="0" marR="0" indent="0" algn="ctr" defTabSz="21955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3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  <a:p>
            <a:pPr marL="0" marR="0" indent="0" algn="ctr" defTabSz="21955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4300" b="1" dirty="0">
              <a:latin typeface="Tahoma" charset="0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F1761FA2-FFA6-4457-8120-A8C356EF66DE}"/>
              </a:ext>
            </a:extLst>
          </p:cNvPr>
          <p:cNvSpPr/>
          <p:nvPr/>
        </p:nvSpPr>
        <p:spPr bwMode="auto">
          <a:xfrm>
            <a:off x="5816600" y="5090160"/>
            <a:ext cx="3566160" cy="3547872"/>
          </a:xfrm>
          <a:prstGeom prst="roundRect">
            <a:avLst>
              <a:gd name="adj" fmla="val 12114"/>
            </a:avLst>
          </a:prstGeom>
          <a:noFill/>
          <a:ln w="127000" cap="flat" cmpd="sng" algn="ctr">
            <a:solidFill>
              <a:srgbClr val="3399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1" compatLnSpc="1">
            <a:prstTxWarp prst="textNoShape">
              <a:avLst/>
            </a:prstTxWarp>
          </a:bodyPr>
          <a:lstStyle/>
          <a:p>
            <a:pPr marL="0" marR="0" indent="0" algn="ctr" defTabSz="21955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3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  <a:p>
            <a:pPr marL="0" marR="0" indent="0" algn="ctr" defTabSz="21955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4300" b="1" dirty="0">
              <a:latin typeface="Tahoma" charset="0"/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C7879A04-CAD4-44A7-9A08-6CE8AE47833C}"/>
              </a:ext>
            </a:extLst>
          </p:cNvPr>
          <p:cNvSpPr/>
          <p:nvPr/>
        </p:nvSpPr>
        <p:spPr bwMode="auto">
          <a:xfrm>
            <a:off x="2159000" y="5093208"/>
            <a:ext cx="3566160" cy="3547872"/>
          </a:xfrm>
          <a:prstGeom prst="roundRect">
            <a:avLst>
              <a:gd name="adj" fmla="val 12114"/>
            </a:avLst>
          </a:prstGeom>
          <a:noFill/>
          <a:ln w="127000" cap="flat" cmpd="sng" algn="ctr">
            <a:solidFill>
              <a:srgbClr val="3399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1" compatLnSpc="1">
            <a:prstTxWarp prst="textNoShape">
              <a:avLst/>
            </a:prstTxWarp>
          </a:bodyPr>
          <a:lstStyle/>
          <a:p>
            <a:pPr marL="0" marR="0" indent="0" algn="ctr" defTabSz="21955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3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  <a:p>
            <a:pPr marL="0" marR="0" indent="0" algn="ctr" defTabSz="21955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4300" b="1" dirty="0">
              <a:latin typeface="Tahoma" charset="0"/>
            </a:endParaRP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493F90F3-191E-48E4-B2BE-47435AA270BF}"/>
              </a:ext>
            </a:extLst>
          </p:cNvPr>
          <p:cNvSpPr/>
          <p:nvPr/>
        </p:nvSpPr>
        <p:spPr bwMode="auto">
          <a:xfrm>
            <a:off x="9420102" y="5090160"/>
            <a:ext cx="3317237" cy="3547872"/>
          </a:xfrm>
          <a:prstGeom prst="roundRect">
            <a:avLst>
              <a:gd name="adj" fmla="val 12114"/>
            </a:avLst>
          </a:prstGeom>
          <a:noFill/>
          <a:ln w="127000" cap="flat" cmpd="sng" algn="ctr">
            <a:solidFill>
              <a:srgbClr val="3399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1" compatLnSpc="1">
            <a:prstTxWarp prst="textNoShape">
              <a:avLst/>
            </a:prstTxWarp>
          </a:bodyPr>
          <a:lstStyle/>
          <a:p>
            <a:pPr marL="0" marR="0" indent="0" algn="ctr" defTabSz="21955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3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  <a:p>
            <a:pPr marL="0" marR="0" indent="0" algn="ctr" defTabSz="21955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4300" b="1" dirty="0">
              <a:latin typeface="Tahoma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40183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1755">
        <p:fade/>
      </p:transition>
    </mc:Choice>
    <mc:Fallback xmlns="">
      <p:transition spd="med" advTm="12175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1" animBg="1"/>
      <p:bldP spid="41" grpId="1" animBg="1"/>
      <p:bldP spid="42" grpId="1" animBg="1"/>
      <p:bldP spid="46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D75269-1C47-45F7-8842-0E67BDC61E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Diffuse Attention and Diffuse Awareness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AC6FBB-A6C9-4EEB-A2E6-368EC262A5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82801" y="2959894"/>
            <a:ext cx="15428854" cy="6035234"/>
          </a:xfrm>
        </p:spPr>
        <p:txBody>
          <a:bodyPr/>
          <a:lstStyle/>
          <a:p>
            <a:r>
              <a:rPr lang="en-US" sz="5400" dirty="0"/>
              <a:t>The </a:t>
            </a:r>
            <a:r>
              <a:rPr lang="en-US" sz="5400" b="1" dirty="0">
                <a:solidFill>
                  <a:schemeClr val="accent1">
                    <a:lumMod val="50000"/>
                  </a:schemeClr>
                </a:solidFill>
              </a:rPr>
              <a:t>Diffuse Attention Schema </a:t>
            </a:r>
            <a:r>
              <a:rPr lang="en-US" sz="5400" dirty="0"/>
              <a:t>is a </a:t>
            </a:r>
            <a:r>
              <a:rPr lang="en-US" sz="5400" u="sng" dirty="0"/>
              <a:t>simplified</a:t>
            </a:r>
            <a:r>
              <a:rPr lang="en-US" sz="5400" dirty="0"/>
              <a:t> </a:t>
            </a:r>
            <a:r>
              <a:rPr lang="en-US" sz="5400" u="sng" dirty="0"/>
              <a:t>model</a:t>
            </a:r>
            <a:r>
              <a:rPr lang="en-US" sz="5400" dirty="0"/>
              <a:t> of the </a:t>
            </a:r>
            <a:r>
              <a:rPr lang="en-US" sz="5400" b="1" dirty="0">
                <a:solidFill>
                  <a:schemeClr val="accent6">
                    <a:lumMod val="50000"/>
                  </a:schemeClr>
                </a:solidFill>
              </a:rPr>
              <a:t>Diffuse Attention Mechanism</a:t>
            </a:r>
          </a:p>
          <a:p>
            <a:r>
              <a:rPr lang="en-US" sz="5400" dirty="0"/>
              <a:t>The </a:t>
            </a:r>
            <a:r>
              <a:rPr lang="en-US" sz="5400" b="1" dirty="0">
                <a:solidFill>
                  <a:schemeClr val="accent6">
                    <a:lumMod val="50000"/>
                  </a:schemeClr>
                </a:solidFill>
              </a:rPr>
              <a:t>Diffuse Attention Mechanism </a:t>
            </a:r>
            <a:r>
              <a:rPr lang="en-US" sz="5400" dirty="0"/>
              <a:t>gives us </a:t>
            </a:r>
            <a:br>
              <a:rPr lang="en-US" sz="5400" dirty="0"/>
            </a:br>
            <a:r>
              <a:rPr lang="en-US" sz="5400" dirty="0"/>
              <a:t>the </a:t>
            </a:r>
            <a:r>
              <a:rPr lang="en-US" sz="5400" b="1" dirty="0">
                <a:solidFill>
                  <a:schemeClr val="tx2">
                    <a:lumMod val="75000"/>
                  </a:schemeClr>
                </a:solidFill>
              </a:rPr>
              <a:t>Diffuse Awareness Experience</a:t>
            </a:r>
          </a:p>
          <a:p>
            <a:r>
              <a:rPr lang="en-US" sz="5400" b="1" u="sng" dirty="0">
                <a:solidFill>
                  <a:srgbClr val="FF0000"/>
                </a:solidFill>
              </a:rPr>
              <a:t>Extend</a:t>
            </a:r>
            <a:r>
              <a:rPr lang="en-US" sz="5400" b="1" u="sng" dirty="0"/>
              <a:t> Attention Schema Theory</a:t>
            </a:r>
            <a:r>
              <a:rPr lang="en-US" sz="5400" u="sng" dirty="0"/>
              <a:t> </a:t>
            </a:r>
            <a:r>
              <a:rPr lang="en-US" sz="5400" dirty="0"/>
              <a:t>to say:</a:t>
            </a:r>
          </a:p>
          <a:p>
            <a:pPr lvl="1"/>
            <a:r>
              <a:rPr lang="en-US" sz="5200" dirty="0"/>
              <a:t>The </a:t>
            </a:r>
            <a:r>
              <a:rPr lang="en-US" sz="5200" b="1" dirty="0">
                <a:solidFill>
                  <a:schemeClr val="accent1">
                    <a:lumMod val="50000"/>
                  </a:schemeClr>
                </a:solidFill>
              </a:rPr>
              <a:t>Diffuse Attention Schema </a:t>
            </a:r>
            <a:r>
              <a:rPr lang="en-US" sz="5200" dirty="0"/>
              <a:t>is a </a:t>
            </a:r>
            <a:r>
              <a:rPr lang="en-US" sz="5200" u="sng" dirty="0"/>
              <a:t>simplified model</a:t>
            </a:r>
            <a:r>
              <a:rPr lang="en-US" sz="5200" dirty="0"/>
              <a:t> of the </a:t>
            </a:r>
            <a:r>
              <a:rPr lang="en-US" sz="5200" b="1" dirty="0">
                <a:solidFill>
                  <a:schemeClr val="tx2">
                    <a:lumMod val="75000"/>
                  </a:schemeClr>
                </a:solidFill>
              </a:rPr>
              <a:t>Diffuse Awareness Experience</a:t>
            </a:r>
            <a:endParaRPr lang="en-US" sz="5200" b="1" dirty="0"/>
          </a:p>
          <a:p>
            <a:endParaRPr lang="en-US" sz="54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8DA279-B724-417E-AFFA-1E94CFB39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FA7B1-9781-4CDD-AD7A-615476979112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43728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8904">
        <p:fade/>
      </p:transition>
    </mc:Choice>
    <mc:Fallback xmlns="">
      <p:transition spd="med" advTm="3890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D75269-1C47-45F7-8842-0E67BDC61E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>
                <a:solidFill>
                  <a:srgbClr val="FF0000"/>
                </a:solidFill>
              </a:rPr>
              <a:t>Extended</a:t>
            </a:r>
            <a:r>
              <a:rPr lang="en-US" dirty="0"/>
              <a:t> Attention Schema Theory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AC6FBB-A6C9-4EEB-A2E6-368EC262A5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82801" y="7589520"/>
            <a:ext cx="15428854" cy="1840706"/>
          </a:xfrm>
        </p:spPr>
        <p:txBody>
          <a:bodyPr/>
          <a:lstStyle/>
          <a:p>
            <a:pPr lvl="1"/>
            <a:r>
              <a:rPr lang="en-US" sz="5200" dirty="0"/>
              <a:t>The </a:t>
            </a:r>
            <a:r>
              <a:rPr lang="en-US" sz="5200" b="1" dirty="0">
                <a:solidFill>
                  <a:schemeClr val="accent1">
                    <a:lumMod val="50000"/>
                  </a:schemeClr>
                </a:solidFill>
              </a:rPr>
              <a:t>Diffuse Attention Schema </a:t>
            </a:r>
            <a:r>
              <a:rPr lang="en-US" sz="5200" dirty="0"/>
              <a:t>is a </a:t>
            </a:r>
            <a:r>
              <a:rPr lang="en-US" sz="5200" u="sng" dirty="0"/>
              <a:t>simplified model</a:t>
            </a:r>
            <a:r>
              <a:rPr lang="en-US" sz="5200" dirty="0"/>
              <a:t> of the </a:t>
            </a:r>
            <a:r>
              <a:rPr lang="en-US" sz="5200" b="1" dirty="0">
                <a:solidFill>
                  <a:schemeClr val="tx2">
                    <a:lumMod val="75000"/>
                  </a:schemeClr>
                </a:solidFill>
              </a:rPr>
              <a:t>Diffuse Awareness Experience</a:t>
            </a:r>
            <a:endParaRPr lang="en-US" sz="52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8DA279-B724-417E-AFFA-1E94CFB39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FA7B1-9781-4CDD-AD7A-615476979112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454464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 advTm="38904">
        <p:fade/>
      </p:transition>
    </mc:Choice>
    <mc:Fallback xmlns="">
      <p:transition spd="med" advTm="3890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10000" decel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94318E-6 -3.43434E-6 L -0.02247 -0.39283 C -0.02344 -0.40404 -0.02744 -0.45754 -0.02859 -0.46243 " pathEditMode="relative" rAng="0" ptsTypes="AAA">
                                      <p:cBhvr>
                                        <p:cTn id="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9" y="-231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D75269-1C47-45F7-8842-0E67BDC61E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>
                <a:solidFill>
                  <a:srgbClr val="FF0000"/>
                </a:solidFill>
              </a:rPr>
              <a:t>Extended</a:t>
            </a:r>
            <a:r>
              <a:rPr lang="en-US" dirty="0"/>
              <a:t> Attention Schema Theory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AC6FBB-A6C9-4EEB-A2E6-368EC262A5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2707" y="2936665"/>
            <a:ext cx="15428854" cy="1840706"/>
          </a:xfrm>
        </p:spPr>
        <p:txBody>
          <a:bodyPr/>
          <a:lstStyle/>
          <a:p>
            <a:pPr lvl="1"/>
            <a:r>
              <a:rPr lang="en-US" sz="5200" dirty="0"/>
              <a:t>The </a:t>
            </a:r>
            <a:r>
              <a:rPr lang="en-US" sz="5200" b="1" dirty="0">
                <a:solidFill>
                  <a:schemeClr val="accent1">
                    <a:lumMod val="50000"/>
                  </a:schemeClr>
                </a:solidFill>
              </a:rPr>
              <a:t>Diffuse Attention Schema </a:t>
            </a:r>
            <a:r>
              <a:rPr lang="en-US" sz="5200" dirty="0"/>
              <a:t>is a </a:t>
            </a:r>
            <a:r>
              <a:rPr lang="en-US" sz="5200" u="sng" dirty="0"/>
              <a:t>simplified model</a:t>
            </a:r>
            <a:r>
              <a:rPr lang="en-US" sz="5200" dirty="0"/>
              <a:t> of the </a:t>
            </a:r>
            <a:r>
              <a:rPr lang="en-US" sz="5200" b="1" dirty="0">
                <a:solidFill>
                  <a:schemeClr val="tx2">
                    <a:lumMod val="75000"/>
                  </a:schemeClr>
                </a:solidFill>
              </a:rPr>
              <a:t>Diffuse Awareness Experience</a:t>
            </a:r>
            <a:endParaRPr lang="en-US" sz="52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8DA279-B724-417E-AFFA-1E94CFB39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FA7B1-9781-4CDD-AD7A-615476979112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  <p:sp>
        <p:nvSpPr>
          <p:cNvPr id="30" name="Arrow: Right 29">
            <a:extLst>
              <a:ext uri="{FF2B5EF4-FFF2-40B4-BE49-F238E27FC236}">
                <a16:creationId xmlns:a16="http://schemas.microsoft.com/office/drawing/2014/main" id="{B095D47D-38EE-48B9-8ADB-880DAB078183}"/>
              </a:ext>
            </a:extLst>
          </p:cNvPr>
          <p:cNvSpPr/>
          <p:nvPr/>
        </p:nvSpPr>
        <p:spPr bwMode="auto">
          <a:xfrm>
            <a:off x="6975215" y="6738803"/>
            <a:ext cx="5394961" cy="2405197"/>
          </a:xfrm>
          <a:prstGeom prst="rightArrow">
            <a:avLst>
              <a:gd name="adj1" fmla="val 66232"/>
              <a:gd name="adj2" fmla="val 39308"/>
            </a:avLst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 defTabSz="2195513" eaLnBrk="0" hangingPunct="0"/>
            <a:r>
              <a:rPr lang="en-US" sz="3800" b="1" dirty="0">
                <a:solidFill>
                  <a:srgbClr val="007254"/>
                </a:solidFill>
                <a:latin typeface="Tahoma" charset="0"/>
              </a:rPr>
              <a:t>Diffuse Attention</a:t>
            </a:r>
            <a:br>
              <a:rPr lang="en-US" sz="3800" b="1" dirty="0">
                <a:solidFill>
                  <a:srgbClr val="007254"/>
                </a:solidFill>
                <a:latin typeface="Tahoma" charset="0"/>
              </a:rPr>
            </a:br>
            <a:r>
              <a:rPr lang="en-US" sz="3800" b="1" dirty="0">
                <a:solidFill>
                  <a:srgbClr val="007254"/>
                </a:solidFill>
                <a:latin typeface="Tahoma" charset="0"/>
              </a:rPr>
              <a:t>Schema</a:t>
            </a:r>
            <a:endParaRPr kumimoji="0" lang="en-US" sz="3800" b="1" i="0" u="none" strike="noStrike" cap="none" normalizeH="0" baseline="0" dirty="0">
              <a:ln>
                <a:noFill/>
              </a:ln>
              <a:solidFill>
                <a:srgbClr val="007254"/>
              </a:solidFill>
              <a:effectLst/>
              <a:latin typeface="Tahoma" charset="0"/>
            </a:endParaRPr>
          </a:p>
        </p:txBody>
      </p:sp>
      <p:sp>
        <p:nvSpPr>
          <p:cNvPr id="41" name="Arrow: Right 40">
            <a:extLst>
              <a:ext uri="{FF2B5EF4-FFF2-40B4-BE49-F238E27FC236}">
                <a16:creationId xmlns:a16="http://schemas.microsoft.com/office/drawing/2014/main" id="{766D2F60-E483-4B7D-8D59-1AB0F653AB75}"/>
              </a:ext>
            </a:extLst>
          </p:cNvPr>
          <p:cNvSpPr/>
          <p:nvPr/>
        </p:nvSpPr>
        <p:spPr bwMode="auto">
          <a:xfrm>
            <a:off x="6962648" y="6738803"/>
            <a:ext cx="5394959" cy="2405197"/>
          </a:xfrm>
          <a:prstGeom prst="rightArrow">
            <a:avLst>
              <a:gd name="adj1" fmla="val 66232"/>
              <a:gd name="adj2" fmla="val 39308"/>
            </a:avLst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21955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800" b="1" i="0" u="none" strike="noStrike" cap="none" normalizeH="0" baseline="0" dirty="0">
                <a:ln>
                  <a:noFill/>
                </a:ln>
                <a:solidFill>
                  <a:srgbClr val="262673"/>
                </a:solidFill>
                <a:effectLst/>
                <a:latin typeface="Tahoma" charset="0"/>
              </a:rPr>
              <a:t>Diffuse Awareness</a:t>
            </a:r>
            <a:br>
              <a:rPr kumimoji="0" lang="en-US" sz="3800" b="1" i="0" u="none" strike="noStrike" cap="none" normalizeH="0" baseline="0" dirty="0">
                <a:ln>
                  <a:noFill/>
                </a:ln>
                <a:solidFill>
                  <a:srgbClr val="262673"/>
                </a:solidFill>
                <a:effectLst/>
                <a:latin typeface="Tahoma" charset="0"/>
              </a:rPr>
            </a:br>
            <a:r>
              <a:rPr kumimoji="0" lang="en-US" sz="3800" b="1" i="0" u="none" strike="noStrike" cap="none" normalizeH="0" baseline="0" dirty="0">
                <a:ln>
                  <a:noFill/>
                </a:ln>
                <a:solidFill>
                  <a:srgbClr val="262673"/>
                </a:solidFill>
                <a:effectLst/>
                <a:latin typeface="Tahoma" charset="0"/>
              </a:rPr>
              <a:t>Experience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6DF3B10-33A6-402A-87CF-AFA105B57FFF}"/>
              </a:ext>
            </a:extLst>
          </p:cNvPr>
          <p:cNvSpPr txBox="1"/>
          <p:nvPr/>
        </p:nvSpPr>
        <p:spPr>
          <a:xfrm>
            <a:off x="3911600" y="5562599"/>
            <a:ext cx="2464136" cy="769441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txBody>
          <a:bodyPr wrap="none" rtlCol="0">
            <a:spAutoFit/>
          </a:bodyPr>
          <a:lstStyle/>
          <a:p>
            <a:r>
              <a:rPr lang="en-US" sz="4400" dirty="0"/>
              <a:t>An Agent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906544-0EB7-4C06-BE9A-ADC61A50D608}"/>
              </a:ext>
            </a:extLst>
          </p:cNvPr>
          <p:cNvSpPr txBox="1"/>
          <p:nvPr/>
        </p:nvSpPr>
        <p:spPr>
          <a:xfrm>
            <a:off x="7347468" y="5257800"/>
            <a:ext cx="3879332" cy="1446550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4400" dirty="0"/>
              <a:t>Claims Diffuse </a:t>
            </a:r>
            <a:br>
              <a:rPr lang="en-US" sz="4400" dirty="0"/>
            </a:br>
            <a:r>
              <a:rPr lang="en-US" sz="4400" dirty="0"/>
              <a:t>Awareness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672F9B-93C6-4343-A5D6-F03AFBE2FFCC}"/>
              </a:ext>
            </a:extLst>
          </p:cNvPr>
          <p:cNvSpPr txBox="1"/>
          <p:nvPr/>
        </p:nvSpPr>
        <p:spPr>
          <a:xfrm>
            <a:off x="12684818" y="5562600"/>
            <a:ext cx="3353675" cy="769441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txBody>
          <a:bodyPr wrap="none" rtlCol="0">
            <a:spAutoFit/>
          </a:bodyPr>
          <a:lstStyle/>
          <a:p>
            <a:r>
              <a:rPr lang="en-US" sz="4400" dirty="0"/>
              <a:t>Of the World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D2342A-2117-4F6D-BE0A-DEE6AA8B353F}"/>
              </a:ext>
            </a:extLst>
          </p:cNvPr>
          <p:cNvSpPr txBox="1"/>
          <p:nvPr/>
        </p:nvSpPr>
        <p:spPr>
          <a:xfrm>
            <a:off x="939800" y="5570040"/>
            <a:ext cx="2639633" cy="76944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4400" dirty="0"/>
              <a:t>In Words: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BBAE197-056D-4D31-ADA8-41B4616C4A14}"/>
              </a:ext>
            </a:extLst>
          </p:cNvPr>
          <p:cNvSpPr txBox="1"/>
          <p:nvPr/>
        </p:nvSpPr>
        <p:spPr>
          <a:xfrm>
            <a:off x="939800" y="7460158"/>
            <a:ext cx="2810834" cy="76944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4400" dirty="0"/>
              <a:t>In Models: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E6F0F5E-6A6A-48AF-8DF0-DADE86A34554}"/>
              </a:ext>
            </a:extLst>
          </p:cNvPr>
          <p:cNvSpPr txBox="1"/>
          <p:nvPr/>
        </p:nvSpPr>
        <p:spPr>
          <a:xfrm>
            <a:off x="6133966" y="7218127"/>
            <a:ext cx="1087577" cy="913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baseline="-25000" dirty="0"/>
              <a:t>+</a:t>
            </a:r>
            <a:endParaRPr lang="en-US" sz="6600" b="1" baseline="-250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4D6660D-A50E-4462-878F-E7AC31C06CA4}"/>
              </a:ext>
            </a:extLst>
          </p:cNvPr>
          <p:cNvSpPr txBox="1"/>
          <p:nvPr/>
        </p:nvSpPr>
        <p:spPr>
          <a:xfrm>
            <a:off x="13503773" y="7196003"/>
            <a:ext cx="1630576" cy="1415772"/>
          </a:xfrm>
          <a:prstGeom prst="rect">
            <a:avLst/>
          </a:prstGeom>
          <a:solidFill>
            <a:srgbClr val="ADEFD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4300" dirty="0"/>
              <a:t>World	</a:t>
            </a:r>
            <a:br>
              <a:rPr lang="en-US" sz="4300" dirty="0"/>
            </a:br>
            <a:r>
              <a:rPr lang="en-US" sz="4300" dirty="0"/>
              <a:t>Model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38C490F-DCAC-44C5-A949-BAFDA03C2A9C}"/>
              </a:ext>
            </a:extLst>
          </p:cNvPr>
          <p:cNvSpPr txBox="1"/>
          <p:nvPr/>
        </p:nvSpPr>
        <p:spPr>
          <a:xfrm>
            <a:off x="12553054" y="7196003"/>
            <a:ext cx="744114" cy="913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baseline="-25000" dirty="0"/>
              <a:t>+</a:t>
            </a:r>
            <a:endParaRPr lang="en-US" sz="6600" b="1" baseline="-25000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686E52E-9C73-40C6-8D3F-13AACC391EF8}"/>
              </a:ext>
            </a:extLst>
          </p:cNvPr>
          <p:cNvSpPr txBox="1"/>
          <p:nvPr/>
        </p:nvSpPr>
        <p:spPr>
          <a:xfrm>
            <a:off x="4306436" y="7196003"/>
            <a:ext cx="1662635" cy="1446550"/>
          </a:xfrm>
          <a:prstGeom prst="rect">
            <a:avLst/>
          </a:prstGeom>
          <a:solidFill>
            <a:srgbClr val="FFBEBE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4300" dirty="0"/>
              <a:t>Self-</a:t>
            </a:r>
            <a:br>
              <a:rPr lang="en-US" sz="4300" dirty="0"/>
            </a:br>
            <a:r>
              <a:rPr lang="en-US" sz="4300" dirty="0"/>
              <a:t>Model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71E9D47F-3AB5-4E92-B22D-8C00352587ED}"/>
              </a:ext>
            </a:extLst>
          </p:cNvPr>
          <p:cNvSpPr/>
          <p:nvPr/>
        </p:nvSpPr>
        <p:spPr bwMode="auto">
          <a:xfrm>
            <a:off x="6731000" y="3810000"/>
            <a:ext cx="10287000" cy="769441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1" compatLnSpc="1">
            <a:prstTxWarp prst="textNoShape">
              <a:avLst/>
            </a:prstTxWarp>
          </a:bodyPr>
          <a:lstStyle/>
          <a:p>
            <a:pPr defTabSz="2195513" eaLnBrk="0" hangingPunct="0"/>
            <a:endParaRPr lang="en-US" sz="4300">
              <a:latin typeface="Tahoma" charset="0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6328A5DB-A853-4311-AB23-8D9B8F936ABF}"/>
              </a:ext>
            </a:extLst>
          </p:cNvPr>
          <p:cNvSpPr/>
          <p:nvPr/>
        </p:nvSpPr>
        <p:spPr bwMode="auto">
          <a:xfrm>
            <a:off x="4140201" y="3040559"/>
            <a:ext cx="8686800" cy="769441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1" compatLnSpc="1">
            <a:prstTxWarp prst="textNoShape">
              <a:avLst/>
            </a:prstTxWarp>
          </a:bodyPr>
          <a:lstStyle/>
          <a:p>
            <a:pPr marL="0" marR="0" indent="0" algn="l" defTabSz="21955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A96EEA2-128E-4FA9-9D36-0AE3300B49E7}"/>
              </a:ext>
            </a:extLst>
          </p:cNvPr>
          <p:cNvSpPr txBox="1"/>
          <p:nvPr/>
        </p:nvSpPr>
        <p:spPr>
          <a:xfrm>
            <a:off x="698885" y="5447287"/>
            <a:ext cx="3040383" cy="28007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pPr algn="ctr"/>
            <a:br>
              <a:rPr lang="en-US" sz="4400" dirty="0"/>
            </a:br>
            <a:r>
              <a:rPr lang="en-US" sz="4400" dirty="0"/>
              <a:t>AST Model</a:t>
            </a:r>
            <a:br>
              <a:rPr lang="en-US" sz="4400" dirty="0"/>
            </a:br>
            <a:r>
              <a:rPr lang="en-US" sz="4400" dirty="0"/>
              <a:t>of Diffuse</a:t>
            </a:r>
            <a:br>
              <a:rPr lang="en-US" sz="4400" dirty="0"/>
            </a:br>
            <a:r>
              <a:rPr lang="en-US" sz="4400" dirty="0"/>
              <a:t>Awareness: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460463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 advTm="38904">
        <p:fade/>
      </p:transition>
    </mc:Choice>
    <mc:Fallback xmlns="">
      <p:transition spd="med" advTm="3890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500"/>
                            </p:stCondLst>
                            <p:childTnLst>
                              <p:par>
                                <p:cTn id="6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41" grpId="0" animBg="1"/>
      <p:bldP spid="41" grpId="1" animBg="1"/>
      <p:bldP spid="41" grpId="2" animBg="1"/>
      <p:bldP spid="41" grpId="3" animBg="1"/>
      <p:bldP spid="5" grpId="0" animBg="1"/>
      <p:bldP spid="6" grpId="0" animBg="1"/>
      <p:bldP spid="7" grpId="0" animBg="1"/>
      <p:bldP spid="8" grpId="0"/>
      <p:bldP spid="12" grpId="0"/>
      <p:bldP spid="31" grpId="0"/>
      <p:bldP spid="33" grpId="0" animBg="1"/>
      <p:bldP spid="34" grpId="0"/>
      <p:bldP spid="37" grpId="0" animBg="1"/>
      <p:bldP spid="44" grpId="0" animBg="1"/>
      <p:bldP spid="44" grpId="1" animBg="1"/>
      <p:bldP spid="45" grpId="0" animBg="1"/>
      <p:bldP spid="45" grpId="1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37A96AE-D507-411A-B7AF-F96534BA4E82}"/>
              </a:ext>
            </a:extLst>
          </p:cNvPr>
          <p:cNvSpPr txBox="1">
            <a:spLocks/>
          </p:cNvSpPr>
          <p:nvPr/>
        </p:nvSpPr>
        <p:spPr bwMode="auto">
          <a:xfrm>
            <a:off x="1549400" y="2959894"/>
            <a:ext cx="14706600" cy="6035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46157" tIns="73079" rIns="146157" bIns="73079" numCol="1" anchor="ctr" anchorCtr="0" compatLnSpc="1">
            <a:prstTxWarp prst="textNoShape">
              <a:avLst/>
            </a:prstTxWarp>
          </a:bodyPr>
          <a:lstStyle>
            <a:lvl1pPr marL="547837" indent="-547837" algn="l" defTabSz="146265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70C0"/>
              </a:buClr>
              <a:buSzPct val="60000"/>
              <a:buFont typeface="Wingdings" panose="05000000000000000000" pitchFamily="2" charset="2"/>
              <a:buChar char="q"/>
              <a:defRPr sz="3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88734" indent="-458995" algn="l" defTabSz="146265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70C0"/>
              </a:buClr>
              <a:buSzPct val="55000"/>
              <a:buFont typeface="Wingdings" panose="05000000000000000000" pitchFamily="2" charset="2"/>
              <a:buChar char="q"/>
              <a:defRPr sz="3200">
                <a:solidFill>
                  <a:schemeClr val="tx1"/>
                </a:solidFill>
                <a:latin typeface="+mn-lt"/>
              </a:defRPr>
            </a:lvl2pPr>
            <a:lvl3pPr marL="1827523" indent="-364873" algn="l" defTabSz="146265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70C0"/>
              </a:buClr>
              <a:buSzPct val="50000"/>
              <a:buFont typeface="Wingdings" panose="05000000000000000000" pitchFamily="2" charset="2"/>
              <a:buChar char="q"/>
              <a:defRPr sz="2700">
                <a:solidFill>
                  <a:schemeClr val="tx1"/>
                </a:solidFill>
                <a:latin typeface="+mn-lt"/>
              </a:defRPr>
            </a:lvl3pPr>
            <a:lvl4pPr marL="2535286" indent="-342900" algn="l" defTabSz="146265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70C0"/>
              </a:buClr>
              <a:buSzPct val="55000"/>
              <a:buFont typeface="Wingdings" panose="05000000000000000000" pitchFamily="2" charset="2"/>
              <a:buChar char="q"/>
              <a:defRPr sz="2100">
                <a:solidFill>
                  <a:schemeClr val="tx1"/>
                </a:solidFill>
                <a:latin typeface="+mn-lt"/>
              </a:defRPr>
            </a:lvl4pPr>
            <a:lvl5pPr marL="3289114" indent="-364873" algn="l" defTabSz="146265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70C0"/>
              </a:buClr>
              <a:buSzPct val="50000"/>
              <a:buFont typeface="Wingdings" panose="05000000000000000000" pitchFamily="2" charset="2"/>
              <a:buChar char="q"/>
              <a:defRPr sz="2100">
                <a:solidFill>
                  <a:schemeClr val="tx1"/>
                </a:solidFill>
                <a:latin typeface="+mn-lt"/>
              </a:defRPr>
            </a:lvl5pPr>
            <a:lvl6pPr marL="3593701" indent="-364873" algn="l" defTabSz="1462653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</a:defRPr>
            </a:lvl6pPr>
            <a:lvl7pPr marL="3898287" indent="-364873" algn="l" defTabSz="1462653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</a:defRPr>
            </a:lvl7pPr>
            <a:lvl8pPr marL="4202875" indent="-364873" algn="l" defTabSz="1462653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</a:defRPr>
            </a:lvl8pPr>
            <a:lvl9pPr marL="4507461" indent="-364873" algn="l" defTabSz="1462653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8800" dirty="0"/>
              <a:t>Agents and World Models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AE82E0-2C21-473A-A193-2A9ADC192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FA7B1-9781-4CDD-AD7A-615476979112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5792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58">
        <p:fade/>
      </p:transition>
    </mc:Choice>
    <mc:Fallback xmlns="">
      <p:transition spd="med" advTm="305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D75269-1C47-45F7-8842-0E67BDC61E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Attention: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AC6FBB-A6C9-4EEB-A2E6-368EC262A5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82801" y="2959894"/>
            <a:ext cx="15428854" cy="6035234"/>
          </a:xfrm>
        </p:spPr>
        <p:txBody>
          <a:bodyPr/>
          <a:lstStyle/>
          <a:p>
            <a:r>
              <a:rPr lang="en-US" sz="6000" dirty="0"/>
              <a:t>Top-Down </a:t>
            </a:r>
            <a:r>
              <a:rPr lang="en-US" sz="6000" b="1" dirty="0"/>
              <a:t>Focal Attention Mechanism</a:t>
            </a:r>
          </a:p>
          <a:p>
            <a:pPr lvl="1"/>
            <a:r>
              <a:rPr lang="en-US" sz="5400" dirty="0"/>
              <a:t>Attention Target chosen by the </a:t>
            </a:r>
            <a:r>
              <a:rPr lang="en-US" sz="5400" b="1" dirty="0"/>
              <a:t>Controller</a:t>
            </a:r>
          </a:p>
          <a:p>
            <a:r>
              <a:rPr lang="en-US" sz="6000" dirty="0"/>
              <a:t>Bottom-Up </a:t>
            </a:r>
            <a:r>
              <a:rPr lang="en-US" sz="6000" b="1" dirty="0"/>
              <a:t>Focal Attention Mechanism</a:t>
            </a:r>
          </a:p>
          <a:p>
            <a:pPr lvl="1"/>
            <a:r>
              <a:rPr lang="en-US" sz="5400" dirty="0"/>
              <a:t>Attention Target chosen by the </a:t>
            </a:r>
            <a:r>
              <a:rPr lang="en-US" sz="5400" b="1" dirty="0"/>
              <a:t>Modeler</a:t>
            </a:r>
          </a:p>
          <a:p>
            <a:r>
              <a:rPr lang="en-US" sz="5800" dirty="0"/>
              <a:t>The Modeler uses the </a:t>
            </a:r>
            <a:r>
              <a:rPr lang="en-US" sz="5800" b="1" dirty="0"/>
              <a:t>Diffuse Attention Mechanism</a:t>
            </a:r>
            <a:r>
              <a:rPr lang="en-US" sz="5800" dirty="0"/>
              <a:t> to find BU attention targets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8DA279-B724-417E-AFFA-1E94CFB39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FA7B1-9781-4CDD-AD7A-615476979112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98807A85-B7E7-452A-A791-7574618C3915}"/>
              </a:ext>
            </a:extLst>
          </p:cNvPr>
          <p:cNvSpPr/>
          <p:nvPr/>
        </p:nvSpPr>
        <p:spPr bwMode="auto">
          <a:xfrm>
            <a:off x="1016000" y="8001000"/>
            <a:ext cx="2751936" cy="1600200"/>
          </a:xfrm>
          <a:custGeom>
            <a:avLst/>
            <a:gdLst>
              <a:gd name="connsiteX0" fmla="*/ 0 w 2990052"/>
              <a:gd name="connsiteY0" fmla="*/ 0 h 668655"/>
              <a:gd name="connsiteX1" fmla="*/ 1744197 w 2990052"/>
              <a:gd name="connsiteY1" fmla="*/ 0 h 668655"/>
              <a:gd name="connsiteX2" fmla="*/ 1656489 w 2990052"/>
              <a:gd name="connsiteY2" fmla="*/ -1284480 h 668655"/>
              <a:gd name="connsiteX3" fmla="*/ 2491710 w 2990052"/>
              <a:gd name="connsiteY3" fmla="*/ 0 h 668655"/>
              <a:gd name="connsiteX4" fmla="*/ 2990052 w 2990052"/>
              <a:gd name="connsiteY4" fmla="*/ 0 h 668655"/>
              <a:gd name="connsiteX5" fmla="*/ 2990052 w 2990052"/>
              <a:gd name="connsiteY5" fmla="*/ 111443 h 668655"/>
              <a:gd name="connsiteX6" fmla="*/ 2990052 w 2990052"/>
              <a:gd name="connsiteY6" fmla="*/ 111443 h 668655"/>
              <a:gd name="connsiteX7" fmla="*/ 2990052 w 2990052"/>
              <a:gd name="connsiteY7" fmla="*/ 278606 h 668655"/>
              <a:gd name="connsiteX8" fmla="*/ 2990052 w 2990052"/>
              <a:gd name="connsiteY8" fmla="*/ 668655 h 668655"/>
              <a:gd name="connsiteX9" fmla="*/ 2491710 w 2990052"/>
              <a:gd name="connsiteY9" fmla="*/ 668655 h 668655"/>
              <a:gd name="connsiteX10" fmla="*/ 1744197 w 2990052"/>
              <a:gd name="connsiteY10" fmla="*/ 668655 h 668655"/>
              <a:gd name="connsiteX11" fmla="*/ 1744197 w 2990052"/>
              <a:gd name="connsiteY11" fmla="*/ 668655 h 668655"/>
              <a:gd name="connsiteX12" fmla="*/ 0 w 2990052"/>
              <a:gd name="connsiteY12" fmla="*/ 668655 h 668655"/>
              <a:gd name="connsiteX13" fmla="*/ 0 w 2990052"/>
              <a:gd name="connsiteY13" fmla="*/ 278606 h 668655"/>
              <a:gd name="connsiteX14" fmla="*/ 0 w 2990052"/>
              <a:gd name="connsiteY14" fmla="*/ 111443 h 668655"/>
              <a:gd name="connsiteX15" fmla="*/ 0 w 2990052"/>
              <a:gd name="connsiteY15" fmla="*/ 111443 h 668655"/>
              <a:gd name="connsiteX16" fmla="*/ 0 w 2990052"/>
              <a:gd name="connsiteY16" fmla="*/ 0 h 668655"/>
              <a:gd name="connsiteX0" fmla="*/ 0 w 2990052"/>
              <a:gd name="connsiteY0" fmla="*/ 1284480 h 1953135"/>
              <a:gd name="connsiteX1" fmla="*/ 918163 w 2990052"/>
              <a:gd name="connsiteY1" fmla="*/ 1284480 h 1953135"/>
              <a:gd name="connsiteX2" fmla="*/ 1656489 w 2990052"/>
              <a:gd name="connsiteY2" fmla="*/ 0 h 1953135"/>
              <a:gd name="connsiteX3" fmla="*/ 2491710 w 2990052"/>
              <a:gd name="connsiteY3" fmla="*/ 1284480 h 1953135"/>
              <a:gd name="connsiteX4" fmla="*/ 2990052 w 2990052"/>
              <a:gd name="connsiteY4" fmla="*/ 1284480 h 1953135"/>
              <a:gd name="connsiteX5" fmla="*/ 2990052 w 2990052"/>
              <a:gd name="connsiteY5" fmla="*/ 1395923 h 1953135"/>
              <a:gd name="connsiteX6" fmla="*/ 2990052 w 2990052"/>
              <a:gd name="connsiteY6" fmla="*/ 1395923 h 1953135"/>
              <a:gd name="connsiteX7" fmla="*/ 2990052 w 2990052"/>
              <a:gd name="connsiteY7" fmla="*/ 1563086 h 1953135"/>
              <a:gd name="connsiteX8" fmla="*/ 2990052 w 2990052"/>
              <a:gd name="connsiteY8" fmla="*/ 1953135 h 1953135"/>
              <a:gd name="connsiteX9" fmla="*/ 2491710 w 2990052"/>
              <a:gd name="connsiteY9" fmla="*/ 1953135 h 1953135"/>
              <a:gd name="connsiteX10" fmla="*/ 1744197 w 2990052"/>
              <a:gd name="connsiteY10" fmla="*/ 1953135 h 1953135"/>
              <a:gd name="connsiteX11" fmla="*/ 1744197 w 2990052"/>
              <a:gd name="connsiteY11" fmla="*/ 1953135 h 1953135"/>
              <a:gd name="connsiteX12" fmla="*/ 0 w 2990052"/>
              <a:gd name="connsiteY12" fmla="*/ 1953135 h 1953135"/>
              <a:gd name="connsiteX13" fmla="*/ 0 w 2990052"/>
              <a:gd name="connsiteY13" fmla="*/ 1563086 h 1953135"/>
              <a:gd name="connsiteX14" fmla="*/ 0 w 2990052"/>
              <a:gd name="connsiteY14" fmla="*/ 1395923 h 1953135"/>
              <a:gd name="connsiteX15" fmla="*/ 0 w 2990052"/>
              <a:gd name="connsiteY15" fmla="*/ 1395923 h 1953135"/>
              <a:gd name="connsiteX16" fmla="*/ 0 w 2990052"/>
              <a:gd name="connsiteY16" fmla="*/ 1284480 h 1953135"/>
              <a:gd name="connsiteX0" fmla="*/ 0 w 2990052"/>
              <a:gd name="connsiteY0" fmla="*/ 1284480 h 1953135"/>
              <a:gd name="connsiteX1" fmla="*/ 918163 w 2990052"/>
              <a:gd name="connsiteY1" fmla="*/ 1284480 h 1953135"/>
              <a:gd name="connsiteX2" fmla="*/ 1656489 w 2990052"/>
              <a:gd name="connsiteY2" fmla="*/ 0 h 1953135"/>
              <a:gd name="connsiteX3" fmla="*/ 1707939 w 2990052"/>
              <a:gd name="connsiteY3" fmla="*/ 1303690 h 1953135"/>
              <a:gd name="connsiteX4" fmla="*/ 2990052 w 2990052"/>
              <a:gd name="connsiteY4" fmla="*/ 1284480 h 1953135"/>
              <a:gd name="connsiteX5" fmla="*/ 2990052 w 2990052"/>
              <a:gd name="connsiteY5" fmla="*/ 1395923 h 1953135"/>
              <a:gd name="connsiteX6" fmla="*/ 2990052 w 2990052"/>
              <a:gd name="connsiteY6" fmla="*/ 1395923 h 1953135"/>
              <a:gd name="connsiteX7" fmla="*/ 2990052 w 2990052"/>
              <a:gd name="connsiteY7" fmla="*/ 1563086 h 1953135"/>
              <a:gd name="connsiteX8" fmla="*/ 2990052 w 2990052"/>
              <a:gd name="connsiteY8" fmla="*/ 1953135 h 1953135"/>
              <a:gd name="connsiteX9" fmla="*/ 2491710 w 2990052"/>
              <a:gd name="connsiteY9" fmla="*/ 1953135 h 1953135"/>
              <a:gd name="connsiteX10" fmla="*/ 1744197 w 2990052"/>
              <a:gd name="connsiteY10" fmla="*/ 1953135 h 1953135"/>
              <a:gd name="connsiteX11" fmla="*/ 1744197 w 2990052"/>
              <a:gd name="connsiteY11" fmla="*/ 1953135 h 1953135"/>
              <a:gd name="connsiteX12" fmla="*/ 0 w 2990052"/>
              <a:gd name="connsiteY12" fmla="*/ 1953135 h 1953135"/>
              <a:gd name="connsiteX13" fmla="*/ 0 w 2990052"/>
              <a:gd name="connsiteY13" fmla="*/ 1563086 h 1953135"/>
              <a:gd name="connsiteX14" fmla="*/ 0 w 2990052"/>
              <a:gd name="connsiteY14" fmla="*/ 1395923 h 1953135"/>
              <a:gd name="connsiteX15" fmla="*/ 0 w 2990052"/>
              <a:gd name="connsiteY15" fmla="*/ 1395923 h 1953135"/>
              <a:gd name="connsiteX16" fmla="*/ 0 w 2990052"/>
              <a:gd name="connsiteY16" fmla="*/ 1284480 h 1953135"/>
              <a:gd name="connsiteX0" fmla="*/ 0 w 2990052"/>
              <a:gd name="connsiteY0" fmla="*/ 1284480 h 1953135"/>
              <a:gd name="connsiteX1" fmla="*/ 1085311 w 2990052"/>
              <a:gd name="connsiteY1" fmla="*/ 1277925 h 1953135"/>
              <a:gd name="connsiteX2" fmla="*/ 1656489 w 2990052"/>
              <a:gd name="connsiteY2" fmla="*/ 0 h 1953135"/>
              <a:gd name="connsiteX3" fmla="*/ 1707939 w 2990052"/>
              <a:gd name="connsiteY3" fmla="*/ 1303690 h 1953135"/>
              <a:gd name="connsiteX4" fmla="*/ 2990052 w 2990052"/>
              <a:gd name="connsiteY4" fmla="*/ 1284480 h 1953135"/>
              <a:gd name="connsiteX5" fmla="*/ 2990052 w 2990052"/>
              <a:gd name="connsiteY5" fmla="*/ 1395923 h 1953135"/>
              <a:gd name="connsiteX6" fmla="*/ 2990052 w 2990052"/>
              <a:gd name="connsiteY6" fmla="*/ 1395923 h 1953135"/>
              <a:gd name="connsiteX7" fmla="*/ 2990052 w 2990052"/>
              <a:gd name="connsiteY7" fmla="*/ 1563086 h 1953135"/>
              <a:gd name="connsiteX8" fmla="*/ 2990052 w 2990052"/>
              <a:gd name="connsiteY8" fmla="*/ 1953135 h 1953135"/>
              <a:gd name="connsiteX9" fmla="*/ 2491710 w 2990052"/>
              <a:gd name="connsiteY9" fmla="*/ 1953135 h 1953135"/>
              <a:gd name="connsiteX10" fmla="*/ 1744197 w 2990052"/>
              <a:gd name="connsiteY10" fmla="*/ 1953135 h 1953135"/>
              <a:gd name="connsiteX11" fmla="*/ 1744197 w 2990052"/>
              <a:gd name="connsiteY11" fmla="*/ 1953135 h 1953135"/>
              <a:gd name="connsiteX12" fmla="*/ 0 w 2990052"/>
              <a:gd name="connsiteY12" fmla="*/ 1953135 h 1953135"/>
              <a:gd name="connsiteX13" fmla="*/ 0 w 2990052"/>
              <a:gd name="connsiteY13" fmla="*/ 1563086 h 1953135"/>
              <a:gd name="connsiteX14" fmla="*/ 0 w 2990052"/>
              <a:gd name="connsiteY14" fmla="*/ 1395923 h 1953135"/>
              <a:gd name="connsiteX15" fmla="*/ 0 w 2990052"/>
              <a:gd name="connsiteY15" fmla="*/ 1395923 h 1953135"/>
              <a:gd name="connsiteX16" fmla="*/ 0 w 2990052"/>
              <a:gd name="connsiteY16" fmla="*/ 1284480 h 1953135"/>
              <a:gd name="connsiteX0" fmla="*/ 0 w 2990052"/>
              <a:gd name="connsiteY0" fmla="*/ 1284480 h 1953135"/>
              <a:gd name="connsiteX1" fmla="*/ 1282821 w 2990052"/>
              <a:gd name="connsiteY1" fmla="*/ 1274268 h 1953135"/>
              <a:gd name="connsiteX2" fmla="*/ 1656489 w 2990052"/>
              <a:gd name="connsiteY2" fmla="*/ 0 h 1953135"/>
              <a:gd name="connsiteX3" fmla="*/ 1707939 w 2990052"/>
              <a:gd name="connsiteY3" fmla="*/ 1303690 h 1953135"/>
              <a:gd name="connsiteX4" fmla="*/ 2990052 w 2990052"/>
              <a:gd name="connsiteY4" fmla="*/ 1284480 h 1953135"/>
              <a:gd name="connsiteX5" fmla="*/ 2990052 w 2990052"/>
              <a:gd name="connsiteY5" fmla="*/ 1395923 h 1953135"/>
              <a:gd name="connsiteX6" fmla="*/ 2990052 w 2990052"/>
              <a:gd name="connsiteY6" fmla="*/ 1395923 h 1953135"/>
              <a:gd name="connsiteX7" fmla="*/ 2990052 w 2990052"/>
              <a:gd name="connsiteY7" fmla="*/ 1563086 h 1953135"/>
              <a:gd name="connsiteX8" fmla="*/ 2990052 w 2990052"/>
              <a:gd name="connsiteY8" fmla="*/ 1953135 h 1953135"/>
              <a:gd name="connsiteX9" fmla="*/ 2491710 w 2990052"/>
              <a:gd name="connsiteY9" fmla="*/ 1953135 h 1953135"/>
              <a:gd name="connsiteX10" fmla="*/ 1744197 w 2990052"/>
              <a:gd name="connsiteY10" fmla="*/ 1953135 h 1953135"/>
              <a:gd name="connsiteX11" fmla="*/ 1744197 w 2990052"/>
              <a:gd name="connsiteY11" fmla="*/ 1953135 h 1953135"/>
              <a:gd name="connsiteX12" fmla="*/ 0 w 2990052"/>
              <a:gd name="connsiteY12" fmla="*/ 1953135 h 1953135"/>
              <a:gd name="connsiteX13" fmla="*/ 0 w 2990052"/>
              <a:gd name="connsiteY13" fmla="*/ 1563086 h 1953135"/>
              <a:gd name="connsiteX14" fmla="*/ 0 w 2990052"/>
              <a:gd name="connsiteY14" fmla="*/ 1395923 h 1953135"/>
              <a:gd name="connsiteX15" fmla="*/ 0 w 2990052"/>
              <a:gd name="connsiteY15" fmla="*/ 1395923 h 1953135"/>
              <a:gd name="connsiteX16" fmla="*/ 0 w 2990052"/>
              <a:gd name="connsiteY16" fmla="*/ 1284480 h 1953135"/>
              <a:gd name="connsiteX0" fmla="*/ 0 w 2990052"/>
              <a:gd name="connsiteY0" fmla="*/ 1284480 h 1953135"/>
              <a:gd name="connsiteX1" fmla="*/ 1282821 w 2990052"/>
              <a:gd name="connsiteY1" fmla="*/ 1274268 h 1953135"/>
              <a:gd name="connsiteX2" fmla="*/ 1707289 w 2990052"/>
              <a:gd name="connsiteY2" fmla="*/ 0 h 1953135"/>
              <a:gd name="connsiteX3" fmla="*/ 1707939 w 2990052"/>
              <a:gd name="connsiteY3" fmla="*/ 1303690 h 1953135"/>
              <a:gd name="connsiteX4" fmla="*/ 2990052 w 2990052"/>
              <a:gd name="connsiteY4" fmla="*/ 1284480 h 1953135"/>
              <a:gd name="connsiteX5" fmla="*/ 2990052 w 2990052"/>
              <a:gd name="connsiteY5" fmla="*/ 1395923 h 1953135"/>
              <a:gd name="connsiteX6" fmla="*/ 2990052 w 2990052"/>
              <a:gd name="connsiteY6" fmla="*/ 1395923 h 1953135"/>
              <a:gd name="connsiteX7" fmla="*/ 2990052 w 2990052"/>
              <a:gd name="connsiteY7" fmla="*/ 1563086 h 1953135"/>
              <a:gd name="connsiteX8" fmla="*/ 2990052 w 2990052"/>
              <a:gd name="connsiteY8" fmla="*/ 1953135 h 1953135"/>
              <a:gd name="connsiteX9" fmla="*/ 2491710 w 2990052"/>
              <a:gd name="connsiteY9" fmla="*/ 1953135 h 1953135"/>
              <a:gd name="connsiteX10" fmla="*/ 1744197 w 2990052"/>
              <a:gd name="connsiteY10" fmla="*/ 1953135 h 1953135"/>
              <a:gd name="connsiteX11" fmla="*/ 1744197 w 2990052"/>
              <a:gd name="connsiteY11" fmla="*/ 1953135 h 1953135"/>
              <a:gd name="connsiteX12" fmla="*/ 0 w 2990052"/>
              <a:gd name="connsiteY12" fmla="*/ 1953135 h 1953135"/>
              <a:gd name="connsiteX13" fmla="*/ 0 w 2990052"/>
              <a:gd name="connsiteY13" fmla="*/ 1563086 h 1953135"/>
              <a:gd name="connsiteX14" fmla="*/ 0 w 2990052"/>
              <a:gd name="connsiteY14" fmla="*/ 1395923 h 1953135"/>
              <a:gd name="connsiteX15" fmla="*/ 0 w 2990052"/>
              <a:gd name="connsiteY15" fmla="*/ 1395923 h 1953135"/>
              <a:gd name="connsiteX16" fmla="*/ 0 w 2990052"/>
              <a:gd name="connsiteY16" fmla="*/ 1284480 h 1953135"/>
              <a:gd name="connsiteX0" fmla="*/ 0 w 2990052"/>
              <a:gd name="connsiteY0" fmla="*/ 1284480 h 1953135"/>
              <a:gd name="connsiteX1" fmla="*/ 1282821 w 2990052"/>
              <a:gd name="connsiteY1" fmla="*/ 1274268 h 1953135"/>
              <a:gd name="connsiteX2" fmla="*/ 1741156 w 2990052"/>
              <a:gd name="connsiteY2" fmla="*/ 0 h 1953135"/>
              <a:gd name="connsiteX3" fmla="*/ 1707939 w 2990052"/>
              <a:gd name="connsiteY3" fmla="*/ 1303690 h 1953135"/>
              <a:gd name="connsiteX4" fmla="*/ 2990052 w 2990052"/>
              <a:gd name="connsiteY4" fmla="*/ 1284480 h 1953135"/>
              <a:gd name="connsiteX5" fmla="*/ 2990052 w 2990052"/>
              <a:gd name="connsiteY5" fmla="*/ 1395923 h 1953135"/>
              <a:gd name="connsiteX6" fmla="*/ 2990052 w 2990052"/>
              <a:gd name="connsiteY6" fmla="*/ 1395923 h 1953135"/>
              <a:gd name="connsiteX7" fmla="*/ 2990052 w 2990052"/>
              <a:gd name="connsiteY7" fmla="*/ 1563086 h 1953135"/>
              <a:gd name="connsiteX8" fmla="*/ 2990052 w 2990052"/>
              <a:gd name="connsiteY8" fmla="*/ 1953135 h 1953135"/>
              <a:gd name="connsiteX9" fmla="*/ 2491710 w 2990052"/>
              <a:gd name="connsiteY9" fmla="*/ 1953135 h 1953135"/>
              <a:gd name="connsiteX10" fmla="*/ 1744197 w 2990052"/>
              <a:gd name="connsiteY10" fmla="*/ 1953135 h 1953135"/>
              <a:gd name="connsiteX11" fmla="*/ 1744197 w 2990052"/>
              <a:gd name="connsiteY11" fmla="*/ 1953135 h 1953135"/>
              <a:gd name="connsiteX12" fmla="*/ 0 w 2990052"/>
              <a:gd name="connsiteY12" fmla="*/ 1953135 h 1953135"/>
              <a:gd name="connsiteX13" fmla="*/ 0 w 2990052"/>
              <a:gd name="connsiteY13" fmla="*/ 1563086 h 1953135"/>
              <a:gd name="connsiteX14" fmla="*/ 0 w 2990052"/>
              <a:gd name="connsiteY14" fmla="*/ 1395923 h 1953135"/>
              <a:gd name="connsiteX15" fmla="*/ 0 w 2990052"/>
              <a:gd name="connsiteY15" fmla="*/ 1395923 h 1953135"/>
              <a:gd name="connsiteX16" fmla="*/ 0 w 2990052"/>
              <a:gd name="connsiteY16" fmla="*/ 1284480 h 1953135"/>
              <a:gd name="connsiteX0" fmla="*/ 0 w 2990052"/>
              <a:gd name="connsiteY0" fmla="*/ 1284480 h 1953135"/>
              <a:gd name="connsiteX1" fmla="*/ 1282821 w 2990052"/>
              <a:gd name="connsiteY1" fmla="*/ 1274268 h 1953135"/>
              <a:gd name="connsiteX2" fmla="*/ 1724222 w 2990052"/>
              <a:gd name="connsiteY2" fmla="*/ 0 h 1953135"/>
              <a:gd name="connsiteX3" fmla="*/ 1707939 w 2990052"/>
              <a:gd name="connsiteY3" fmla="*/ 1303690 h 1953135"/>
              <a:gd name="connsiteX4" fmla="*/ 2990052 w 2990052"/>
              <a:gd name="connsiteY4" fmla="*/ 1284480 h 1953135"/>
              <a:gd name="connsiteX5" fmla="*/ 2990052 w 2990052"/>
              <a:gd name="connsiteY5" fmla="*/ 1395923 h 1953135"/>
              <a:gd name="connsiteX6" fmla="*/ 2990052 w 2990052"/>
              <a:gd name="connsiteY6" fmla="*/ 1395923 h 1953135"/>
              <a:gd name="connsiteX7" fmla="*/ 2990052 w 2990052"/>
              <a:gd name="connsiteY7" fmla="*/ 1563086 h 1953135"/>
              <a:gd name="connsiteX8" fmla="*/ 2990052 w 2990052"/>
              <a:gd name="connsiteY8" fmla="*/ 1953135 h 1953135"/>
              <a:gd name="connsiteX9" fmla="*/ 2491710 w 2990052"/>
              <a:gd name="connsiteY9" fmla="*/ 1953135 h 1953135"/>
              <a:gd name="connsiteX10" fmla="*/ 1744197 w 2990052"/>
              <a:gd name="connsiteY10" fmla="*/ 1953135 h 1953135"/>
              <a:gd name="connsiteX11" fmla="*/ 1744197 w 2990052"/>
              <a:gd name="connsiteY11" fmla="*/ 1953135 h 1953135"/>
              <a:gd name="connsiteX12" fmla="*/ 0 w 2990052"/>
              <a:gd name="connsiteY12" fmla="*/ 1953135 h 1953135"/>
              <a:gd name="connsiteX13" fmla="*/ 0 w 2990052"/>
              <a:gd name="connsiteY13" fmla="*/ 1563086 h 1953135"/>
              <a:gd name="connsiteX14" fmla="*/ 0 w 2990052"/>
              <a:gd name="connsiteY14" fmla="*/ 1395923 h 1953135"/>
              <a:gd name="connsiteX15" fmla="*/ 0 w 2990052"/>
              <a:gd name="connsiteY15" fmla="*/ 1395923 h 1953135"/>
              <a:gd name="connsiteX16" fmla="*/ 0 w 2990052"/>
              <a:gd name="connsiteY16" fmla="*/ 1284480 h 1953135"/>
              <a:gd name="connsiteX0" fmla="*/ 0 w 2990052"/>
              <a:gd name="connsiteY0" fmla="*/ 1284480 h 1953135"/>
              <a:gd name="connsiteX1" fmla="*/ 1282821 w 2990052"/>
              <a:gd name="connsiteY1" fmla="*/ 1274268 h 1953135"/>
              <a:gd name="connsiteX2" fmla="*/ 1563355 w 2990052"/>
              <a:gd name="connsiteY2" fmla="*/ 0 h 1953135"/>
              <a:gd name="connsiteX3" fmla="*/ 1707939 w 2990052"/>
              <a:gd name="connsiteY3" fmla="*/ 1303690 h 1953135"/>
              <a:gd name="connsiteX4" fmla="*/ 2990052 w 2990052"/>
              <a:gd name="connsiteY4" fmla="*/ 1284480 h 1953135"/>
              <a:gd name="connsiteX5" fmla="*/ 2990052 w 2990052"/>
              <a:gd name="connsiteY5" fmla="*/ 1395923 h 1953135"/>
              <a:gd name="connsiteX6" fmla="*/ 2990052 w 2990052"/>
              <a:gd name="connsiteY6" fmla="*/ 1395923 h 1953135"/>
              <a:gd name="connsiteX7" fmla="*/ 2990052 w 2990052"/>
              <a:gd name="connsiteY7" fmla="*/ 1563086 h 1953135"/>
              <a:gd name="connsiteX8" fmla="*/ 2990052 w 2990052"/>
              <a:gd name="connsiteY8" fmla="*/ 1953135 h 1953135"/>
              <a:gd name="connsiteX9" fmla="*/ 2491710 w 2990052"/>
              <a:gd name="connsiteY9" fmla="*/ 1953135 h 1953135"/>
              <a:gd name="connsiteX10" fmla="*/ 1744197 w 2990052"/>
              <a:gd name="connsiteY10" fmla="*/ 1953135 h 1953135"/>
              <a:gd name="connsiteX11" fmla="*/ 1744197 w 2990052"/>
              <a:gd name="connsiteY11" fmla="*/ 1953135 h 1953135"/>
              <a:gd name="connsiteX12" fmla="*/ 0 w 2990052"/>
              <a:gd name="connsiteY12" fmla="*/ 1953135 h 1953135"/>
              <a:gd name="connsiteX13" fmla="*/ 0 w 2990052"/>
              <a:gd name="connsiteY13" fmla="*/ 1563086 h 1953135"/>
              <a:gd name="connsiteX14" fmla="*/ 0 w 2990052"/>
              <a:gd name="connsiteY14" fmla="*/ 1395923 h 1953135"/>
              <a:gd name="connsiteX15" fmla="*/ 0 w 2990052"/>
              <a:gd name="connsiteY15" fmla="*/ 1395923 h 1953135"/>
              <a:gd name="connsiteX16" fmla="*/ 0 w 2990052"/>
              <a:gd name="connsiteY16" fmla="*/ 1284480 h 1953135"/>
              <a:gd name="connsiteX0" fmla="*/ 0 w 2990052"/>
              <a:gd name="connsiteY0" fmla="*/ 1293523 h 1962178"/>
              <a:gd name="connsiteX1" fmla="*/ 1282821 w 2990052"/>
              <a:gd name="connsiteY1" fmla="*/ 1283311 h 1962178"/>
              <a:gd name="connsiteX2" fmla="*/ 1512555 w 2990052"/>
              <a:gd name="connsiteY2" fmla="*/ 0 h 1962178"/>
              <a:gd name="connsiteX3" fmla="*/ 1707939 w 2990052"/>
              <a:gd name="connsiteY3" fmla="*/ 1312733 h 1962178"/>
              <a:gd name="connsiteX4" fmla="*/ 2990052 w 2990052"/>
              <a:gd name="connsiteY4" fmla="*/ 1293523 h 1962178"/>
              <a:gd name="connsiteX5" fmla="*/ 2990052 w 2990052"/>
              <a:gd name="connsiteY5" fmla="*/ 1404966 h 1962178"/>
              <a:gd name="connsiteX6" fmla="*/ 2990052 w 2990052"/>
              <a:gd name="connsiteY6" fmla="*/ 1404966 h 1962178"/>
              <a:gd name="connsiteX7" fmla="*/ 2990052 w 2990052"/>
              <a:gd name="connsiteY7" fmla="*/ 1572129 h 1962178"/>
              <a:gd name="connsiteX8" fmla="*/ 2990052 w 2990052"/>
              <a:gd name="connsiteY8" fmla="*/ 1962178 h 1962178"/>
              <a:gd name="connsiteX9" fmla="*/ 2491710 w 2990052"/>
              <a:gd name="connsiteY9" fmla="*/ 1962178 h 1962178"/>
              <a:gd name="connsiteX10" fmla="*/ 1744197 w 2990052"/>
              <a:gd name="connsiteY10" fmla="*/ 1962178 h 1962178"/>
              <a:gd name="connsiteX11" fmla="*/ 1744197 w 2990052"/>
              <a:gd name="connsiteY11" fmla="*/ 1962178 h 1962178"/>
              <a:gd name="connsiteX12" fmla="*/ 0 w 2990052"/>
              <a:gd name="connsiteY12" fmla="*/ 1962178 h 1962178"/>
              <a:gd name="connsiteX13" fmla="*/ 0 w 2990052"/>
              <a:gd name="connsiteY13" fmla="*/ 1572129 h 1962178"/>
              <a:gd name="connsiteX14" fmla="*/ 0 w 2990052"/>
              <a:gd name="connsiteY14" fmla="*/ 1404966 h 1962178"/>
              <a:gd name="connsiteX15" fmla="*/ 0 w 2990052"/>
              <a:gd name="connsiteY15" fmla="*/ 1404966 h 1962178"/>
              <a:gd name="connsiteX16" fmla="*/ 0 w 2990052"/>
              <a:gd name="connsiteY16" fmla="*/ 1293523 h 1962178"/>
              <a:gd name="connsiteX0" fmla="*/ 0 w 2990052"/>
              <a:gd name="connsiteY0" fmla="*/ 1293523 h 1962178"/>
              <a:gd name="connsiteX1" fmla="*/ 1282821 w 2990052"/>
              <a:gd name="connsiteY1" fmla="*/ 1283311 h 1962178"/>
              <a:gd name="connsiteX2" fmla="*/ 1512555 w 2990052"/>
              <a:gd name="connsiteY2" fmla="*/ 0 h 1962178"/>
              <a:gd name="connsiteX3" fmla="*/ 1707939 w 2990052"/>
              <a:gd name="connsiteY3" fmla="*/ 1294649 h 1962178"/>
              <a:gd name="connsiteX4" fmla="*/ 2990052 w 2990052"/>
              <a:gd name="connsiteY4" fmla="*/ 1293523 h 1962178"/>
              <a:gd name="connsiteX5" fmla="*/ 2990052 w 2990052"/>
              <a:gd name="connsiteY5" fmla="*/ 1404966 h 1962178"/>
              <a:gd name="connsiteX6" fmla="*/ 2990052 w 2990052"/>
              <a:gd name="connsiteY6" fmla="*/ 1404966 h 1962178"/>
              <a:gd name="connsiteX7" fmla="*/ 2990052 w 2990052"/>
              <a:gd name="connsiteY7" fmla="*/ 1572129 h 1962178"/>
              <a:gd name="connsiteX8" fmla="*/ 2990052 w 2990052"/>
              <a:gd name="connsiteY8" fmla="*/ 1962178 h 1962178"/>
              <a:gd name="connsiteX9" fmla="*/ 2491710 w 2990052"/>
              <a:gd name="connsiteY9" fmla="*/ 1962178 h 1962178"/>
              <a:gd name="connsiteX10" fmla="*/ 1744197 w 2990052"/>
              <a:gd name="connsiteY10" fmla="*/ 1962178 h 1962178"/>
              <a:gd name="connsiteX11" fmla="*/ 1744197 w 2990052"/>
              <a:gd name="connsiteY11" fmla="*/ 1962178 h 1962178"/>
              <a:gd name="connsiteX12" fmla="*/ 0 w 2990052"/>
              <a:gd name="connsiteY12" fmla="*/ 1962178 h 1962178"/>
              <a:gd name="connsiteX13" fmla="*/ 0 w 2990052"/>
              <a:gd name="connsiteY13" fmla="*/ 1572129 h 1962178"/>
              <a:gd name="connsiteX14" fmla="*/ 0 w 2990052"/>
              <a:gd name="connsiteY14" fmla="*/ 1404966 h 1962178"/>
              <a:gd name="connsiteX15" fmla="*/ 0 w 2990052"/>
              <a:gd name="connsiteY15" fmla="*/ 1404966 h 1962178"/>
              <a:gd name="connsiteX16" fmla="*/ 0 w 2990052"/>
              <a:gd name="connsiteY16" fmla="*/ 1293523 h 1962178"/>
              <a:gd name="connsiteX0" fmla="*/ 0 w 2990052"/>
              <a:gd name="connsiteY0" fmla="*/ 1293523 h 1962178"/>
              <a:gd name="connsiteX1" fmla="*/ 1282821 w 2990052"/>
              <a:gd name="connsiteY1" fmla="*/ 1283311 h 1962178"/>
              <a:gd name="connsiteX2" fmla="*/ 1512555 w 2990052"/>
              <a:gd name="connsiteY2" fmla="*/ 0 h 1962178"/>
              <a:gd name="connsiteX3" fmla="*/ 1707939 w 2990052"/>
              <a:gd name="connsiteY3" fmla="*/ 1294649 h 1962178"/>
              <a:gd name="connsiteX4" fmla="*/ 2990052 w 2990052"/>
              <a:gd name="connsiteY4" fmla="*/ 1293523 h 1962178"/>
              <a:gd name="connsiteX5" fmla="*/ 2990052 w 2990052"/>
              <a:gd name="connsiteY5" fmla="*/ 1404966 h 1962178"/>
              <a:gd name="connsiteX6" fmla="*/ 2990052 w 2990052"/>
              <a:gd name="connsiteY6" fmla="*/ 1404966 h 1962178"/>
              <a:gd name="connsiteX7" fmla="*/ 2990052 w 2990052"/>
              <a:gd name="connsiteY7" fmla="*/ 1572129 h 1962178"/>
              <a:gd name="connsiteX8" fmla="*/ 2990052 w 2990052"/>
              <a:gd name="connsiteY8" fmla="*/ 1962178 h 1962178"/>
              <a:gd name="connsiteX9" fmla="*/ 2491710 w 2990052"/>
              <a:gd name="connsiteY9" fmla="*/ 1962178 h 1962178"/>
              <a:gd name="connsiteX10" fmla="*/ 1744197 w 2990052"/>
              <a:gd name="connsiteY10" fmla="*/ 1962178 h 1962178"/>
              <a:gd name="connsiteX11" fmla="*/ 1744197 w 2990052"/>
              <a:gd name="connsiteY11" fmla="*/ 1962178 h 1962178"/>
              <a:gd name="connsiteX12" fmla="*/ 0 w 2990052"/>
              <a:gd name="connsiteY12" fmla="*/ 1962178 h 1962178"/>
              <a:gd name="connsiteX13" fmla="*/ 0 w 2990052"/>
              <a:gd name="connsiteY13" fmla="*/ 1572129 h 1962178"/>
              <a:gd name="connsiteX14" fmla="*/ 0 w 2990052"/>
              <a:gd name="connsiteY14" fmla="*/ 1404966 h 1962178"/>
              <a:gd name="connsiteX15" fmla="*/ 0 w 2990052"/>
              <a:gd name="connsiteY15" fmla="*/ 1404966 h 1962178"/>
              <a:gd name="connsiteX16" fmla="*/ 0 w 2990052"/>
              <a:gd name="connsiteY16" fmla="*/ 1293523 h 1962178"/>
              <a:gd name="connsiteX0" fmla="*/ 0 w 2990052"/>
              <a:gd name="connsiteY0" fmla="*/ 1293523 h 1962178"/>
              <a:gd name="connsiteX1" fmla="*/ 1282821 w 2990052"/>
              <a:gd name="connsiteY1" fmla="*/ 1283311 h 1962178"/>
              <a:gd name="connsiteX2" fmla="*/ 1512555 w 2990052"/>
              <a:gd name="connsiteY2" fmla="*/ 0 h 1962178"/>
              <a:gd name="connsiteX3" fmla="*/ 1707939 w 2990052"/>
              <a:gd name="connsiteY3" fmla="*/ 1294649 h 1962178"/>
              <a:gd name="connsiteX4" fmla="*/ 2990052 w 2990052"/>
              <a:gd name="connsiteY4" fmla="*/ 1293523 h 1962178"/>
              <a:gd name="connsiteX5" fmla="*/ 2990052 w 2990052"/>
              <a:gd name="connsiteY5" fmla="*/ 1404966 h 1962178"/>
              <a:gd name="connsiteX6" fmla="*/ 2990052 w 2990052"/>
              <a:gd name="connsiteY6" fmla="*/ 1404966 h 1962178"/>
              <a:gd name="connsiteX7" fmla="*/ 2990052 w 2990052"/>
              <a:gd name="connsiteY7" fmla="*/ 1572129 h 1962178"/>
              <a:gd name="connsiteX8" fmla="*/ 2990052 w 2990052"/>
              <a:gd name="connsiteY8" fmla="*/ 1962178 h 1962178"/>
              <a:gd name="connsiteX9" fmla="*/ 2491710 w 2990052"/>
              <a:gd name="connsiteY9" fmla="*/ 1962178 h 1962178"/>
              <a:gd name="connsiteX10" fmla="*/ 1744197 w 2990052"/>
              <a:gd name="connsiteY10" fmla="*/ 1962178 h 1962178"/>
              <a:gd name="connsiteX11" fmla="*/ 1744197 w 2990052"/>
              <a:gd name="connsiteY11" fmla="*/ 1962178 h 1962178"/>
              <a:gd name="connsiteX12" fmla="*/ 0 w 2990052"/>
              <a:gd name="connsiteY12" fmla="*/ 1962178 h 1962178"/>
              <a:gd name="connsiteX13" fmla="*/ 0 w 2990052"/>
              <a:gd name="connsiteY13" fmla="*/ 1572129 h 1962178"/>
              <a:gd name="connsiteX14" fmla="*/ 0 w 2990052"/>
              <a:gd name="connsiteY14" fmla="*/ 1404966 h 1962178"/>
              <a:gd name="connsiteX15" fmla="*/ 0 w 2990052"/>
              <a:gd name="connsiteY15" fmla="*/ 1404966 h 1962178"/>
              <a:gd name="connsiteX16" fmla="*/ 0 w 2990052"/>
              <a:gd name="connsiteY16" fmla="*/ 1293523 h 1962178"/>
              <a:gd name="connsiteX0" fmla="*/ 0 w 2990052"/>
              <a:gd name="connsiteY0" fmla="*/ 1293523 h 1962178"/>
              <a:gd name="connsiteX1" fmla="*/ 1282821 w 2990052"/>
              <a:gd name="connsiteY1" fmla="*/ 1283311 h 1962178"/>
              <a:gd name="connsiteX2" fmla="*/ 1512555 w 2990052"/>
              <a:gd name="connsiteY2" fmla="*/ 0 h 1962178"/>
              <a:gd name="connsiteX3" fmla="*/ 1707939 w 2990052"/>
              <a:gd name="connsiteY3" fmla="*/ 1294649 h 1962178"/>
              <a:gd name="connsiteX4" fmla="*/ 2990052 w 2990052"/>
              <a:gd name="connsiteY4" fmla="*/ 1293523 h 1962178"/>
              <a:gd name="connsiteX5" fmla="*/ 2990052 w 2990052"/>
              <a:gd name="connsiteY5" fmla="*/ 1404966 h 1962178"/>
              <a:gd name="connsiteX6" fmla="*/ 2990052 w 2990052"/>
              <a:gd name="connsiteY6" fmla="*/ 1404966 h 1962178"/>
              <a:gd name="connsiteX7" fmla="*/ 2990052 w 2990052"/>
              <a:gd name="connsiteY7" fmla="*/ 1572129 h 1962178"/>
              <a:gd name="connsiteX8" fmla="*/ 2990052 w 2990052"/>
              <a:gd name="connsiteY8" fmla="*/ 1962178 h 1962178"/>
              <a:gd name="connsiteX9" fmla="*/ 2491710 w 2990052"/>
              <a:gd name="connsiteY9" fmla="*/ 1962178 h 1962178"/>
              <a:gd name="connsiteX10" fmla="*/ 1744197 w 2990052"/>
              <a:gd name="connsiteY10" fmla="*/ 1962178 h 1962178"/>
              <a:gd name="connsiteX11" fmla="*/ 1744197 w 2990052"/>
              <a:gd name="connsiteY11" fmla="*/ 1962178 h 1962178"/>
              <a:gd name="connsiteX12" fmla="*/ 0 w 2990052"/>
              <a:gd name="connsiteY12" fmla="*/ 1962178 h 1962178"/>
              <a:gd name="connsiteX13" fmla="*/ 0 w 2990052"/>
              <a:gd name="connsiteY13" fmla="*/ 1572129 h 1962178"/>
              <a:gd name="connsiteX14" fmla="*/ 0 w 2990052"/>
              <a:gd name="connsiteY14" fmla="*/ 1404966 h 1962178"/>
              <a:gd name="connsiteX15" fmla="*/ 0 w 2990052"/>
              <a:gd name="connsiteY15" fmla="*/ 1404966 h 1962178"/>
              <a:gd name="connsiteX16" fmla="*/ 0 w 2990052"/>
              <a:gd name="connsiteY16" fmla="*/ 1293523 h 1962178"/>
              <a:gd name="connsiteX0" fmla="*/ 0 w 2990052"/>
              <a:gd name="connsiteY0" fmla="*/ 1293523 h 1962178"/>
              <a:gd name="connsiteX1" fmla="*/ 1282821 w 2990052"/>
              <a:gd name="connsiteY1" fmla="*/ 1283311 h 1962178"/>
              <a:gd name="connsiteX2" fmla="*/ 1512555 w 2990052"/>
              <a:gd name="connsiteY2" fmla="*/ 0 h 1962178"/>
              <a:gd name="connsiteX3" fmla="*/ 1707939 w 2990052"/>
              <a:gd name="connsiteY3" fmla="*/ 1294649 h 1962178"/>
              <a:gd name="connsiteX4" fmla="*/ 2990052 w 2990052"/>
              <a:gd name="connsiteY4" fmla="*/ 1293523 h 1962178"/>
              <a:gd name="connsiteX5" fmla="*/ 2990052 w 2990052"/>
              <a:gd name="connsiteY5" fmla="*/ 1404966 h 1962178"/>
              <a:gd name="connsiteX6" fmla="*/ 2990052 w 2990052"/>
              <a:gd name="connsiteY6" fmla="*/ 1404966 h 1962178"/>
              <a:gd name="connsiteX7" fmla="*/ 2990052 w 2990052"/>
              <a:gd name="connsiteY7" fmla="*/ 1572129 h 1962178"/>
              <a:gd name="connsiteX8" fmla="*/ 2990052 w 2990052"/>
              <a:gd name="connsiteY8" fmla="*/ 1962178 h 1962178"/>
              <a:gd name="connsiteX9" fmla="*/ 2491710 w 2990052"/>
              <a:gd name="connsiteY9" fmla="*/ 1962178 h 1962178"/>
              <a:gd name="connsiteX10" fmla="*/ 1744197 w 2990052"/>
              <a:gd name="connsiteY10" fmla="*/ 1962178 h 1962178"/>
              <a:gd name="connsiteX11" fmla="*/ 1744197 w 2990052"/>
              <a:gd name="connsiteY11" fmla="*/ 1962178 h 1962178"/>
              <a:gd name="connsiteX12" fmla="*/ 0 w 2990052"/>
              <a:gd name="connsiteY12" fmla="*/ 1962178 h 1962178"/>
              <a:gd name="connsiteX13" fmla="*/ 0 w 2990052"/>
              <a:gd name="connsiteY13" fmla="*/ 1572129 h 1962178"/>
              <a:gd name="connsiteX14" fmla="*/ 0 w 2990052"/>
              <a:gd name="connsiteY14" fmla="*/ 1404966 h 1962178"/>
              <a:gd name="connsiteX15" fmla="*/ 0 w 2990052"/>
              <a:gd name="connsiteY15" fmla="*/ 1404966 h 1962178"/>
              <a:gd name="connsiteX16" fmla="*/ 0 w 2990052"/>
              <a:gd name="connsiteY16" fmla="*/ 1293523 h 1962178"/>
              <a:gd name="connsiteX0" fmla="*/ 0 w 2990052"/>
              <a:gd name="connsiteY0" fmla="*/ 1293523 h 1962178"/>
              <a:gd name="connsiteX1" fmla="*/ 1282821 w 2990052"/>
              <a:gd name="connsiteY1" fmla="*/ 1283311 h 1962178"/>
              <a:gd name="connsiteX2" fmla="*/ 1512555 w 2990052"/>
              <a:gd name="connsiteY2" fmla="*/ 0 h 1962178"/>
              <a:gd name="connsiteX3" fmla="*/ 1707939 w 2990052"/>
              <a:gd name="connsiteY3" fmla="*/ 1294649 h 1962178"/>
              <a:gd name="connsiteX4" fmla="*/ 2990052 w 2990052"/>
              <a:gd name="connsiteY4" fmla="*/ 1293523 h 1962178"/>
              <a:gd name="connsiteX5" fmla="*/ 2990052 w 2990052"/>
              <a:gd name="connsiteY5" fmla="*/ 1404966 h 1962178"/>
              <a:gd name="connsiteX6" fmla="*/ 2990052 w 2990052"/>
              <a:gd name="connsiteY6" fmla="*/ 1404966 h 1962178"/>
              <a:gd name="connsiteX7" fmla="*/ 2990052 w 2990052"/>
              <a:gd name="connsiteY7" fmla="*/ 1572129 h 1962178"/>
              <a:gd name="connsiteX8" fmla="*/ 2990052 w 2990052"/>
              <a:gd name="connsiteY8" fmla="*/ 1962178 h 1962178"/>
              <a:gd name="connsiteX9" fmla="*/ 2491710 w 2990052"/>
              <a:gd name="connsiteY9" fmla="*/ 1962178 h 1962178"/>
              <a:gd name="connsiteX10" fmla="*/ 1744197 w 2990052"/>
              <a:gd name="connsiteY10" fmla="*/ 1962178 h 1962178"/>
              <a:gd name="connsiteX11" fmla="*/ 1744197 w 2990052"/>
              <a:gd name="connsiteY11" fmla="*/ 1962178 h 1962178"/>
              <a:gd name="connsiteX12" fmla="*/ 0 w 2990052"/>
              <a:gd name="connsiteY12" fmla="*/ 1962178 h 1962178"/>
              <a:gd name="connsiteX13" fmla="*/ 0 w 2990052"/>
              <a:gd name="connsiteY13" fmla="*/ 1572129 h 1962178"/>
              <a:gd name="connsiteX14" fmla="*/ 0 w 2990052"/>
              <a:gd name="connsiteY14" fmla="*/ 1404966 h 1962178"/>
              <a:gd name="connsiteX15" fmla="*/ 0 w 2990052"/>
              <a:gd name="connsiteY15" fmla="*/ 1404966 h 1962178"/>
              <a:gd name="connsiteX16" fmla="*/ 0 w 2990052"/>
              <a:gd name="connsiteY16" fmla="*/ 1293523 h 1962178"/>
              <a:gd name="connsiteX0" fmla="*/ 0 w 2990052"/>
              <a:gd name="connsiteY0" fmla="*/ 1293523 h 1962178"/>
              <a:gd name="connsiteX1" fmla="*/ 1282821 w 2990052"/>
              <a:gd name="connsiteY1" fmla="*/ 1283311 h 1962178"/>
              <a:gd name="connsiteX2" fmla="*/ 1512555 w 2990052"/>
              <a:gd name="connsiteY2" fmla="*/ 0 h 1962178"/>
              <a:gd name="connsiteX3" fmla="*/ 1710908 w 2990052"/>
              <a:gd name="connsiteY3" fmla="*/ 1281967 h 1962178"/>
              <a:gd name="connsiteX4" fmla="*/ 2990052 w 2990052"/>
              <a:gd name="connsiteY4" fmla="*/ 1293523 h 1962178"/>
              <a:gd name="connsiteX5" fmla="*/ 2990052 w 2990052"/>
              <a:gd name="connsiteY5" fmla="*/ 1404966 h 1962178"/>
              <a:gd name="connsiteX6" fmla="*/ 2990052 w 2990052"/>
              <a:gd name="connsiteY6" fmla="*/ 1404966 h 1962178"/>
              <a:gd name="connsiteX7" fmla="*/ 2990052 w 2990052"/>
              <a:gd name="connsiteY7" fmla="*/ 1572129 h 1962178"/>
              <a:gd name="connsiteX8" fmla="*/ 2990052 w 2990052"/>
              <a:gd name="connsiteY8" fmla="*/ 1962178 h 1962178"/>
              <a:gd name="connsiteX9" fmla="*/ 2491710 w 2990052"/>
              <a:gd name="connsiteY9" fmla="*/ 1962178 h 1962178"/>
              <a:gd name="connsiteX10" fmla="*/ 1744197 w 2990052"/>
              <a:gd name="connsiteY10" fmla="*/ 1962178 h 1962178"/>
              <a:gd name="connsiteX11" fmla="*/ 1744197 w 2990052"/>
              <a:gd name="connsiteY11" fmla="*/ 1962178 h 1962178"/>
              <a:gd name="connsiteX12" fmla="*/ 0 w 2990052"/>
              <a:gd name="connsiteY12" fmla="*/ 1962178 h 1962178"/>
              <a:gd name="connsiteX13" fmla="*/ 0 w 2990052"/>
              <a:gd name="connsiteY13" fmla="*/ 1572129 h 1962178"/>
              <a:gd name="connsiteX14" fmla="*/ 0 w 2990052"/>
              <a:gd name="connsiteY14" fmla="*/ 1404966 h 1962178"/>
              <a:gd name="connsiteX15" fmla="*/ 0 w 2990052"/>
              <a:gd name="connsiteY15" fmla="*/ 1404966 h 1962178"/>
              <a:gd name="connsiteX16" fmla="*/ 0 w 2990052"/>
              <a:gd name="connsiteY16" fmla="*/ 1293523 h 1962178"/>
              <a:gd name="connsiteX0" fmla="*/ 0 w 2990052"/>
              <a:gd name="connsiteY0" fmla="*/ 1293523 h 1962178"/>
              <a:gd name="connsiteX1" fmla="*/ 1282821 w 2990052"/>
              <a:gd name="connsiteY1" fmla="*/ 1283311 h 1962178"/>
              <a:gd name="connsiteX2" fmla="*/ 1512555 w 2990052"/>
              <a:gd name="connsiteY2" fmla="*/ 0 h 1962178"/>
              <a:gd name="connsiteX3" fmla="*/ 1710908 w 2990052"/>
              <a:gd name="connsiteY3" fmla="*/ 1288307 h 1962178"/>
              <a:gd name="connsiteX4" fmla="*/ 2990052 w 2990052"/>
              <a:gd name="connsiteY4" fmla="*/ 1293523 h 1962178"/>
              <a:gd name="connsiteX5" fmla="*/ 2990052 w 2990052"/>
              <a:gd name="connsiteY5" fmla="*/ 1404966 h 1962178"/>
              <a:gd name="connsiteX6" fmla="*/ 2990052 w 2990052"/>
              <a:gd name="connsiteY6" fmla="*/ 1404966 h 1962178"/>
              <a:gd name="connsiteX7" fmla="*/ 2990052 w 2990052"/>
              <a:gd name="connsiteY7" fmla="*/ 1572129 h 1962178"/>
              <a:gd name="connsiteX8" fmla="*/ 2990052 w 2990052"/>
              <a:gd name="connsiteY8" fmla="*/ 1962178 h 1962178"/>
              <a:gd name="connsiteX9" fmla="*/ 2491710 w 2990052"/>
              <a:gd name="connsiteY9" fmla="*/ 1962178 h 1962178"/>
              <a:gd name="connsiteX10" fmla="*/ 1744197 w 2990052"/>
              <a:gd name="connsiteY10" fmla="*/ 1962178 h 1962178"/>
              <a:gd name="connsiteX11" fmla="*/ 1744197 w 2990052"/>
              <a:gd name="connsiteY11" fmla="*/ 1962178 h 1962178"/>
              <a:gd name="connsiteX12" fmla="*/ 0 w 2990052"/>
              <a:gd name="connsiteY12" fmla="*/ 1962178 h 1962178"/>
              <a:gd name="connsiteX13" fmla="*/ 0 w 2990052"/>
              <a:gd name="connsiteY13" fmla="*/ 1572129 h 1962178"/>
              <a:gd name="connsiteX14" fmla="*/ 0 w 2990052"/>
              <a:gd name="connsiteY14" fmla="*/ 1404966 h 1962178"/>
              <a:gd name="connsiteX15" fmla="*/ 0 w 2990052"/>
              <a:gd name="connsiteY15" fmla="*/ 1404966 h 1962178"/>
              <a:gd name="connsiteX16" fmla="*/ 0 w 2990052"/>
              <a:gd name="connsiteY16" fmla="*/ 1293523 h 1962178"/>
              <a:gd name="connsiteX0" fmla="*/ 0 w 2990052"/>
              <a:gd name="connsiteY0" fmla="*/ 1293523 h 1962178"/>
              <a:gd name="connsiteX1" fmla="*/ 1282821 w 2990052"/>
              <a:gd name="connsiteY1" fmla="*/ 1283311 h 1962178"/>
              <a:gd name="connsiteX2" fmla="*/ 1512555 w 2990052"/>
              <a:gd name="connsiteY2" fmla="*/ 0 h 1962178"/>
              <a:gd name="connsiteX3" fmla="*/ 1710908 w 2990052"/>
              <a:gd name="connsiteY3" fmla="*/ 1277427 h 1962178"/>
              <a:gd name="connsiteX4" fmla="*/ 2990052 w 2990052"/>
              <a:gd name="connsiteY4" fmla="*/ 1293523 h 1962178"/>
              <a:gd name="connsiteX5" fmla="*/ 2990052 w 2990052"/>
              <a:gd name="connsiteY5" fmla="*/ 1404966 h 1962178"/>
              <a:gd name="connsiteX6" fmla="*/ 2990052 w 2990052"/>
              <a:gd name="connsiteY6" fmla="*/ 1404966 h 1962178"/>
              <a:gd name="connsiteX7" fmla="*/ 2990052 w 2990052"/>
              <a:gd name="connsiteY7" fmla="*/ 1572129 h 1962178"/>
              <a:gd name="connsiteX8" fmla="*/ 2990052 w 2990052"/>
              <a:gd name="connsiteY8" fmla="*/ 1962178 h 1962178"/>
              <a:gd name="connsiteX9" fmla="*/ 2491710 w 2990052"/>
              <a:gd name="connsiteY9" fmla="*/ 1962178 h 1962178"/>
              <a:gd name="connsiteX10" fmla="*/ 1744197 w 2990052"/>
              <a:gd name="connsiteY10" fmla="*/ 1962178 h 1962178"/>
              <a:gd name="connsiteX11" fmla="*/ 1744197 w 2990052"/>
              <a:gd name="connsiteY11" fmla="*/ 1962178 h 1962178"/>
              <a:gd name="connsiteX12" fmla="*/ 0 w 2990052"/>
              <a:gd name="connsiteY12" fmla="*/ 1962178 h 1962178"/>
              <a:gd name="connsiteX13" fmla="*/ 0 w 2990052"/>
              <a:gd name="connsiteY13" fmla="*/ 1572129 h 1962178"/>
              <a:gd name="connsiteX14" fmla="*/ 0 w 2990052"/>
              <a:gd name="connsiteY14" fmla="*/ 1404966 h 1962178"/>
              <a:gd name="connsiteX15" fmla="*/ 0 w 2990052"/>
              <a:gd name="connsiteY15" fmla="*/ 1404966 h 1962178"/>
              <a:gd name="connsiteX16" fmla="*/ 0 w 2990052"/>
              <a:gd name="connsiteY16" fmla="*/ 1293523 h 1962178"/>
              <a:gd name="connsiteX0" fmla="*/ 0 w 2990052"/>
              <a:gd name="connsiteY0" fmla="*/ 1293523 h 1962178"/>
              <a:gd name="connsiteX1" fmla="*/ 1282821 w 2990052"/>
              <a:gd name="connsiteY1" fmla="*/ 1283311 h 1962178"/>
              <a:gd name="connsiteX2" fmla="*/ 1512555 w 2990052"/>
              <a:gd name="connsiteY2" fmla="*/ 0 h 1962178"/>
              <a:gd name="connsiteX3" fmla="*/ 1710908 w 2990052"/>
              <a:gd name="connsiteY3" fmla="*/ 1280147 h 1962178"/>
              <a:gd name="connsiteX4" fmla="*/ 2990052 w 2990052"/>
              <a:gd name="connsiteY4" fmla="*/ 1293523 h 1962178"/>
              <a:gd name="connsiteX5" fmla="*/ 2990052 w 2990052"/>
              <a:gd name="connsiteY5" fmla="*/ 1404966 h 1962178"/>
              <a:gd name="connsiteX6" fmla="*/ 2990052 w 2990052"/>
              <a:gd name="connsiteY6" fmla="*/ 1404966 h 1962178"/>
              <a:gd name="connsiteX7" fmla="*/ 2990052 w 2990052"/>
              <a:gd name="connsiteY7" fmla="*/ 1572129 h 1962178"/>
              <a:gd name="connsiteX8" fmla="*/ 2990052 w 2990052"/>
              <a:gd name="connsiteY8" fmla="*/ 1962178 h 1962178"/>
              <a:gd name="connsiteX9" fmla="*/ 2491710 w 2990052"/>
              <a:gd name="connsiteY9" fmla="*/ 1962178 h 1962178"/>
              <a:gd name="connsiteX10" fmla="*/ 1744197 w 2990052"/>
              <a:gd name="connsiteY10" fmla="*/ 1962178 h 1962178"/>
              <a:gd name="connsiteX11" fmla="*/ 1744197 w 2990052"/>
              <a:gd name="connsiteY11" fmla="*/ 1962178 h 1962178"/>
              <a:gd name="connsiteX12" fmla="*/ 0 w 2990052"/>
              <a:gd name="connsiteY12" fmla="*/ 1962178 h 1962178"/>
              <a:gd name="connsiteX13" fmla="*/ 0 w 2990052"/>
              <a:gd name="connsiteY13" fmla="*/ 1572129 h 1962178"/>
              <a:gd name="connsiteX14" fmla="*/ 0 w 2990052"/>
              <a:gd name="connsiteY14" fmla="*/ 1404966 h 1962178"/>
              <a:gd name="connsiteX15" fmla="*/ 0 w 2990052"/>
              <a:gd name="connsiteY15" fmla="*/ 1404966 h 1962178"/>
              <a:gd name="connsiteX16" fmla="*/ 0 w 2990052"/>
              <a:gd name="connsiteY16" fmla="*/ 1293523 h 1962178"/>
              <a:gd name="connsiteX0" fmla="*/ 0 w 2992599"/>
              <a:gd name="connsiteY0" fmla="*/ 1293523 h 1962178"/>
              <a:gd name="connsiteX1" fmla="*/ 1282821 w 2992599"/>
              <a:gd name="connsiteY1" fmla="*/ 1283311 h 1962178"/>
              <a:gd name="connsiteX2" fmla="*/ 1512555 w 2992599"/>
              <a:gd name="connsiteY2" fmla="*/ 0 h 1962178"/>
              <a:gd name="connsiteX3" fmla="*/ 1710908 w 2992599"/>
              <a:gd name="connsiteY3" fmla="*/ 1280147 h 1962178"/>
              <a:gd name="connsiteX4" fmla="*/ 2992599 w 2992599"/>
              <a:gd name="connsiteY4" fmla="*/ 1279923 h 1962178"/>
              <a:gd name="connsiteX5" fmla="*/ 2990052 w 2992599"/>
              <a:gd name="connsiteY5" fmla="*/ 1404966 h 1962178"/>
              <a:gd name="connsiteX6" fmla="*/ 2990052 w 2992599"/>
              <a:gd name="connsiteY6" fmla="*/ 1404966 h 1962178"/>
              <a:gd name="connsiteX7" fmla="*/ 2990052 w 2992599"/>
              <a:gd name="connsiteY7" fmla="*/ 1572129 h 1962178"/>
              <a:gd name="connsiteX8" fmla="*/ 2990052 w 2992599"/>
              <a:gd name="connsiteY8" fmla="*/ 1962178 h 1962178"/>
              <a:gd name="connsiteX9" fmla="*/ 2491710 w 2992599"/>
              <a:gd name="connsiteY9" fmla="*/ 1962178 h 1962178"/>
              <a:gd name="connsiteX10" fmla="*/ 1744197 w 2992599"/>
              <a:gd name="connsiteY10" fmla="*/ 1962178 h 1962178"/>
              <a:gd name="connsiteX11" fmla="*/ 1744197 w 2992599"/>
              <a:gd name="connsiteY11" fmla="*/ 1962178 h 1962178"/>
              <a:gd name="connsiteX12" fmla="*/ 0 w 2992599"/>
              <a:gd name="connsiteY12" fmla="*/ 1962178 h 1962178"/>
              <a:gd name="connsiteX13" fmla="*/ 0 w 2992599"/>
              <a:gd name="connsiteY13" fmla="*/ 1572129 h 1962178"/>
              <a:gd name="connsiteX14" fmla="*/ 0 w 2992599"/>
              <a:gd name="connsiteY14" fmla="*/ 1404966 h 1962178"/>
              <a:gd name="connsiteX15" fmla="*/ 0 w 2992599"/>
              <a:gd name="connsiteY15" fmla="*/ 1404966 h 1962178"/>
              <a:gd name="connsiteX16" fmla="*/ 0 w 2992599"/>
              <a:gd name="connsiteY16" fmla="*/ 1293523 h 1962178"/>
              <a:gd name="connsiteX0" fmla="*/ 0 w 2992599"/>
              <a:gd name="connsiteY0" fmla="*/ 1293523 h 1962178"/>
              <a:gd name="connsiteX1" fmla="*/ 1282821 w 2992599"/>
              <a:gd name="connsiteY1" fmla="*/ 1283311 h 1962178"/>
              <a:gd name="connsiteX2" fmla="*/ 1512555 w 2992599"/>
              <a:gd name="connsiteY2" fmla="*/ 0 h 1962178"/>
              <a:gd name="connsiteX3" fmla="*/ 1710908 w 2992599"/>
              <a:gd name="connsiteY3" fmla="*/ 1282867 h 1962178"/>
              <a:gd name="connsiteX4" fmla="*/ 2992599 w 2992599"/>
              <a:gd name="connsiteY4" fmla="*/ 1279923 h 1962178"/>
              <a:gd name="connsiteX5" fmla="*/ 2990052 w 2992599"/>
              <a:gd name="connsiteY5" fmla="*/ 1404966 h 1962178"/>
              <a:gd name="connsiteX6" fmla="*/ 2990052 w 2992599"/>
              <a:gd name="connsiteY6" fmla="*/ 1404966 h 1962178"/>
              <a:gd name="connsiteX7" fmla="*/ 2990052 w 2992599"/>
              <a:gd name="connsiteY7" fmla="*/ 1572129 h 1962178"/>
              <a:gd name="connsiteX8" fmla="*/ 2990052 w 2992599"/>
              <a:gd name="connsiteY8" fmla="*/ 1962178 h 1962178"/>
              <a:gd name="connsiteX9" fmla="*/ 2491710 w 2992599"/>
              <a:gd name="connsiteY9" fmla="*/ 1962178 h 1962178"/>
              <a:gd name="connsiteX10" fmla="*/ 1744197 w 2992599"/>
              <a:gd name="connsiteY10" fmla="*/ 1962178 h 1962178"/>
              <a:gd name="connsiteX11" fmla="*/ 1744197 w 2992599"/>
              <a:gd name="connsiteY11" fmla="*/ 1962178 h 1962178"/>
              <a:gd name="connsiteX12" fmla="*/ 0 w 2992599"/>
              <a:gd name="connsiteY12" fmla="*/ 1962178 h 1962178"/>
              <a:gd name="connsiteX13" fmla="*/ 0 w 2992599"/>
              <a:gd name="connsiteY13" fmla="*/ 1572129 h 1962178"/>
              <a:gd name="connsiteX14" fmla="*/ 0 w 2992599"/>
              <a:gd name="connsiteY14" fmla="*/ 1404966 h 1962178"/>
              <a:gd name="connsiteX15" fmla="*/ 0 w 2992599"/>
              <a:gd name="connsiteY15" fmla="*/ 1404966 h 1962178"/>
              <a:gd name="connsiteX16" fmla="*/ 0 w 2992599"/>
              <a:gd name="connsiteY16" fmla="*/ 1293523 h 1962178"/>
              <a:gd name="connsiteX0" fmla="*/ 0 w 2992599"/>
              <a:gd name="connsiteY0" fmla="*/ 1293523 h 1962178"/>
              <a:gd name="connsiteX1" fmla="*/ 1282821 w 2992599"/>
              <a:gd name="connsiteY1" fmla="*/ 1283311 h 1962178"/>
              <a:gd name="connsiteX2" fmla="*/ 1512555 w 2992599"/>
              <a:gd name="connsiteY2" fmla="*/ 0 h 1962178"/>
              <a:gd name="connsiteX3" fmla="*/ 1710908 w 2992599"/>
              <a:gd name="connsiteY3" fmla="*/ 1282867 h 1962178"/>
              <a:gd name="connsiteX4" fmla="*/ 2992599 w 2992599"/>
              <a:gd name="connsiteY4" fmla="*/ 1285363 h 1962178"/>
              <a:gd name="connsiteX5" fmla="*/ 2990052 w 2992599"/>
              <a:gd name="connsiteY5" fmla="*/ 1404966 h 1962178"/>
              <a:gd name="connsiteX6" fmla="*/ 2990052 w 2992599"/>
              <a:gd name="connsiteY6" fmla="*/ 1404966 h 1962178"/>
              <a:gd name="connsiteX7" fmla="*/ 2990052 w 2992599"/>
              <a:gd name="connsiteY7" fmla="*/ 1572129 h 1962178"/>
              <a:gd name="connsiteX8" fmla="*/ 2990052 w 2992599"/>
              <a:gd name="connsiteY8" fmla="*/ 1962178 h 1962178"/>
              <a:gd name="connsiteX9" fmla="*/ 2491710 w 2992599"/>
              <a:gd name="connsiteY9" fmla="*/ 1962178 h 1962178"/>
              <a:gd name="connsiteX10" fmla="*/ 1744197 w 2992599"/>
              <a:gd name="connsiteY10" fmla="*/ 1962178 h 1962178"/>
              <a:gd name="connsiteX11" fmla="*/ 1744197 w 2992599"/>
              <a:gd name="connsiteY11" fmla="*/ 1962178 h 1962178"/>
              <a:gd name="connsiteX12" fmla="*/ 0 w 2992599"/>
              <a:gd name="connsiteY12" fmla="*/ 1962178 h 1962178"/>
              <a:gd name="connsiteX13" fmla="*/ 0 w 2992599"/>
              <a:gd name="connsiteY13" fmla="*/ 1572129 h 1962178"/>
              <a:gd name="connsiteX14" fmla="*/ 0 w 2992599"/>
              <a:gd name="connsiteY14" fmla="*/ 1404966 h 1962178"/>
              <a:gd name="connsiteX15" fmla="*/ 0 w 2992599"/>
              <a:gd name="connsiteY15" fmla="*/ 1404966 h 1962178"/>
              <a:gd name="connsiteX16" fmla="*/ 0 w 2992599"/>
              <a:gd name="connsiteY16" fmla="*/ 1293523 h 1962178"/>
              <a:gd name="connsiteX0" fmla="*/ 0 w 2992599"/>
              <a:gd name="connsiteY0" fmla="*/ 1293523 h 1962178"/>
              <a:gd name="connsiteX1" fmla="*/ 1282821 w 2992599"/>
              <a:gd name="connsiteY1" fmla="*/ 1294192 h 1962178"/>
              <a:gd name="connsiteX2" fmla="*/ 1512555 w 2992599"/>
              <a:gd name="connsiteY2" fmla="*/ 0 h 1962178"/>
              <a:gd name="connsiteX3" fmla="*/ 1710908 w 2992599"/>
              <a:gd name="connsiteY3" fmla="*/ 1282867 h 1962178"/>
              <a:gd name="connsiteX4" fmla="*/ 2992599 w 2992599"/>
              <a:gd name="connsiteY4" fmla="*/ 1285363 h 1962178"/>
              <a:gd name="connsiteX5" fmla="*/ 2990052 w 2992599"/>
              <a:gd name="connsiteY5" fmla="*/ 1404966 h 1962178"/>
              <a:gd name="connsiteX6" fmla="*/ 2990052 w 2992599"/>
              <a:gd name="connsiteY6" fmla="*/ 1404966 h 1962178"/>
              <a:gd name="connsiteX7" fmla="*/ 2990052 w 2992599"/>
              <a:gd name="connsiteY7" fmla="*/ 1572129 h 1962178"/>
              <a:gd name="connsiteX8" fmla="*/ 2990052 w 2992599"/>
              <a:gd name="connsiteY8" fmla="*/ 1962178 h 1962178"/>
              <a:gd name="connsiteX9" fmla="*/ 2491710 w 2992599"/>
              <a:gd name="connsiteY9" fmla="*/ 1962178 h 1962178"/>
              <a:gd name="connsiteX10" fmla="*/ 1744197 w 2992599"/>
              <a:gd name="connsiteY10" fmla="*/ 1962178 h 1962178"/>
              <a:gd name="connsiteX11" fmla="*/ 1744197 w 2992599"/>
              <a:gd name="connsiteY11" fmla="*/ 1962178 h 1962178"/>
              <a:gd name="connsiteX12" fmla="*/ 0 w 2992599"/>
              <a:gd name="connsiteY12" fmla="*/ 1962178 h 1962178"/>
              <a:gd name="connsiteX13" fmla="*/ 0 w 2992599"/>
              <a:gd name="connsiteY13" fmla="*/ 1572129 h 1962178"/>
              <a:gd name="connsiteX14" fmla="*/ 0 w 2992599"/>
              <a:gd name="connsiteY14" fmla="*/ 1404966 h 1962178"/>
              <a:gd name="connsiteX15" fmla="*/ 0 w 2992599"/>
              <a:gd name="connsiteY15" fmla="*/ 1404966 h 1962178"/>
              <a:gd name="connsiteX16" fmla="*/ 0 w 2992599"/>
              <a:gd name="connsiteY16" fmla="*/ 1293523 h 1962178"/>
              <a:gd name="connsiteX0" fmla="*/ 0 w 2992599"/>
              <a:gd name="connsiteY0" fmla="*/ 1293523 h 1962178"/>
              <a:gd name="connsiteX1" fmla="*/ 1282821 w 2992599"/>
              <a:gd name="connsiteY1" fmla="*/ 1294192 h 1962178"/>
              <a:gd name="connsiteX2" fmla="*/ 1512555 w 2992599"/>
              <a:gd name="connsiteY2" fmla="*/ 0 h 1962178"/>
              <a:gd name="connsiteX3" fmla="*/ 1710908 w 2992599"/>
              <a:gd name="connsiteY3" fmla="*/ 1288307 h 1962178"/>
              <a:gd name="connsiteX4" fmla="*/ 2992599 w 2992599"/>
              <a:gd name="connsiteY4" fmla="*/ 1285363 h 1962178"/>
              <a:gd name="connsiteX5" fmla="*/ 2990052 w 2992599"/>
              <a:gd name="connsiteY5" fmla="*/ 1404966 h 1962178"/>
              <a:gd name="connsiteX6" fmla="*/ 2990052 w 2992599"/>
              <a:gd name="connsiteY6" fmla="*/ 1404966 h 1962178"/>
              <a:gd name="connsiteX7" fmla="*/ 2990052 w 2992599"/>
              <a:gd name="connsiteY7" fmla="*/ 1572129 h 1962178"/>
              <a:gd name="connsiteX8" fmla="*/ 2990052 w 2992599"/>
              <a:gd name="connsiteY8" fmla="*/ 1962178 h 1962178"/>
              <a:gd name="connsiteX9" fmla="*/ 2491710 w 2992599"/>
              <a:gd name="connsiteY9" fmla="*/ 1962178 h 1962178"/>
              <a:gd name="connsiteX10" fmla="*/ 1744197 w 2992599"/>
              <a:gd name="connsiteY10" fmla="*/ 1962178 h 1962178"/>
              <a:gd name="connsiteX11" fmla="*/ 1744197 w 2992599"/>
              <a:gd name="connsiteY11" fmla="*/ 1962178 h 1962178"/>
              <a:gd name="connsiteX12" fmla="*/ 0 w 2992599"/>
              <a:gd name="connsiteY12" fmla="*/ 1962178 h 1962178"/>
              <a:gd name="connsiteX13" fmla="*/ 0 w 2992599"/>
              <a:gd name="connsiteY13" fmla="*/ 1572129 h 1962178"/>
              <a:gd name="connsiteX14" fmla="*/ 0 w 2992599"/>
              <a:gd name="connsiteY14" fmla="*/ 1404966 h 1962178"/>
              <a:gd name="connsiteX15" fmla="*/ 0 w 2992599"/>
              <a:gd name="connsiteY15" fmla="*/ 1404966 h 1962178"/>
              <a:gd name="connsiteX16" fmla="*/ 0 w 2992599"/>
              <a:gd name="connsiteY16" fmla="*/ 1293523 h 1962178"/>
              <a:gd name="connsiteX0" fmla="*/ 0 w 2992599"/>
              <a:gd name="connsiteY0" fmla="*/ 1293523 h 1962178"/>
              <a:gd name="connsiteX1" fmla="*/ 1282821 w 2992599"/>
              <a:gd name="connsiteY1" fmla="*/ 1294192 h 1962178"/>
              <a:gd name="connsiteX2" fmla="*/ 1512555 w 2992599"/>
              <a:gd name="connsiteY2" fmla="*/ 0 h 1962178"/>
              <a:gd name="connsiteX3" fmla="*/ 1710908 w 2992599"/>
              <a:gd name="connsiteY3" fmla="*/ 1288307 h 1962178"/>
              <a:gd name="connsiteX4" fmla="*/ 2992599 w 2992599"/>
              <a:gd name="connsiteY4" fmla="*/ 1290803 h 1962178"/>
              <a:gd name="connsiteX5" fmla="*/ 2990052 w 2992599"/>
              <a:gd name="connsiteY5" fmla="*/ 1404966 h 1962178"/>
              <a:gd name="connsiteX6" fmla="*/ 2990052 w 2992599"/>
              <a:gd name="connsiteY6" fmla="*/ 1404966 h 1962178"/>
              <a:gd name="connsiteX7" fmla="*/ 2990052 w 2992599"/>
              <a:gd name="connsiteY7" fmla="*/ 1572129 h 1962178"/>
              <a:gd name="connsiteX8" fmla="*/ 2990052 w 2992599"/>
              <a:gd name="connsiteY8" fmla="*/ 1962178 h 1962178"/>
              <a:gd name="connsiteX9" fmla="*/ 2491710 w 2992599"/>
              <a:gd name="connsiteY9" fmla="*/ 1962178 h 1962178"/>
              <a:gd name="connsiteX10" fmla="*/ 1744197 w 2992599"/>
              <a:gd name="connsiteY10" fmla="*/ 1962178 h 1962178"/>
              <a:gd name="connsiteX11" fmla="*/ 1744197 w 2992599"/>
              <a:gd name="connsiteY11" fmla="*/ 1962178 h 1962178"/>
              <a:gd name="connsiteX12" fmla="*/ 0 w 2992599"/>
              <a:gd name="connsiteY12" fmla="*/ 1962178 h 1962178"/>
              <a:gd name="connsiteX13" fmla="*/ 0 w 2992599"/>
              <a:gd name="connsiteY13" fmla="*/ 1572129 h 1962178"/>
              <a:gd name="connsiteX14" fmla="*/ 0 w 2992599"/>
              <a:gd name="connsiteY14" fmla="*/ 1404966 h 1962178"/>
              <a:gd name="connsiteX15" fmla="*/ 0 w 2992599"/>
              <a:gd name="connsiteY15" fmla="*/ 1404966 h 1962178"/>
              <a:gd name="connsiteX16" fmla="*/ 0 w 2992599"/>
              <a:gd name="connsiteY16" fmla="*/ 1293523 h 1962178"/>
              <a:gd name="connsiteX0" fmla="*/ 0 w 2992599"/>
              <a:gd name="connsiteY0" fmla="*/ 1293523 h 1962178"/>
              <a:gd name="connsiteX1" fmla="*/ 1282821 w 2992599"/>
              <a:gd name="connsiteY1" fmla="*/ 1294192 h 1962178"/>
              <a:gd name="connsiteX2" fmla="*/ 1512555 w 2992599"/>
              <a:gd name="connsiteY2" fmla="*/ 0 h 1962178"/>
              <a:gd name="connsiteX3" fmla="*/ 1710908 w 2992599"/>
              <a:gd name="connsiteY3" fmla="*/ 1296468 h 1962178"/>
              <a:gd name="connsiteX4" fmla="*/ 2992599 w 2992599"/>
              <a:gd name="connsiteY4" fmla="*/ 1290803 h 1962178"/>
              <a:gd name="connsiteX5" fmla="*/ 2990052 w 2992599"/>
              <a:gd name="connsiteY5" fmla="*/ 1404966 h 1962178"/>
              <a:gd name="connsiteX6" fmla="*/ 2990052 w 2992599"/>
              <a:gd name="connsiteY6" fmla="*/ 1404966 h 1962178"/>
              <a:gd name="connsiteX7" fmla="*/ 2990052 w 2992599"/>
              <a:gd name="connsiteY7" fmla="*/ 1572129 h 1962178"/>
              <a:gd name="connsiteX8" fmla="*/ 2990052 w 2992599"/>
              <a:gd name="connsiteY8" fmla="*/ 1962178 h 1962178"/>
              <a:gd name="connsiteX9" fmla="*/ 2491710 w 2992599"/>
              <a:gd name="connsiteY9" fmla="*/ 1962178 h 1962178"/>
              <a:gd name="connsiteX10" fmla="*/ 1744197 w 2992599"/>
              <a:gd name="connsiteY10" fmla="*/ 1962178 h 1962178"/>
              <a:gd name="connsiteX11" fmla="*/ 1744197 w 2992599"/>
              <a:gd name="connsiteY11" fmla="*/ 1962178 h 1962178"/>
              <a:gd name="connsiteX12" fmla="*/ 0 w 2992599"/>
              <a:gd name="connsiteY12" fmla="*/ 1962178 h 1962178"/>
              <a:gd name="connsiteX13" fmla="*/ 0 w 2992599"/>
              <a:gd name="connsiteY13" fmla="*/ 1572129 h 1962178"/>
              <a:gd name="connsiteX14" fmla="*/ 0 w 2992599"/>
              <a:gd name="connsiteY14" fmla="*/ 1404966 h 1962178"/>
              <a:gd name="connsiteX15" fmla="*/ 0 w 2992599"/>
              <a:gd name="connsiteY15" fmla="*/ 1404966 h 1962178"/>
              <a:gd name="connsiteX16" fmla="*/ 0 w 2992599"/>
              <a:gd name="connsiteY16" fmla="*/ 1293523 h 1962178"/>
              <a:gd name="connsiteX0" fmla="*/ 0 w 2992599"/>
              <a:gd name="connsiteY0" fmla="*/ 1293523 h 1962178"/>
              <a:gd name="connsiteX1" fmla="*/ 1282821 w 2992599"/>
              <a:gd name="connsiteY1" fmla="*/ 1294192 h 1962178"/>
              <a:gd name="connsiteX2" fmla="*/ 1512555 w 2992599"/>
              <a:gd name="connsiteY2" fmla="*/ 0 h 1962178"/>
              <a:gd name="connsiteX3" fmla="*/ 1710908 w 2992599"/>
              <a:gd name="connsiteY3" fmla="*/ 1291028 h 1962178"/>
              <a:gd name="connsiteX4" fmla="*/ 2992599 w 2992599"/>
              <a:gd name="connsiteY4" fmla="*/ 1290803 h 1962178"/>
              <a:gd name="connsiteX5" fmla="*/ 2990052 w 2992599"/>
              <a:gd name="connsiteY5" fmla="*/ 1404966 h 1962178"/>
              <a:gd name="connsiteX6" fmla="*/ 2990052 w 2992599"/>
              <a:gd name="connsiteY6" fmla="*/ 1404966 h 1962178"/>
              <a:gd name="connsiteX7" fmla="*/ 2990052 w 2992599"/>
              <a:gd name="connsiteY7" fmla="*/ 1572129 h 1962178"/>
              <a:gd name="connsiteX8" fmla="*/ 2990052 w 2992599"/>
              <a:gd name="connsiteY8" fmla="*/ 1962178 h 1962178"/>
              <a:gd name="connsiteX9" fmla="*/ 2491710 w 2992599"/>
              <a:gd name="connsiteY9" fmla="*/ 1962178 h 1962178"/>
              <a:gd name="connsiteX10" fmla="*/ 1744197 w 2992599"/>
              <a:gd name="connsiteY10" fmla="*/ 1962178 h 1962178"/>
              <a:gd name="connsiteX11" fmla="*/ 1744197 w 2992599"/>
              <a:gd name="connsiteY11" fmla="*/ 1962178 h 1962178"/>
              <a:gd name="connsiteX12" fmla="*/ 0 w 2992599"/>
              <a:gd name="connsiteY12" fmla="*/ 1962178 h 1962178"/>
              <a:gd name="connsiteX13" fmla="*/ 0 w 2992599"/>
              <a:gd name="connsiteY13" fmla="*/ 1572129 h 1962178"/>
              <a:gd name="connsiteX14" fmla="*/ 0 w 2992599"/>
              <a:gd name="connsiteY14" fmla="*/ 1404966 h 1962178"/>
              <a:gd name="connsiteX15" fmla="*/ 0 w 2992599"/>
              <a:gd name="connsiteY15" fmla="*/ 1404966 h 1962178"/>
              <a:gd name="connsiteX16" fmla="*/ 0 w 2992599"/>
              <a:gd name="connsiteY16" fmla="*/ 1293523 h 1962178"/>
              <a:gd name="connsiteX0" fmla="*/ 0 w 2992599"/>
              <a:gd name="connsiteY0" fmla="*/ 1293523 h 1962178"/>
              <a:gd name="connsiteX1" fmla="*/ 1282821 w 2992599"/>
              <a:gd name="connsiteY1" fmla="*/ 1294192 h 1962178"/>
              <a:gd name="connsiteX2" fmla="*/ 1512555 w 2992599"/>
              <a:gd name="connsiteY2" fmla="*/ 0 h 1962178"/>
              <a:gd name="connsiteX3" fmla="*/ 1710908 w 2992599"/>
              <a:gd name="connsiteY3" fmla="*/ 1291028 h 1962178"/>
              <a:gd name="connsiteX4" fmla="*/ 2992599 w 2992599"/>
              <a:gd name="connsiteY4" fmla="*/ 1290803 h 1962178"/>
              <a:gd name="connsiteX5" fmla="*/ 2990052 w 2992599"/>
              <a:gd name="connsiteY5" fmla="*/ 1404966 h 1962178"/>
              <a:gd name="connsiteX6" fmla="*/ 2990052 w 2992599"/>
              <a:gd name="connsiteY6" fmla="*/ 1404966 h 1962178"/>
              <a:gd name="connsiteX7" fmla="*/ 2990052 w 2992599"/>
              <a:gd name="connsiteY7" fmla="*/ 1572129 h 1962178"/>
              <a:gd name="connsiteX8" fmla="*/ 2990052 w 2992599"/>
              <a:gd name="connsiteY8" fmla="*/ 1962178 h 1962178"/>
              <a:gd name="connsiteX9" fmla="*/ 2491710 w 2992599"/>
              <a:gd name="connsiteY9" fmla="*/ 1962178 h 1962178"/>
              <a:gd name="connsiteX10" fmla="*/ 1744197 w 2992599"/>
              <a:gd name="connsiteY10" fmla="*/ 1962178 h 1962178"/>
              <a:gd name="connsiteX11" fmla="*/ 1744197 w 2992599"/>
              <a:gd name="connsiteY11" fmla="*/ 1962178 h 1962178"/>
              <a:gd name="connsiteX12" fmla="*/ 0 w 2992599"/>
              <a:gd name="connsiteY12" fmla="*/ 1962178 h 1962178"/>
              <a:gd name="connsiteX13" fmla="*/ 0 w 2992599"/>
              <a:gd name="connsiteY13" fmla="*/ 1572129 h 1962178"/>
              <a:gd name="connsiteX14" fmla="*/ 0 w 2992599"/>
              <a:gd name="connsiteY14" fmla="*/ 1404966 h 1962178"/>
              <a:gd name="connsiteX15" fmla="*/ 0 w 2992599"/>
              <a:gd name="connsiteY15" fmla="*/ 1404966 h 1962178"/>
              <a:gd name="connsiteX16" fmla="*/ 0 w 2992599"/>
              <a:gd name="connsiteY16" fmla="*/ 1293523 h 1962178"/>
              <a:gd name="connsiteX0" fmla="*/ 0 w 2992599"/>
              <a:gd name="connsiteY0" fmla="*/ 1293523 h 1962178"/>
              <a:gd name="connsiteX1" fmla="*/ 1282821 w 2992599"/>
              <a:gd name="connsiteY1" fmla="*/ 1294192 h 1962178"/>
              <a:gd name="connsiteX2" fmla="*/ 1512555 w 2992599"/>
              <a:gd name="connsiteY2" fmla="*/ 0 h 1962178"/>
              <a:gd name="connsiteX3" fmla="*/ 1710908 w 2992599"/>
              <a:gd name="connsiteY3" fmla="*/ 1291028 h 1962178"/>
              <a:gd name="connsiteX4" fmla="*/ 2992599 w 2992599"/>
              <a:gd name="connsiteY4" fmla="*/ 1290803 h 1962178"/>
              <a:gd name="connsiteX5" fmla="*/ 2990052 w 2992599"/>
              <a:gd name="connsiteY5" fmla="*/ 1404966 h 1962178"/>
              <a:gd name="connsiteX6" fmla="*/ 2990052 w 2992599"/>
              <a:gd name="connsiteY6" fmla="*/ 1404966 h 1962178"/>
              <a:gd name="connsiteX7" fmla="*/ 2990052 w 2992599"/>
              <a:gd name="connsiteY7" fmla="*/ 1572129 h 1962178"/>
              <a:gd name="connsiteX8" fmla="*/ 2990052 w 2992599"/>
              <a:gd name="connsiteY8" fmla="*/ 1962178 h 1962178"/>
              <a:gd name="connsiteX9" fmla="*/ 2491710 w 2992599"/>
              <a:gd name="connsiteY9" fmla="*/ 1962178 h 1962178"/>
              <a:gd name="connsiteX10" fmla="*/ 1744197 w 2992599"/>
              <a:gd name="connsiteY10" fmla="*/ 1962178 h 1962178"/>
              <a:gd name="connsiteX11" fmla="*/ 1744197 w 2992599"/>
              <a:gd name="connsiteY11" fmla="*/ 1962178 h 1962178"/>
              <a:gd name="connsiteX12" fmla="*/ 0 w 2992599"/>
              <a:gd name="connsiteY12" fmla="*/ 1962178 h 1962178"/>
              <a:gd name="connsiteX13" fmla="*/ 0 w 2992599"/>
              <a:gd name="connsiteY13" fmla="*/ 1572129 h 1962178"/>
              <a:gd name="connsiteX14" fmla="*/ 0 w 2992599"/>
              <a:gd name="connsiteY14" fmla="*/ 1404966 h 1962178"/>
              <a:gd name="connsiteX15" fmla="*/ 0 w 2992599"/>
              <a:gd name="connsiteY15" fmla="*/ 1404966 h 1962178"/>
              <a:gd name="connsiteX16" fmla="*/ 0 w 2992599"/>
              <a:gd name="connsiteY16" fmla="*/ 1293523 h 1962178"/>
              <a:gd name="connsiteX0" fmla="*/ 0 w 2992599"/>
              <a:gd name="connsiteY0" fmla="*/ 1293523 h 1962178"/>
              <a:gd name="connsiteX1" fmla="*/ 1282821 w 2992599"/>
              <a:gd name="connsiteY1" fmla="*/ 1294192 h 1962178"/>
              <a:gd name="connsiteX2" fmla="*/ 1512555 w 2992599"/>
              <a:gd name="connsiteY2" fmla="*/ 0 h 1962178"/>
              <a:gd name="connsiteX3" fmla="*/ 1710908 w 2992599"/>
              <a:gd name="connsiteY3" fmla="*/ 1296468 h 1962178"/>
              <a:gd name="connsiteX4" fmla="*/ 2992599 w 2992599"/>
              <a:gd name="connsiteY4" fmla="*/ 1290803 h 1962178"/>
              <a:gd name="connsiteX5" fmla="*/ 2990052 w 2992599"/>
              <a:gd name="connsiteY5" fmla="*/ 1404966 h 1962178"/>
              <a:gd name="connsiteX6" fmla="*/ 2990052 w 2992599"/>
              <a:gd name="connsiteY6" fmla="*/ 1404966 h 1962178"/>
              <a:gd name="connsiteX7" fmla="*/ 2990052 w 2992599"/>
              <a:gd name="connsiteY7" fmla="*/ 1572129 h 1962178"/>
              <a:gd name="connsiteX8" fmla="*/ 2990052 w 2992599"/>
              <a:gd name="connsiteY8" fmla="*/ 1962178 h 1962178"/>
              <a:gd name="connsiteX9" fmla="*/ 2491710 w 2992599"/>
              <a:gd name="connsiteY9" fmla="*/ 1962178 h 1962178"/>
              <a:gd name="connsiteX10" fmla="*/ 1744197 w 2992599"/>
              <a:gd name="connsiteY10" fmla="*/ 1962178 h 1962178"/>
              <a:gd name="connsiteX11" fmla="*/ 1744197 w 2992599"/>
              <a:gd name="connsiteY11" fmla="*/ 1962178 h 1962178"/>
              <a:gd name="connsiteX12" fmla="*/ 0 w 2992599"/>
              <a:gd name="connsiteY12" fmla="*/ 1962178 h 1962178"/>
              <a:gd name="connsiteX13" fmla="*/ 0 w 2992599"/>
              <a:gd name="connsiteY13" fmla="*/ 1572129 h 1962178"/>
              <a:gd name="connsiteX14" fmla="*/ 0 w 2992599"/>
              <a:gd name="connsiteY14" fmla="*/ 1404966 h 1962178"/>
              <a:gd name="connsiteX15" fmla="*/ 0 w 2992599"/>
              <a:gd name="connsiteY15" fmla="*/ 1404966 h 1962178"/>
              <a:gd name="connsiteX16" fmla="*/ 0 w 2992599"/>
              <a:gd name="connsiteY16" fmla="*/ 1293523 h 1962178"/>
              <a:gd name="connsiteX0" fmla="*/ 0 w 2992599"/>
              <a:gd name="connsiteY0" fmla="*/ 1293523 h 1962178"/>
              <a:gd name="connsiteX1" fmla="*/ 1282821 w 2992599"/>
              <a:gd name="connsiteY1" fmla="*/ 1294192 h 1962178"/>
              <a:gd name="connsiteX2" fmla="*/ 1512555 w 2992599"/>
              <a:gd name="connsiteY2" fmla="*/ 0 h 1962178"/>
              <a:gd name="connsiteX3" fmla="*/ 1710908 w 2992599"/>
              <a:gd name="connsiteY3" fmla="*/ 1293748 h 1962178"/>
              <a:gd name="connsiteX4" fmla="*/ 2992599 w 2992599"/>
              <a:gd name="connsiteY4" fmla="*/ 1290803 h 1962178"/>
              <a:gd name="connsiteX5" fmla="*/ 2990052 w 2992599"/>
              <a:gd name="connsiteY5" fmla="*/ 1404966 h 1962178"/>
              <a:gd name="connsiteX6" fmla="*/ 2990052 w 2992599"/>
              <a:gd name="connsiteY6" fmla="*/ 1404966 h 1962178"/>
              <a:gd name="connsiteX7" fmla="*/ 2990052 w 2992599"/>
              <a:gd name="connsiteY7" fmla="*/ 1572129 h 1962178"/>
              <a:gd name="connsiteX8" fmla="*/ 2990052 w 2992599"/>
              <a:gd name="connsiteY8" fmla="*/ 1962178 h 1962178"/>
              <a:gd name="connsiteX9" fmla="*/ 2491710 w 2992599"/>
              <a:gd name="connsiteY9" fmla="*/ 1962178 h 1962178"/>
              <a:gd name="connsiteX10" fmla="*/ 1744197 w 2992599"/>
              <a:gd name="connsiteY10" fmla="*/ 1962178 h 1962178"/>
              <a:gd name="connsiteX11" fmla="*/ 1744197 w 2992599"/>
              <a:gd name="connsiteY11" fmla="*/ 1962178 h 1962178"/>
              <a:gd name="connsiteX12" fmla="*/ 0 w 2992599"/>
              <a:gd name="connsiteY12" fmla="*/ 1962178 h 1962178"/>
              <a:gd name="connsiteX13" fmla="*/ 0 w 2992599"/>
              <a:gd name="connsiteY13" fmla="*/ 1572129 h 1962178"/>
              <a:gd name="connsiteX14" fmla="*/ 0 w 2992599"/>
              <a:gd name="connsiteY14" fmla="*/ 1404966 h 1962178"/>
              <a:gd name="connsiteX15" fmla="*/ 0 w 2992599"/>
              <a:gd name="connsiteY15" fmla="*/ 1404966 h 1962178"/>
              <a:gd name="connsiteX16" fmla="*/ 0 w 2992599"/>
              <a:gd name="connsiteY16" fmla="*/ 1293523 h 1962178"/>
              <a:gd name="connsiteX0" fmla="*/ 0 w 2992599"/>
              <a:gd name="connsiteY0" fmla="*/ 1293523 h 1962178"/>
              <a:gd name="connsiteX1" fmla="*/ 1282821 w 2992599"/>
              <a:gd name="connsiteY1" fmla="*/ 1294192 h 1962178"/>
              <a:gd name="connsiteX2" fmla="*/ 1512555 w 2992599"/>
              <a:gd name="connsiteY2" fmla="*/ 0 h 1962178"/>
              <a:gd name="connsiteX3" fmla="*/ 1710908 w 2992599"/>
              <a:gd name="connsiteY3" fmla="*/ 1293748 h 1962178"/>
              <a:gd name="connsiteX4" fmla="*/ 2992599 w 2992599"/>
              <a:gd name="connsiteY4" fmla="*/ 1293524 h 1962178"/>
              <a:gd name="connsiteX5" fmla="*/ 2990052 w 2992599"/>
              <a:gd name="connsiteY5" fmla="*/ 1404966 h 1962178"/>
              <a:gd name="connsiteX6" fmla="*/ 2990052 w 2992599"/>
              <a:gd name="connsiteY6" fmla="*/ 1404966 h 1962178"/>
              <a:gd name="connsiteX7" fmla="*/ 2990052 w 2992599"/>
              <a:gd name="connsiteY7" fmla="*/ 1572129 h 1962178"/>
              <a:gd name="connsiteX8" fmla="*/ 2990052 w 2992599"/>
              <a:gd name="connsiteY8" fmla="*/ 1962178 h 1962178"/>
              <a:gd name="connsiteX9" fmla="*/ 2491710 w 2992599"/>
              <a:gd name="connsiteY9" fmla="*/ 1962178 h 1962178"/>
              <a:gd name="connsiteX10" fmla="*/ 1744197 w 2992599"/>
              <a:gd name="connsiteY10" fmla="*/ 1962178 h 1962178"/>
              <a:gd name="connsiteX11" fmla="*/ 1744197 w 2992599"/>
              <a:gd name="connsiteY11" fmla="*/ 1962178 h 1962178"/>
              <a:gd name="connsiteX12" fmla="*/ 0 w 2992599"/>
              <a:gd name="connsiteY12" fmla="*/ 1962178 h 1962178"/>
              <a:gd name="connsiteX13" fmla="*/ 0 w 2992599"/>
              <a:gd name="connsiteY13" fmla="*/ 1572129 h 1962178"/>
              <a:gd name="connsiteX14" fmla="*/ 0 w 2992599"/>
              <a:gd name="connsiteY14" fmla="*/ 1404966 h 1962178"/>
              <a:gd name="connsiteX15" fmla="*/ 0 w 2992599"/>
              <a:gd name="connsiteY15" fmla="*/ 1404966 h 1962178"/>
              <a:gd name="connsiteX16" fmla="*/ 0 w 2992599"/>
              <a:gd name="connsiteY16" fmla="*/ 1293523 h 1962178"/>
              <a:gd name="connsiteX0" fmla="*/ 0 w 2992599"/>
              <a:gd name="connsiteY0" fmla="*/ 1177030 h 1962178"/>
              <a:gd name="connsiteX1" fmla="*/ 1282821 w 2992599"/>
              <a:gd name="connsiteY1" fmla="*/ 1294192 h 1962178"/>
              <a:gd name="connsiteX2" fmla="*/ 1512555 w 2992599"/>
              <a:gd name="connsiteY2" fmla="*/ 0 h 1962178"/>
              <a:gd name="connsiteX3" fmla="*/ 1710908 w 2992599"/>
              <a:gd name="connsiteY3" fmla="*/ 1293748 h 1962178"/>
              <a:gd name="connsiteX4" fmla="*/ 2992599 w 2992599"/>
              <a:gd name="connsiteY4" fmla="*/ 1293524 h 1962178"/>
              <a:gd name="connsiteX5" fmla="*/ 2990052 w 2992599"/>
              <a:gd name="connsiteY5" fmla="*/ 1404966 h 1962178"/>
              <a:gd name="connsiteX6" fmla="*/ 2990052 w 2992599"/>
              <a:gd name="connsiteY6" fmla="*/ 1404966 h 1962178"/>
              <a:gd name="connsiteX7" fmla="*/ 2990052 w 2992599"/>
              <a:gd name="connsiteY7" fmla="*/ 1572129 h 1962178"/>
              <a:gd name="connsiteX8" fmla="*/ 2990052 w 2992599"/>
              <a:gd name="connsiteY8" fmla="*/ 1962178 h 1962178"/>
              <a:gd name="connsiteX9" fmla="*/ 2491710 w 2992599"/>
              <a:gd name="connsiteY9" fmla="*/ 1962178 h 1962178"/>
              <a:gd name="connsiteX10" fmla="*/ 1744197 w 2992599"/>
              <a:gd name="connsiteY10" fmla="*/ 1962178 h 1962178"/>
              <a:gd name="connsiteX11" fmla="*/ 1744197 w 2992599"/>
              <a:gd name="connsiteY11" fmla="*/ 1962178 h 1962178"/>
              <a:gd name="connsiteX12" fmla="*/ 0 w 2992599"/>
              <a:gd name="connsiteY12" fmla="*/ 1962178 h 1962178"/>
              <a:gd name="connsiteX13" fmla="*/ 0 w 2992599"/>
              <a:gd name="connsiteY13" fmla="*/ 1572129 h 1962178"/>
              <a:gd name="connsiteX14" fmla="*/ 0 w 2992599"/>
              <a:gd name="connsiteY14" fmla="*/ 1404966 h 1962178"/>
              <a:gd name="connsiteX15" fmla="*/ 0 w 2992599"/>
              <a:gd name="connsiteY15" fmla="*/ 1404966 h 1962178"/>
              <a:gd name="connsiteX16" fmla="*/ 0 w 2992599"/>
              <a:gd name="connsiteY16" fmla="*/ 1177030 h 1962178"/>
              <a:gd name="connsiteX0" fmla="*/ 0 w 2992599"/>
              <a:gd name="connsiteY0" fmla="*/ 1177030 h 1962178"/>
              <a:gd name="connsiteX1" fmla="*/ 1295724 w 2992599"/>
              <a:gd name="connsiteY1" fmla="*/ 1174059 h 1962178"/>
              <a:gd name="connsiteX2" fmla="*/ 1512555 w 2992599"/>
              <a:gd name="connsiteY2" fmla="*/ 0 h 1962178"/>
              <a:gd name="connsiteX3" fmla="*/ 1710908 w 2992599"/>
              <a:gd name="connsiteY3" fmla="*/ 1293748 h 1962178"/>
              <a:gd name="connsiteX4" fmla="*/ 2992599 w 2992599"/>
              <a:gd name="connsiteY4" fmla="*/ 1293524 h 1962178"/>
              <a:gd name="connsiteX5" fmla="*/ 2990052 w 2992599"/>
              <a:gd name="connsiteY5" fmla="*/ 1404966 h 1962178"/>
              <a:gd name="connsiteX6" fmla="*/ 2990052 w 2992599"/>
              <a:gd name="connsiteY6" fmla="*/ 1404966 h 1962178"/>
              <a:gd name="connsiteX7" fmla="*/ 2990052 w 2992599"/>
              <a:gd name="connsiteY7" fmla="*/ 1572129 h 1962178"/>
              <a:gd name="connsiteX8" fmla="*/ 2990052 w 2992599"/>
              <a:gd name="connsiteY8" fmla="*/ 1962178 h 1962178"/>
              <a:gd name="connsiteX9" fmla="*/ 2491710 w 2992599"/>
              <a:gd name="connsiteY9" fmla="*/ 1962178 h 1962178"/>
              <a:gd name="connsiteX10" fmla="*/ 1744197 w 2992599"/>
              <a:gd name="connsiteY10" fmla="*/ 1962178 h 1962178"/>
              <a:gd name="connsiteX11" fmla="*/ 1744197 w 2992599"/>
              <a:gd name="connsiteY11" fmla="*/ 1962178 h 1962178"/>
              <a:gd name="connsiteX12" fmla="*/ 0 w 2992599"/>
              <a:gd name="connsiteY12" fmla="*/ 1962178 h 1962178"/>
              <a:gd name="connsiteX13" fmla="*/ 0 w 2992599"/>
              <a:gd name="connsiteY13" fmla="*/ 1572129 h 1962178"/>
              <a:gd name="connsiteX14" fmla="*/ 0 w 2992599"/>
              <a:gd name="connsiteY14" fmla="*/ 1404966 h 1962178"/>
              <a:gd name="connsiteX15" fmla="*/ 0 w 2992599"/>
              <a:gd name="connsiteY15" fmla="*/ 1404966 h 1962178"/>
              <a:gd name="connsiteX16" fmla="*/ 0 w 2992599"/>
              <a:gd name="connsiteY16" fmla="*/ 1177030 h 1962178"/>
              <a:gd name="connsiteX0" fmla="*/ 0 w 2992599"/>
              <a:gd name="connsiteY0" fmla="*/ 1177030 h 1962178"/>
              <a:gd name="connsiteX1" fmla="*/ 1295724 w 2992599"/>
              <a:gd name="connsiteY1" fmla="*/ 1174059 h 1962178"/>
              <a:gd name="connsiteX2" fmla="*/ 1512555 w 2992599"/>
              <a:gd name="connsiteY2" fmla="*/ 0 h 1962178"/>
              <a:gd name="connsiteX3" fmla="*/ 1710908 w 2992599"/>
              <a:gd name="connsiteY3" fmla="*/ 1177254 h 1962178"/>
              <a:gd name="connsiteX4" fmla="*/ 2992599 w 2992599"/>
              <a:gd name="connsiteY4" fmla="*/ 1293524 h 1962178"/>
              <a:gd name="connsiteX5" fmla="*/ 2990052 w 2992599"/>
              <a:gd name="connsiteY5" fmla="*/ 1404966 h 1962178"/>
              <a:gd name="connsiteX6" fmla="*/ 2990052 w 2992599"/>
              <a:gd name="connsiteY6" fmla="*/ 1404966 h 1962178"/>
              <a:gd name="connsiteX7" fmla="*/ 2990052 w 2992599"/>
              <a:gd name="connsiteY7" fmla="*/ 1572129 h 1962178"/>
              <a:gd name="connsiteX8" fmla="*/ 2990052 w 2992599"/>
              <a:gd name="connsiteY8" fmla="*/ 1962178 h 1962178"/>
              <a:gd name="connsiteX9" fmla="*/ 2491710 w 2992599"/>
              <a:gd name="connsiteY9" fmla="*/ 1962178 h 1962178"/>
              <a:gd name="connsiteX10" fmla="*/ 1744197 w 2992599"/>
              <a:gd name="connsiteY10" fmla="*/ 1962178 h 1962178"/>
              <a:gd name="connsiteX11" fmla="*/ 1744197 w 2992599"/>
              <a:gd name="connsiteY11" fmla="*/ 1962178 h 1962178"/>
              <a:gd name="connsiteX12" fmla="*/ 0 w 2992599"/>
              <a:gd name="connsiteY12" fmla="*/ 1962178 h 1962178"/>
              <a:gd name="connsiteX13" fmla="*/ 0 w 2992599"/>
              <a:gd name="connsiteY13" fmla="*/ 1572129 h 1962178"/>
              <a:gd name="connsiteX14" fmla="*/ 0 w 2992599"/>
              <a:gd name="connsiteY14" fmla="*/ 1404966 h 1962178"/>
              <a:gd name="connsiteX15" fmla="*/ 0 w 2992599"/>
              <a:gd name="connsiteY15" fmla="*/ 1404966 h 1962178"/>
              <a:gd name="connsiteX16" fmla="*/ 0 w 2992599"/>
              <a:gd name="connsiteY16" fmla="*/ 1177030 h 1962178"/>
              <a:gd name="connsiteX0" fmla="*/ 0 w 2990052"/>
              <a:gd name="connsiteY0" fmla="*/ 1177030 h 1962178"/>
              <a:gd name="connsiteX1" fmla="*/ 1295724 w 2990052"/>
              <a:gd name="connsiteY1" fmla="*/ 1174059 h 1962178"/>
              <a:gd name="connsiteX2" fmla="*/ 1512555 w 2990052"/>
              <a:gd name="connsiteY2" fmla="*/ 0 h 1962178"/>
              <a:gd name="connsiteX3" fmla="*/ 1710908 w 2990052"/>
              <a:gd name="connsiteY3" fmla="*/ 1177254 h 1962178"/>
              <a:gd name="connsiteX4" fmla="*/ 2989373 w 2990052"/>
              <a:gd name="connsiteY4" fmla="*/ 1173392 h 1962178"/>
              <a:gd name="connsiteX5" fmla="*/ 2990052 w 2990052"/>
              <a:gd name="connsiteY5" fmla="*/ 1404966 h 1962178"/>
              <a:gd name="connsiteX6" fmla="*/ 2990052 w 2990052"/>
              <a:gd name="connsiteY6" fmla="*/ 1404966 h 1962178"/>
              <a:gd name="connsiteX7" fmla="*/ 2990052 w 2990052"/>
              <a:gd name="connsiteY7" fmla="*/ 1572129 h 1962178"/>
              <a:gd name="connsiteX8" fmla="*/ 2990052 w 2990052"/>
              <a:gd name="connsiteY8" fmla="*/ 1962178 h 1962178"/>
              <a:gd name="connsiteX9" fmla="*/ 2491710 w 2990052"/>
              <a:gd name="connsiteY9" fmla="*/ 1962178 h 1962178"/>
              <a:gd name="connsiteX10" fmla="*/ 1744197 w 2990052"/>
              <a:gd name="connsiteY10" fmla="*/ 1962178 h 1962178"/>
              <a:gd name="connsiteX11" fmla="*/ 1744197 w 2990052"/>
              <a:gd name="connsiteY11" fmla="*/ 1962178 h 1962178"/>
              <a:gd name="connsiteX12" fmla="*/ 0 w 2990052"/>
              <a:gd name="connsiteY12" fmla="*/ 1962178 h 1962178"/>
              <a:gd name="connsiteX13" fmla="*/ 0 w 2990052"/>
              <a:gd name="connsiteY13" fmla="*/ 1572129 h 1962178"/>
              <a:gd name="connsiteX14" fmla="*/ 0 w 2990052"/>
              <a:gd name="connsiteY14" fmla="*/ 1404966 h 1962178"/>
              <a:gd name="connsiteX15" fmla="*/ 0 w 2990052"/>
              <a:gd name="connsiteY15" fmla="*/ 1404966 h 1962178"/>
              <a:gd name="connsiteX16" fmla="*/ 0 w 2990052"/>
              <a:gd name="connsiteY16" fmla="*/ 1177030 h 1962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990052" h="1962178">
                <a:moveTo>
                  <a:pt x="0" y="1177030"/>
                </a:moveTo>
                <a:lnTo>
                  <a:pt x="1295724" y="1174059"/>
                </a:lnTo>
                <a:lnTo>
                  <a:pt x="1512555" y="0"/>
                </a:lnTo>
                <a:cubicBezTo>
                  <a:pt x="1580505" y="434563"/>
                  <a:pt x="1668358" y="742691"/>
                  <a:pt x="1710908" y="1177254"/>
                </a:cubicBezTo>
                <a:lnTo>
                  <a:pt x="2989373" y="1173392"/>
                </a:lnTo>
                <a:cubicBezTo>
                  <a:pt x="2989599" y="1250583"/>
                  <a:pt x="2989826" y="1327775"/>
                  <a:pt x="2990052" y="1404966"/>
                </a:cubicBezTo>
                <a:lnTo>
                  <a:pt x="2990052" y="1404966"/>
                </a:lnTo>
                <a:lnTo>
                  <a:pt x="2990052" y="1572129"/>
                </a:lnTo>
                <a:lnTo>
                  <a:pt x="2990052" y="1962178"/>
                </a:lnTo>
                <a:lnTo>
                  <a:pt x="2491710" y="1962178"/>
                </a:lnTo>
                <a:lnTo>
                  <a:pt x="1744197" y="1962178"/>
                </a:lnTo>
                <a:lnTo>
                  <a:pt x="1744197" y="1962178"/>
                </a:lnTo>
                <a:lnTo>
                  <a:pt x="0" y="1962178"/>
                </a:lnTo>
                <a:lnTo>
                  <a:pt x="0" y="1572129"/>
                </a:lnTo>
                <a:lnTo>
                  <a:pt x="0" y="1404966"/>
                </a:lnTo>
                <a:lnTo>
                  <a:pt x="0" y="1404966"/>
                </a:lnTo>
                <a:lnTo>
                  <a:pt x="0" y="117703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1" compatLnSpc="1">
            <a:prstTxWarp prst="textNoShape">
              <a:avLst/>
            </a:prstTxWarp>
          </a:bodyPr>
          <a:lstStyle/>
          <a:p>
            <a:pPr marL="0" marR="0" indent="0" algn="l" defTabSz="21955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ahoma" charset="0"/>
              </a:rPr>
              <a:t>Hypothesis</a:t>
            </a:r>
            <a:endParaRPr kumimoji="0" lang="en-US" sz="43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ahoma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42602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8904">
        <p:fade/>
      </p:transition>
    </mc:Choice>
    <mc:Fallback xmlns="">
      <p:transition spd="med" advTm="3890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D75269-1C47-45F7-8842-0E67BDC61E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Diffuse Attention Mechanism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AC6FBB-A6C9-4EEB-A2E6-368EC262A5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82801" y="2959894"/>
            <a:ext cx="15428854" cy="6035234"/>
          </a:xfrm>
        </p:spPr>
        <p:txBody>
          <a:bodyPr/>
          <a:lstStyle/>
          <a:p>
            <a:r>
              <a:rPr lang="en-US" sz="5900" dirty="0"/>
              <a:t>Produces the Diffuse Awareness Experience</a:t>
            </a:r>
            <a:endParaRPr lang="en-US" sz="5900" b="1" dirty="0"/>
          </a:p>
          <a:p>
            <a:r>
              <a:rPr lang="en-US" sz="5900" dirty="0"/>
              <a:t>Finds Bottom-Up Focal Attention Targets</a:t>
            </a:r>
            <a:endParaRPr lang="en-US" sz="5900" b="1" dirty="0"/>
          </a:p>
          <a:p>
            <a:r>
              <a:rPr lang="en-US" sz="5900" dirty="0"/>
              <a:t>Updates the World Model based on the current sensory inputs</a:t>
            </a:r>
          </a:p>
          <a:p>
            <a:pPr lvl="1"/>
            <a:r>
              <a:rPr lang="en-US" sz="5600" dirty="0"/>
              <a:t>All three “actions” </a:t>
            </a:r>
            <a:r>
              <a:rPr lang="en-US" sz="5600" b="1" dirty="0"/>
              <a:t>require </a:t>
            </a:r>
            <a:r>
              <a:rPr lang="en-US" sz="5600" dirty="0"/>
              <a:t>that </a:t>
            </a:r>
            <a:r>
              <a:rPr lang="en-US" sz="5600" b="1" dirty="0"/>
              <a:t>attention </a:t>
            </a:r>
            <a:r>
              <a:rPr lang="en-US" sz="5600" dirty="0"/>
              <a:t>is paid to the </a:t>
            </a:r>
            <a:r>
              <a:rPr lang="en-US" sz="5600" b="1" dirty="0"/>
              <a:t>entire World Model!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8DA279-B724-417E-AFFA-1E94CFB39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FA7B1-9781-4CDD-AD7A-615476979112}" type="slidenum">
              <a:rPr lang="en-US" smtClean="0"/>
              <a:pPr>
                <a:defRPr/>
              </a:pPr>
              <a:t>41</a:t>
            </a:fld>
            <a:endParaRPr lang="en-US" dirty="0"/>
          </a:p>
        </p:txBody>
      </p:sp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98807A85-B7E7-452A-A791-7574618C3915}"/>
              </a:ext>
            </a:extLst>
          </p:cNvPr>
          <p:cNvSpPr/>
          <p:nvPr/>
        </p:nvSpPr>
        <p:spPr bwMode="auto">
          <a:xfrm>
            <a:off x="1016000" y="5927766"/>
            <a:ext cx="2751936" cy="1946234"/>
          </a:xfrm>
          <a:custGeom>
            <a:avLst/>
            <a:gdLst>
              <a:gd name="connsiteX0" fmla="*/ 0 w 2990052"/>
              <a:gd name="connsiteY0" fmla="*/ 0 h 668655"/>
              <a:gd name="connsiteX1" fmla="*/ 1744197 w 2990052"/>
              <a:gd name="connsiteY1" fmla="*/ 0 h 668655"/>
              <a:gd name="connsiteX2" fmla="*/ 1656489 w 2990052"/>
              <a:gd name="connsiteY2" fmla="*/ -1284480 h 668655"/>
              <a:gd name="connsiteX3" fmla="*/ 2491710 w 2990052"/>
              <a:gd name="connsiteY3" fmla="*/ 0 h 668655"/>
              <a:gd name="connsiteX4" fmla="*/ 2990052 w 2990052"/>
              <a:gd name="connsiteY4" fmla="*/ 0 h 668655"/>
              <a:gd name="connsiteX5" fmla="*/ 2990052 w 2990052"/>
              <a:gd name="connsiteY5" fmla="*/ 111443 h 668655"/>
              <a:gd name="connsiteX6" fmla="*/ 2990052 w 2990052"/>
              <a:gd name="connsiteY6" fmla="*/ 111443 h 668655"/>
              <a:gd name="connsiteX7" fmla="*/ 2990052 w 2990052"/>
              <a:gd name="connsiteY7" fmla="*/ 278606 h 668655"/>
              <a:gd name="connsiteX8" fmla="*/ 2990052 w 2990052"/>
              <a:gd name="connsiteY8" fmla="*/ 668655 h 668655"/>
              <a:gd name="connsiteX9" fmla="*/ 2491710 w 2990052"/>
              <a:gd name="connsiteY9" fmla="*/ 668655 h 668655"/>
              <a:gd name="connsiteX10" fmla="*/ 1744197 w 2990052"/>
              <a:gd name="connsiteY10" fmla="*/ 668655 h 668655"/>
              <a:gd name="connsiteX11" fmla="*/ 1744197 w 2990052"/>
              <a:gd name="connsiteY11" fmla="*/ 668655 h 668655"/>
              <a:gd name="connsiteX12" fmla="*/ 0 w 2990052"/>
              <a:gd name="connsiteY12" fmla="*/ 668655 h 668655"/>
              <a:gd name="connsiteX13" fmla="*/ 0 w 2990052"/>
              <a:gd name="connsiteY13" fmla="*/ 278606 h 668655"/>
              <a:gd name="connsiteX14" fmla="*/ 0 w 2990052"/>
              <a:gd name="connsiteY14" fmla="*/ 111443 h 668655"/>
              <a:gd name="connsiteX15" fmla="*/ 0 w 2990052"/>
              <a:gd name="connsiteY15" fmla="*/ 111443 h 668655"/>
              <a:gd name="connsiteX16" fmla="*/ 0 w 2990052"/>
              <a:gd name="connsiteY16" fmla="*/ 0 h 668655"/>
              <a:gd name="connsiteX0" fmla="*/ 0 w 2990052"/>
              <a:gd name="connsiteY0" fmla="*/ 1284480 h 1953135"/>
              <a:gd name="connsiteX1" fmla="*/ 918163 w 2990052"/>
              <a:gd name="connsiteY1" fmla="*/ 1284480 h 1953135"/>
              <a:gd name="connsiteX2" fmla="*/ 1656489 w 2990052"/>
              <a:gd name="connsiteY2" fmla="*/ 0 h 1953135"/>
              <a:gd name="connsiteX3" fmla="*/ 2491710 w 2990052"/>
              <a:gd name="connsiteY3" fmla="*/ 1284480 h 1953135"/>
              <a:gd name="connsiteX4" fmla="*/ 2990052 w 2990052"/>
              <a:gd name="connsiteY4" fmla="*/ 1284480 h 1953135"/>
              <a:gd name="connsiteX5" fmla="*/ 2990052 w 2990052"/>
              <a:gd name="connsiteY5" fmla="*/ 1395923 h 1953135"/>
              <a:gd name="connsiteX6" fmla="*/ 2990052 w 2990052"/>
              <a:gd name="connsiteY6" fmla="*/ 1395923 h 1953135"/>
              <a:gd name="connsiteX7" fmla="*/ 2990052 w 2990052"/>
              <a:gd name="connsiteY7" fmla="*/ 1563086 h 1953135"/>
              <a:gd name="connsiteX8" fmla="*/ 2990052 w 2990052"/>
              <a:gd name="connsiteY8" fmla="*/ 1953135 h 1953135"/>
              <a:gd name="connsiteX9" fmla="*/ 2491710 w 2990052"/>
              <a:gd name="connsiteY9" fmla="*/ 1953135 h 1953135"/>
              <a:gd name="connsiteX10" fmla="*/ 1744197 w 2990052"/>
              <a:gd name="connsiteY10" fmla="*/ 1953135 h 1953135"/>
              <a:gd name="connsiteX11" fmla="*/ 1744197 w 2990052"/>
              <a:gd name="connsiteY11" fmla="*/ 1953135 h 1953135"/>
              <a:gd name="connsiteX12" fmla="*/ 0 w 2990052"/>
              <a:gd name="connsiteY12" fmla="*/ 1953135 h 1953135"/>
              <a:gd name="connsiteX13" fmla="*/ 0 w 2990052"/>
              <a:gd name="connsiteY13" fmla="*/ 1563086 h 1953135"/>
              <a:gd name="connsiteX14" fmla="*/ 0 w 2990052"/>
              <a:gd name="connsiteY14" fmla="*/ 1395923 h 1953135"/>
              <a:gd name="connsiteX15" fmla="*/ 0 w 2990052"/>
              <a:gd name="connsiteY15" fmla="*/ 1395923 h 1953135"/>
              <a:gd name="connsiteX16" fmla="*/ 0 w 2990052"/>
              <a:gd name="connsiteY16" fmla="*/ 1284480 h 1953135"/>
              <a:gd name="connsiteX0" fmla="*/ 0 w 2990052"/>
              <a:gd name="connsiteY0" fmla="*/ 1284480 h 1953135"/>
              <a:gd name="connsiteX1" fmla="*/ 918163 w 2990052"/>
              <a:gd name="connsiteY1" fmla="*/ 1284480 h 1953135"/>
              <a:gd name="connsiteX2" fmla="*/ 1656489 w 2990052"/>
              <a:gd name="connsiteY2" fmla="*/ 0 h 1953135"/>
              <a:gd name="connsiteX3" fmla="*/ 1707939 w 2990052"/>
              <a:gd name="connsiteY3" fmla="*/ 1303690 h 1953135"/>
              <a:gd name="connsiteX4" fmla="*/ 2990052 w 2990052"/>
              <a:gd name="connsiteY4" fmla="*/ 1284480 h 1953135"/>
              <a:gd name="connsiteX5" fmla="*/ 2990052 w 2990052"/>
              <a:gd name="connsiteY5" fmla="*/ 1395923 h 1953135"/>
              <a:gd name="connsiteX6" fmla="*/ 2990052 w 2990052"/>
              <a:gd name="connsiteY6" fmla="*/ 1395923 h 1953135"/>
              <a:gd name="connsiteX7" fmla="*/ 2990052 w 2990052"/>
              <a:gd name="connsiteY7" fmla="*/ 1563086 h 1953135"/>
              <a:gd name="connsiteX8" fmla="*/ 2990052 w 2990052"/>
              <a:gd name="connsiteY8" fmla="*/ 1953135 h 1953135"/>
              <a:gd name="connsiteX9" fmla="*/ 2491710 w 2990052"/>
              <a:gd name="connsiteY9" fmla="*/ 1953135 h 1953135"/>
              <a:gd name="connsiteX10" fmla="*/ 1744197 w 2990052"/>
              <a:gd name="connsiteY10" fmla="*/ 1953135 h 1953135"/>
              <a:gd name="connsiteX11" fmla="*/ 1744197 w 2990052"/>
              <a:gd name="connsiteY11" fmla="*/ 1953135 h 1953135"/>
              <a:gd name="connsiteX12" fmla="*/ 0 w 2990052"/>
              <a:gd name="connsiteY12" fmla="*/ 1953135 h 1953135"/>
              <a:gd name="connsiteX13" fmla="*/ 0 w 2990052"/>
              <a:gd name="connsiteY13" fmla="*/ 1563086 h 1953135"/>
              <a:gd name="connsiteX14" fmla="*/ 0 w 2990052"/>
              <a:gd name="connsiteY14" fmla="*/ 1395923 h 1953135"/>
              <a:gd name="connsiteX15" fmla="*/ 0 w 2990052"/>
              <a:gd name="connsiteY15" fmla="*/ 1395923 h 1953135"/>
              <a:gd name="connsiteX16" fmla="*/ 0 w 2990052"/>
              <a:gd name="connsiteY16" fmla="*/ 1284480 h 1953135"/>
              <a:gd name="connsiteX0" fmla="*/ 0 w 2990052"/>
              <a:gd name="connsiteY0" fmla="*/ 1284480 h 1953135"/>
              <a:gd name="connsiteX1" fmla="*/ 1085311 w 2990052"/>
              <a:gd name="connsiteY1" fmla="*/ 1277925 h 1953135"/>
              <a:gd name="connsiteX2" fmla="*/ 1656489 w 2990052"/>
              <a:gd name="connsiteY2" fmla="*/ 0 h 1953135"/>
              <a:gd name="connsiteX3" fmla="*/ 1707939 w 2990052"/>
              <a:gd name="connsiteY3" fmla="*/ 1303690 h 1953135"/>
              <a:gd name="connsiteX4" fmla="*/ 2990052 w 2990052"/>
              <a:gd name="connsiteY4" fmla="*/ 1284480 h 1953135"/>
              <a:gd name="connsiteX5" fmla="*/ 2990052 w 2990052"/>
              <a:gd name="connsiteY5" fmla="*/ 1395923 h 1953135"/>
              <a:gd name="connsiteX6" fmla="*/ 2990052 w 2990052"/>
              <a:gd name="connsiteY6" fmla="*/ 1395923 h 1953135"/>
              <a:gd name="connsiteX7" fmla="*/ 2990052 w 2990052"/>
              <a:gd name="connsiteY7" fmla="*/ 1563086 h 1953135"/>
              <a:gd name="connsiteX8" fmla="*/ 2990052 w 2990052"/>
              <a:gd name="connsiteY8" fmla="*/ 1953135 h 1953135"/>
              <a:gd name="connsiteX9" fmla="*/ 2491710 w 2990052"/>
              <a:gd name="connsiteY9" fmla="*/ 1953135 h 1953135"/>
              <a:gd name="connsiteX10" fmla="*/ 1744197 w 2990052"/>
              <a:gd name="connsiteY10" fmla="*/ 1953135 h 1953135"/>
              <a:gd name="connsiteX11" fmla="*/ 1744197 w 2990052"/>
              <a:gd name="connsiteY11" fmla="*/ 1953135 h 1953135"/>
              <a:gd name="connsiteX12" fmla="*/ 0 w 2990052"/>
              <a:gd name="connsiteY12" fmla="*/ 1953135 h 1953135"/>
              <a:gd name="connsiteX13" fmla="*/ 0 w 2990052"/>
              <a:gd name="connsiteY13" fmla="*/ 1563086 h 1953135"/>
              <a:gd name="connsiteX14" fmla="*/ 0 w 2990052"/>
              <a:gd name="connsiteY14" fmla="*/ 1395923 h 1953135"/>
              <a:gd name="connsiteX15" fmla="*/ 0 w 2990052"/>
              <a:gd name="connsiteY15" fmla="*/ 1395923 h 1953135"/>
              <a:gd name="connsiteX16" fmla="*/ 0 w 2990052"/>
              <a:gd name="connsiteY16" fmla="*/ 1284480 h 1953135"/>
              <a:gd name="connsiteX0" fmla="*/ 0 w 2990052"/>
              <a:gd name="connsiteY0" fmla="*/ 1284480 h 1953135"/>
              <a:gd name="connsiteX1" fmla="*/ 1282821 w 2990052"/>
              <a:gd name="connsiteY1" fmla="*/ 1274268 h 1953135"/>
              <a:gd name="connsiteX2" fmla="*/ 1656489 w 2990052"/>
              <a:gd name="connsiteY2" fmla="*/ 0 h 1953135"/>
              <a:gd name="connsiteX3" fmla="*/ 1707939 w 2990052"/>
              <a:gd name="connsiteY3" fmla="*/ 1303690 h 1953135"/>
              <a:gd name="connsiteX4" fmla="*/ 2990052 w 2990052"/>
              <a:gd name="connsiteY4" fmla="*/ 1284480 h 1953135"/>
              <a:gd name="connsiteX5" fmla="*/ 2990052 w 2990052"/>
              <a:gd name="connsiteY5" fmla="*/ 1395923 h 1953135"/>
              <a:gd name="connsiteX6" fmla="*/ 2990052 w 2990052"/>
              <a:gd name="connsiteY6" fmla="*/ 1395923 h 1953135"/>
              <a:gd name="connsiteX7" fmla="*/ 2990052 w 2990052"/>
              <a:gd name="connsiteY7" fmla="*/ 1563086 h 1953135"/>
              <a:gd name="connsiteX8" fmla="*/ 2990052 w 2990052"/>
              <a:gd name="connsiteY8" fmla="*/ 1953135 h 1953135"/>
              <a:gd name="connsiteX9" fmla="*/ 2491710 w 2990052"/>
              <a:gd name="connsiteY9" fmla="*/ 1953135 h 1953135"/>
              <a:gd name="connsiteX10" fmla="*/ 1744197 w 2990052"/>
              <a:gd name="connsiteY10" fmla="*/ 1953135 h 1953135"/>
              <a:gd name="connsiteX11" fmla="*/ 1744197 w 2990052"/>
              <a:gd name="connsiteY11" fmla="*/ 1953135 h 1953135"/>
              <a:gd name="connsiteX12" fmla="*/ 0 w 2990052"/>
              <a:gd name="connsiteY12" fmla="*/ 1953135 h 1953135"/>
              <a:gd name="connsiteX13" fmla="*/ 0 w 2990052"/>
              <a:gd name="connsiteY13" fmla="*/ 1563086 h 1953135"/>
              <a:gd name="connsiteX14" fmla="*/ 0 w 2990052"/>
              <a:gd name="connsiteY14" fmla="*/ 1395923 h 1953135"/>
              <a:gd name="connsiteX15" fmla="*/ 0 w 2990052"/>
              <a:gd name="connsiteY15" fmla="*/ 1395923 h 1953135"/>
              <a:gd name="connsiteX16" fmla="*/ 0 w 2990052"/>
              <a:gd name="connsiteY16" fmla="*/ 1284480 h 1953135"/>
              <a:gd name="connsiteX0" fmla="*/ 0 w 2990052"/>
              <a:gd name="connsiteY0" fmla="*/ 1284480 h 1953135"/>
              <a:gd name="connsiteX1" fmla="*/ 1282821 w 2990052"/>
              <a:gd name="connsiteY1" fmla="*/ 1274268 h 1953135"/>
              <a:gd name="connsiteX2" fmla="*/ 1707289 w 2990052"/>
              <a:gd name="connsiteY2" fmla="*/ 0 h 1953135"/>
              <a:gd name="connsiteX3" fmla="*/ 1707939 w 2990052"/>
              <a:gd name="connsiteY3" fmla="*/ 1303690 h 1953135"/>
              <a:gd name="connsiteX4" fmla="*/ 2990052 w 2990052"/>
              <a:gd name="connsiteY4" fmla="*/ 1284480 h 1953135"/>
              <a:gd name="connsiteX5" fmla="*/ 2990052 w 2990052"/>
              <a:gd name="connsiteY5" fmla="*/ 1395923 h 1953135"/>
              <a:gd name="connsiteX6" fmla="*/ 2990052 w 2990052"/>
              <a:gd name="connsiteY6" fmla="*/ 1395923 h 1953135"/>
              <a:gd name="connsiteX7" fmla="*/ 2990052 w 2990052"/>
              <a:gd name="connsiteY7" fmla="*/ 1563086 h 1953135"/>
              <a:gd name="connsiteX8" fmla="*/ 2990052 w 2990052"/>
              <a:gd name="connsiteY8" fmla="*/ 1953135 h 1953135"/>
              <a:gd name="connsiteX9" fmla="*/ 2491710 w 2990052"/>
              <a:gd name="connsiteY9" fmla="*/ 1953135 h 1953135"/>
              <a:gd name="connsiteX10" fmla="*/ 1744197 w 2990052"/>
              <a:gd name="connsiteY10" fmla="*/ 1953135 h 1953135"/>
              <a:gd name="connsiteX11" fmla="*/ 1744197 w 2990052"/>
              <a:gd name="connsiteY11" fmla="*/ 1953135 h 1953135"/>
              <a:gd name="connsiteX12" fmla="*/ 0 w 2990052"/>
              <a:gd name="connsiteY12" fmla="*/ 1953135 h 1953135"/>
              <a:gd name="connsiteX13" fmla="*/ 0 w 2990052"/>
              <a:gd name="connsiteY13" fmla="*/ 1563086 h 1953135"/>
              <a:gd name="connsiteX14" fmla="*/ 0 w 2990052"/>
              <a:gd name="connsiteY14" fmla="*/ 1395923 h 1953135"/>
              <a:gd name="connsiteX15" fmla="*/ 0 w 2990052"/>
              <a:gd name="connsiteY15" fmla="*/ 1395923 h 1953135"/>
              <a:gd name="connsiteX16" fmla="*/ 0 w 2990052"/>
              <a:gd name="connsiteY16" fmla="*/ 1284480 h 1953135"/>
              <a:gd name="connsiteX0" fmla="*/ 0 w 2990052"/>
              <a:gd name="connsiteY0" fmla="*/ 1284480 h 1953135"/>
              <a:gd name="connsiteX1" fmla="*/ 1282821 w 2990052"/>
              <a:gd name="connsiteY1" fmla="*/ 1274268 h 1953135"/>
              <a:gd name="connsiteX2" fmla="*/ 1741156 w 2990052"/>
              <a:gd name="connsiteY2" fmla="*/ 0 h 1953135"/>
              <a:gd name="connsiteX3" fmla="*/ 1707939 w 2990052"/>
              <a:gd name="connsiteY3" fmla="*/ 1303690 h 1953135"/>
              <a:gd name="connsiteX4" fmla="*/ 2990052 w 2990052"/>
              <a:gd name="connsiteY4" fmla="*/ 1284480 h 1953135"/>
              <a:gd name="connsiteX5" fmla="*/ 2990052 w 2990052"/>
              <a:gd name="connsiteY5" fmla="*/ 1395923 h 1953135"/>
              <a:gd name="connsiteX6" fmla="*/ 2990052 w 2990052"/>
              <a:gd name="connsiteY6" fmla="*/ 1395923 h 1953135"/>
              <a:gd name="connsiteX7" fmla="*/ 2990052 w 2990052"/>
              <a:gd name="connsiteY7" fmla="*/ 1563086 h 1953135"/>
              <a:gd name="connsiteX8" fmla="*/ 2990052 w 2990052"/>
              <a:gd name="connsiteY8" fmla="*/ 1953135 h 1953135"/>
              <a:gd name="connsiteX9" fmla="*/ 2491710 w 2990052"/>
              <a:gd name="connsiteY9" fmla="*/ 1953135 h 1953135"/>
              <a:gd name="connsiteX10" fmla="*/ 1744197 w 2990052"/>
              <a:gd name="connsiteY10" fmla="*/ 1953135 h 1953135"/>
              <a:gd name="connsiteX11" fmla="*/ 1744197 w 2990052"/>
              <a:gd name="connsiteY11" fmla="*/ 1953135 h 1953135"/>
              <a:gd name="connsiteX12" fmla="*/ 0 w 2990052"/>
              <a:gd name="connsiteY12" fmla="*/ 1953135 h 1953135"/>
              <a:gd name="connsiteX13" fmla="*/ 0 w 2990052"/>
              <a:gd name="connsiteY13" fmla="*/ 1563086 h 1953135"/>
              <a:gd name="connsiteX14" fmla="*/ 0 w 2990052"/>
              <a:gd name="connsiteY14" fmla="*/ 1395923 h 1953135"/>
              <a:gd name="connsiteX15" fmla="*/ 0 w 2990052"/>
              <a:gd name="connsiteY15" fmla="*/ 1395923 h 1953135"/>
              <a:gd name="connsiteX16" fmla="*/ 0 w 2990052"/>
              <a:gd name="connsiteY16" fmla="*/ 1284480 h 1953135"/>
              <a:gd name="connsiteX0" fmla="*/ 0 w 2990052"/>
              <a:gd name="connsiteY0" fmla="*/ 1284480 h 1953135"/>
              <a:gd name="connsiteX1" fmla="*/ 1282821 w 2990052"/>
              <a:gd name="connsiteY1" fmla="*/ 1274268 h 1953135"/>
              <a:gd name="connsiteX2" fmla="*/ 1724222 w 2990052"/>
              <a:gd name="connsiteY2" fmla="*/ 0 h 1953135"/>
              <a:gd name="connsiteX3" fmla="*/ 1707939 w 2990052"/>
              <a:gd name="connsiteY3" fmla="*/ 1303690 h 1953135"/>
              <a:gd name="connsiteX4" fmla="*/ 2990052 w 2990052"/>
              <a:gd name="connsiteY4" fmla="*/ 1284480 h 1953135"/>
              <a:gd name="connsiteX5" fmla="*/ 2990052 w 2990052"/>
              <a:gd name="connsiteY5" fmla="*/ 1395923 h 1953135"/>
              <a:gd name="connsiteX6" fmla="*/ 2990052 w 2990052"/>
              <a:gd name="connsiteY6" fmla="*/ 1395923 h 1953135"/>
              <a:gd name="connsiteX7" fmla="*/ 2990052 w 2990052"/>
              <a:gd name="connsiteY7" fmla="*/ 1563086 h 1953135"/>
              <a:gd name="connsiteX8" fmla="*/ 2990052 w 2990052"/>
              <a:gd name="connsiteY8" fmla="*/ 1953135 h 1953135"/>
              <a:gd name="connsiteX9" fmla="*/ 2491710 w 2990052"/>
              <a:gd name="connsiteY9" fmla="*/ 1953135 h 1953135"/>
              <a:gd name="connsiteX10" fmla="*/ 1744197 w 2990052"/>
              <a:gd name="connsiteY10" fmla="*/ 1953135 h 1953135"/>
              <a:gd name="connsiteX11" fmla="*/ 1744197 w 2990052"/>
              <a:gd name="connsiteY11" fmla="*/ 1953135 h 1953135"/>
              <a:gd name="connsiteX12" fmla="*/ 0 w 2990052"/>
              <a:gd name="connsiteY12" fmla="*/ 1953135 h 1953135"/>
              <a:gd name="connsiteX13" fmla="*/ 0 w 2990052"/>
              <a:gd name="connsiteY13" fmla="*/ 1563086 h 1953135"/>
              <a:gd name="connsiteX14" fmla="*/ 0 w 2990052"/>
              <a:gd name="connsiteY14" fmla="*/ 1395923 h 1953135"/>
              <a:gd name="connsiteX15" fmla="*/ 0 w 2990052"/>
              <a:gd name="connsiteY15" fmla="*/ 1395923 h 1953135"/>
              <a:gd name="connsiteX16" fmla="*/ 0 w 2990052"/>
              <a:gd name="connsiteY16" fmla="*/ 1284480 h 1953135"/>
              <a:gd name="connsiteX0" fmla="*/ 0 w 2990052"/>
              <a:gd name="connsiteY0" fmla="*/ 1284480 h 1953135"/>
              <a:gd name="connsiteX1" fmla="*/ 1282821 w 2990052"/>
              <a:gd name="connsiteY1" fmla="*/ 1274268 h 1953135"/>
              <a:gd name="connsiteX2" fmla="*/ 1563355 w 2990052"/>
              <a:gd name="connsiteY2" fmla="*/ 0 h 1953135"/>
              <a:gd name="connsiteX3" fmla="*/ 1707939 w 2990052"/>
              <a:gd name="connsiteY3" fmla="*/ 1303690 h 1953135"/>
              <a:gd name="connsiteX4" fmla="*/ 2990052 w 2990052"/>
              <a:gd name="connsiteY4" fmla="*/ 1284480 h 1953135"/>
              <a:gd name="connsiteX5" fmla="*/ 2990052 w 2990052"/>
              <a:gd name="connsiteY5" fmla="*/ 1395923 h 1953135"/>
              <a:gd name="connsiteX6" fmla="*/ 2990052 w 2990052"/>
              <a:gd name="connsiteY6" fmla="*/ 1395923 h 1953135"/>
              <a:gd name="connsiteX7" fmla="*/ 2990052 w 2990052"/>
              <a:gd name="connsiteY7" fmla="*/ 1563086 h 1953135"/>
              <a:gd name="connsiteX8" fmla="*/ 2990052 w 2990052"/>
              <a:gd name="connsiteY8" fmla="*/ 1953135 h 1953135"/>
              <a:gd name="connsiteX9" fmla="*/ 2491710 w 2990052"/>
              <a:gd name="connsiteY9" fmla="*/ 1953135 h 1953135"/>
              <a:gd name="connsiteX10" fmla="*/ 1744197 w 2990052"/>
              <a:gd name="connsiteY10" fmla="*/ 1953135 h 1953135"/>
              <a:gd name="connsiteX11" fmla="*/ 1744197 w 2990052"/>
              <a:gd name="connsiteY11" fmla="*/ 1953135 h 1953135"/>
              <a:gd name="connsiteX12" fmla="*/ 0 w 2990052"/>
              <a:gd name="connsiteY12" fmla="*/ 1953135 h 1953135"/>
              <a:gd name="connsiteX13" fmla="*/ 0 w 2990052"/>
              <a:gd name="connsiteY13" fmla="*/ 1563086 h 1953135"/>
              <a:gd name="connsiteX14" fmla="*/ 0 w 2990052"/>
              <a:gd name="connsiteY14" fmla="*/ 1395923 h 1953135"/>
              <a:gd name="connsiteX15" fmla="*/ 0 w 2990052"/>
              <a:gd name="connsiteY15" fmla="*/ 1395923 h 1953135"/>
              <a:gd name="connsiteX16" fmla="*/ 0 w 2990052"/>
              <a:gd name="connsiteY16" fmla="*/ 1284480 h 1953135"/>
              <a:gd name="connsiteX0" fmla="*/ 0 w 2990052"/>
              <a:gd name="connsiteY0" fmla="*/ 1293523 h 1962178"/>
              <a:gd name="connsiteX1" fmla="*/ 1282821 w 2990052"/>
              <a:gd name="connsiteY1" fmla="*/ 1283311 h 1962178"/>
              <a:gd name="connsiteX2" fmla="*/ 1512555 w 2990052"/>
              <a:gd name="connsiteY2" fmla="*/ 0 h 1962178"/>
              <a:gd name="connsiteX3" fmla="*/ 1707939 w 2990052"/>
              <a:gd name="connsiteY3" fmla="*/ 1312733 h 1962178"/>
              <a:gd name="connsiteX4" fmla="*/ 2990052 w 2990052"/>
              <a:gd name="connsiteY4" fmla="*/ 1293523 h 1962178"/>
              <a:gd name="connsiteX5" fmla="*/ 2990052 w 2990052"/>
              <a:gd name="connsiteY5" fmla="*/ 1404966 h 1962178"/>
              <a:gd name="connsiteX6" fmla="*/ 2990052 w 2990052"/>
              <a:gd name="connsiteY6" fmla="*/ 1404966 h 1962178"/>
              <a:gd name="connsiteX7" fmla="*/ 2990052 w 2990052"/>
              <a:gd name="connsiteY7" fmla="*/ 1572129 h 1962178"/>
              <a:gd name="connsiteX8" fmla="*/ 2990052 w 2990052"/>
              <a:gd name="connsiteY8" fmla="*/ 1962178 h 1962178"/>
              <a:gd name="connsiteX9" fmla="*/ 2491710 w 2990052"/>
              <a:gd name="connsiteY9" fmla="*/ 1962178 h 1962178"/>
              <a:gd name="connsiteX10" fmla="*/ 1744197 w 2990052"/>
              <a:gd name="connsiteY10" fmla="*/ 1962178 h 1962178"/>
              <a:gd name="connsiteX11" fmla="*/ 1744197 w 2990052"/>
              <a:gd name="connsiteY11" fmla="*/ 1962178 h 1962178"/>
              <a:gd name="connsiteX12" fmla="*/ 0 w 2990052"/>
              <a:gd name="connsiteY12" fmla="*/ 1962178 h 1962178"/>
              <a:gd name="connsiteX13" fmla="*/ 0 w 2990052"/>
              <a:gd name="connsiteY13" fmla="*/ 1572129 h 1962178"/>
              <a:gd name="connsiteX14" fmla="*/ 0 w 2990052"/>
              <a:gd name="connsiteY14" fmla="*/ 1404966 h 1962178"/>
              <a:gd name="connsiteX15" fmla="*/ 0 w 2990052"/>
              <a:gd name="connsiteY15" fmla="*/ 1404966 h 1962178"/>
              <a:gd name="connsiteX16" fmla="*/ 0 w 2990052"/>
              <a:gd name="connsiteY16" fmla="*/ 1293523 h 1962178"/>
              <a:gd name="connsiteX0" fmla="*/ 0 w 2990052"/>
              <a:gd name="connsiteY0" fmla="*/ 1293523 h 1962178"/>
              <a:gd name="connsiteX1" fmla="*/ 1282821 w 2990052"/>
              <a:gd name="connsiteY1" fmla="*/ 1283311 h 1962178"/>
              <a:gd name="connsiteX2" fmla="*/ 1512555 w 2990052"/>
              <a:gd name="connsiteY2" fmla="*/ 0 h 1962178"/>
              <a:gd name="connsiteX3" fmla="*/ 1707939 w 2990052"/>
              <a:gd name="connsiteY3" fmla="*/ 1294649 h 1962178"/>
              <a:gd name="connsiteX4" fmla="*/ 2990052 w 2990052"/>
              <a:gd name="connsiteY4" fmla="*/ 1293523 h 1962178"/>
              <a:gd name="connsiteX5" fmla="*/ 2990052 w 2990052"/>
              <a:gd name="connsiteY5" fmla="*/ 1404966 h 1962178"/>
              <a:gd name="connsiteX6" fmla="*/ 2990052 w 2990052"/>
              <a:gd name="connsiteY6" fmla="*/ 1404966 h 1962178"/>
              <a:gd name="connsiteX7" fmla="*/ 2990052 w 2990052"/>
              <a:gd name="connsiteY7" fmla="*/ 1572129 h 1962178"/>
              <a:gd name="connsiteX8" fmla="*/ 2990052 w 2990052"/>
              <a:gd name="connsiteY8" fmla="*/ 1962178 h 1962178"/>
              <a:gd name="connsiteX9" fmla="*/ 2491710 w 2990052"/>
              <a:gd name="connsiteY9" fmla="*/ 1962178 h 1962178"/>
              <a:gd name="connsiteX10" fmla="*/ 1744197 w 2990052"/>
              <a:gd name="connsiteY10" fmla="*/ 1962178 h 1962178"/>
              <a:gd name="connsiteX11" fmla="*/ 1744197 w 2990052"/>
              <a:gd name="connsiteY11" fmla="*/ 1962178 h 1962178"/>
              <a:gd name="connsiteX12" fmla="*/ 0 w 2990052"/>
              <a:gd name="connsiteY12" fmla="*/ 1962178 h 1962178"/>
              <a:gd name="connsiteX13" fmla="*/ 0 w 2990052"/>
              <a:gd name="connsiteY13" fmla="*/ 1572129 h 1962178"/>
              <a:gd name="connsiteX14" fmla="*/ 0 w 2990052"/>
              <a:gd name="connsiteY14" fmla="*/ 1404966 h 1962178"/>
              <a:gd name="connsiteX15" fmla="*/ 0 w 2990052"/>
              <a:gd name="connsiteY15" fmla="*/ 1404966 h 1962178"/>
              <a:gd name="connsiteX16" fmla="*/ 0 w 2990052"/>
              <a:gd name="connsiteY16" fmla="*/ 1293523 h 1962178"/>
              <a:gd name="connsiteX0" fmla="*/ 0 w 2990052"/>
              <a:gd name="connsiteY0" fmla="*/ 1293523 h 1962178"/>
              <a:gd name="connsiteX1" fmla="*/ 1282821 w 2990052"/>
              <a:gd name="connsiteY1" fmla="*/ 1283311 h 1962178"/>
              <a:gd name="connsiteX2" fmla="*/ 1512555 w 2990052"/>
              <a:gd name="connsiteY2" fmla="*/ 0 h 1962178"/>
              <a:gd name="connsiteX3" fmla="*/ 1707939 w 2990052"/>
              <a:gd name="connsiteY3" fmla="*/ 1294649 h 1962178"/>
              <a:gd name="connsiteX4" fmla="*/ 2990052 w 2990052"/>
              <a:gd name="connsiteY4" fmla="*/ 1293523 h 1962178"/>
              <a:gd name="connsiteX5" fmla="*/ 2990052 w 2990052"/>
              <a:gd name="connsiteY5" fmla="*/ 1404966 h 1962178"/>
              <a:gd name="connsiteX6" fmla="*/ 2990052 w 2990052"/>
              <a:gd name="connsiteY6" fmla="*/ 1404966 h 1962178"/>
              <a:gd name="connsiteX7" fmla="*/ 2990052 w 2990052"/>
              <a:gd name="connsiteY7" fmla="*/ 1572129 h 1962178"/>
              <a:gd name="connsiteX8" fmla="*/ 2990052 w 2990052"/>
              <a:gd name="connsiteY8" fmla="*/ 1962178 h 1962178"/>
              <a:gd name="connsiteX9" fmla="*/ 2491710 w 2990052"/>
              <a:gd name="connsiteY9" fmla="*/ 1962178 h 1962178"/>
              <a:gd name="connsiteX10" fmla="*/ 1744197 w 2990052"/>
              <a:gd name="connsiteY10" fmla="*/ 1962178 h 1962178"/>
              <a:gd name="connsiteX11" fmla="*/ 1744197 w 2990052"/>
              <a:gd name="connsiteY11" fmla="*/ 1962178 h 1962178"/>
              <a:gd name="connsiteX12" fmla="*/ 0 w 2990052"/>
              <a:gd name="connsiteY12" fmla="*/ 1962178 h 1962178"/>
              <a:gd name="connsiteX13" fmla="*/ 0 w 2990052"/>
              <a:gd name="connsiteY13" fmla="*/ 1572129 h 1962178"/>
              <a:gd name="connsiteX14" fmla="*/ 0 w 2990052"/>
              <a:gd name="connsiteY14" fmla="*/ 1404966 h 1962178"/>
              <a:gd name="connsiteX15" fmla="*/ 0 w 2990052"/>
              <a:gd name="connsiteY15" fmla="*/ 1404966 h 1962178"/>
              <a:gd name="connsiteX16" fmla="*/ 0 w 2990052"/>
              <a:gd name="connsiteY16" fmla="*/ 1293523 h 1962178"/>
              <a:gd name="connsiteX0" fmla="*/ 0 w 2990052"/>
              <a:gd name="connsiteY0" fmla="*/ 1293523 h 1962178"/>
              <a:gd name="connsiteX1" fmla="*/ 1282821 w 2990052"/>
              <a:gd name="connsiteY1" fmla="*/ 1283311 h 1962178"/>
              <a:gd name="connsiteX2" fmla="*/ 1512555 w 2990052"/>
              <a:gd name="connsiteY2" fmla="*/ 0 h 1962178"/>
              <a:gd name="connsiteX3" fmla="*/ 1707939 w 2990052"/>
              <a:gd name="connsiteY3" fmla="*/ 1294649 h 1962178"/>
              <a:gd name="connsiteX4" fmla="*/ 2990052 w 2990052"/>
              <a:gd name="connsiteY4" fmla="*/ 1293523 h 1962178"/>
              <a:gd name="connsiteX5" fmla="*/ 2990052 w 2990052"/>
              <a:gd name="connsiteY5" fmla="*/ 1404966 h 1962178"/>
              <a:gd name="connsiteX6" fmla="*/ 2990052 w 2990052"/>
              <a:gd name="connsiteY6" fmla="*/ 1404966 h 1962178"/>
              <a:gd name="connsiteX7" fmla="*/ 2990052 w 2990052"/>
              <a:gd name="connsiteY7" fmla="*/ 1572129 h 1962178"/>
              <a:gd name="connsiteX8" fmla="*/ 2990052 w 2990052"/>
              <a:gd name="connsiteY8" fmla="*/ 1962178 h 1962178"/>
              <a:gd name="connsiteX9" fmla="*/ 2491710 w 2990052"/>
              <a:gd name="connsiteY9" fmla="*/ 1962178 h 1962178"/>
              <a:gd name="connsiteX10" fmla="*/ 1744197 w 2990052"/>
              <a:gd name="connsiteY10" fmla="*/ 1962178 h 1962178"/>
              <a:gd name="connsiteX11" fmla="*/ 1744197 w 2990052"/>
              <a:gd name="connsiteY11" fmla="*/ 1962178 h 1962178"/>
              <a:gd name="connsiteX12" fmla="*/ 0 w 2990052"/>
              <a:gd name="connsiteY12" fmla="*/ 1962178 h 1962178"/>
              <a:gd name="connsiteX13" fmla="*/ 0 w 2990052"/>
              <a:gd name="connsiteY13" fmla="*/ 1572129 h 1962178"/>
              <a:gd name="connsiteX14" fmla="*/ 0 w 2990052"/>
              <a:gd name="connsiteY14" fmla="*/ 1404966 h 1962178"/>
              <a:gd name="connsiteX15" fmla="*/ 0 w 2990052"/>
              <a:gd name="connsiteY15" fmla="*/ 1404966 h 1962178"/>
              <a:gd name="connsiteX16" fmla="*/ 0 w 2990052"/>
              <a:gd name="connsiteY16" fmla="*/ 1293523 h 1962178"/>
              <a:gd name="connsiteX0" fmla="*/ 0 w 2990052"/>
              <a:gd name="connsiteY0" fmla="*/ 1293523 h 1962178"/>
              <a:gd name="connsiteX1" fmla="*/ 1282821 w 2990052"/>
              <a:gd name="connsiteY1" fmla="*/ 1283311 h 1962178"/>
              <a:gd name="connsiteX2" fmla="*/ 1512555 w 2990052"/>
              <a:gd name="connsiteY2" fmla="*/ 0 h 1962178"/>
              <a:gd name="connsiteX3" fmla="*/ 1707939 w 2990052"/>
              <a:gd name="connsiteY3" fmla="*/ 1294649 h 1962178"/>
              <a:gd name="connsiteX4" fmla="*/ 2990052 w 2990052"/>
              <a:gd name="connsiteY4" fmla="*/ 1293523 h 1962178"/>
              <a:gd name="connsiteX5" fmla="*/ 2990052 w 2990052"/>
              <a:gd name="connsiteY5" fmla="*/ 1404966 h 1962178"/>
              <a:gd name="connsiteX6" fmla="*/ 2990052 w 2990052"/>
              <a:gd name="connsiteY6" fmla="*/ 1404966 h 1962178"/>
              <a:gd name="connsiteX7" fmla="*/ 2990052 w 2990052"/>
              <a:gd name="connsiteY7" fmla="*/ 1572129 h 1962178"/>
              <a:gd name="connsiteX8" fmla="*/ 2990052 w 2990052"/>
              <a:gd name="connsiteY8" fmla="*/ 1962178 h 1962178"/>
              <a:gd name="connsiteX9" fmla="*/ 2491710 w 2990052"/>
              <a:gd name="connsiteY9" fmla="*/ 1962178 h 1962178"/>
              <a:gd name="connsiteX10" fmla="*/ 1744197 w 2990052"/>
              <a:gd name="connsiteY10" fmla="*/ 1962178 h 1962178"/>
              <a:gd name="connsiteX11" fmla="*/ 1744197 w 2990052"/>
              <a:gd name="connsiteY11" fmla="*/ 1962178 h 1962178"/>
              <a:gd name="connsiteX12" fmla="*/ 0 w 2990052"/>
              <a:gd name="connsiteY12" fmla="*/ 1962178 h 1962178"/>
              <a:gd name="connsiteX13" fmla="*/ 0 w 2990052"/>
              <a:gd name="connsiteY13" fmla="*/ 1572129 h 1962178"/>
              <a:gd name="connsiteX14" fmla="*/ 0 w 2990052"/>
              <a:gd name="connsiteY14" fmla="*/ 1404966 h 1962178"/>
              <a:gd name="connsiteX15" fmla="*/ 0 w 2990052"/>
              <a:gd name="connsiteY15" fmla="*/ 1404966 h 1962178"/>
              <a:gd name="connsiteX16" fmla="*/ 0 w 2990052"/>
              <a:gd name="connsiteY16" fmla="*/ 1293523 h 1962178"/>
              <a:gd name="connsiteX0" fmla="*/ 0 w 2990052"/>
              <a:gd name="connsiteY0" fmla="*/ 1293523 h 1962178"/>
              <a:gd name="connsiteX1" fmla="*/ 1282821 w 2990052"/>
              <a:gd name="connsiteY1" fmla="*/ 1283311 h 1962178"/>
              <a:gd name="connsiteX2" fmla="*/ 1512555 w 2990052"/>
              <a:gd name="connsiteY2" fmla="*/ 0 h 1962178"/>
              <a:gd name="connsiteX3" fmla="*/ 1707939 w 2990052"/>
              <a:gd name="connsiteY3" fmla="*/ 1294649 h 1962178"/>
              <a:gd name="connsiteX4" fmla="*/ 2990052 w 2990052"/>
              <a:gd name="connsiteY4" fmla="*/ 1293523 h 1962178"/>
              <a:gd name="connsiteX5" fmla="*/ 2990052 w 2990052"/>
              <a:gd name="connsiteY5" fmla="*/ 1404966 h 1962178"/>
              <a:gd name="connsiteX6" fmla="*/ 2990052 w 2990052"/>
              <a:gd name="connsiteY6" fmla="*/ 1404966 h 1962178"/>
              <a:gd name="connsiteX7" fmla="*/ 2990052 w 2990052"/>
              <a:gd name="connsiteY7" fmla="*/ 1572129 h 1962178"/>
              <a:gd name="connsiteX8" fmla="*/ 2990052 w 2990052"/>
              <a:gd name="connsiteY8" fmla="*/ 1962178 h 1962178"/>
              <a:gd name="connsiteX9" fmla="*/ 2491710 w 2990052"/>
              <a:gd name="connsiteY9" fmla="*/ 1962178 h 1962178"/>
              <a:gd name="connsiteX10" fmla="*/ 1744197 w 2990052"/>
              <a:gd name="connsiteY10" fmla="*/ 1962178 h 1962178"/>
              <a:gd name="connsiteX11" fmla="*/ 1744197 w 2990052"/>
              <a:gd name="connsiteY11" fmla="*/ 1962178 h 1962178"/>
              <a:gd name="connsiteX12" fmla="*/ 0 w 2990052"/>
              <a:gd name="connsiteY12" fmla="*/ 1962178 h 1962178"/>
              <a:gd name="connsiteX13" fmla="*/ 0 w 2990052"/>
              <a:gd name="connsiteY13" fmla="*/ 1572129 h 1962178"/>
              <a:gd name="connsiteX14" fmla="*/ 0 w 2990052"/>
              <a:gd name="connsiteY14" fmla="*/ 1404966 h 1962178"/>
              <a:gd name="connsiteX15" fmla="*/ 0 w 2990052"/>
              <a:gd name="connsiteY15" fmla="*/ 1404966 h 1962178"/>
              <a:gd name="connsiteX16" fmla="*/ 0 w 2990052"/>
              <a:gd name="connsiteY16" fmla="*/ 1293523 h 1962178"/>
              <a:gd name="connsiteX0" fmla="*/ 0 w 2990052"/>
              <a:gd name="connsiteY0" fmla="*/ 1293523 h 1962178"/>
              <a:gd name="connsiteX1" fmla="*/ 1282821 w 2990052"/>
              <a:gd name="connsiteY1" fmla="*/ 1283311 h 1962178"/>
              <a:gd name="connsiteX2" fmla="*/ 1512555 w 2990052"/>
              <a:gd name="connsiteY2" fmla="*/ 0 h 1962178"/>
              <a:gd name="connsiteX3" fmla="*/ 1707939 w 2990052"/>
              <a:gd name="connsiteY3" fmla="*/ 1294649 h 1962178"/>
              <a:gd name="connsiteX4" fmla="*/ 2990052 w 2990052"/>
              <a:gd name="connsiteY4" fmla="*/ 1293523 h 1962178"/>
              <a:gd name="connsiteX5" fmla="*/ 2990052 w 2990052"/>
              <a:gd name="connsiteY5" fmla="*/ 1404966 h 1962178"/>
              <a:gd name="connsiteX6" fmla="*/ 2990052 w 2990052"/>
              <a:gd name="connsiteY6" fmla="*/ 1404966 h 1962178"/>
              <a:gd name="connsiteX7" fmla="*/ 2990052 w 2990052"/>
              <a:gd name="connsiteY7" fmla="*/ 1572129 h 1962178"/>
              <a:gd name="connsiteX8" fmla="*/ 2990052 w 2990052"/>
              <a:gd name="connsiteY8" fmla="*/ 1962178 h 1962178"/>
              <a:gd name="connsiteX9" fmla="*/ 2491710 w 2990052"/>
              <a:gd name="connsiteY9" fmla="*/ 1962178 h 1962178"/>
              <a:gd name="connsiteX10" fmla="*/ 1744197 w 2990052"/>
              <a:gd name="connsiteY10" fmla="*/ 1962178 h 1962178"/>
              <a:gd name="connsiteX11" fmla="*/ 1744197 w 2990052"/>
              <a:gd name="connsiteY11" fmla="*/ 1962178 h 1962178"/>
              <a:gd name="connsiteX12" fmla="*/ 0 w 2990052"/>
              <a:gd name="connsiteY12" fmla="*/ 1962178 h 1962178"/>
              <a:gd name="connsiteX13" fmla="*/ 0 w 2990052"/>
              <a:gd name="connsiteY13" fmla="*/ 1572129 h 1962178"/>
              <a:gd name="connsiteX14" fmla="*/ 0 w 2990052"/>
              <a:gd name="connsiteY14" fmla="*/ 1404966 h 1962178"/>
              <a:gd name="connsiteX15" fmla="*/ 0 w 2990052"/>
              <a:gd name="connsiteY15" fmla="*/ 1404966 h 1962178"/>
              <a:gd name="connsiteX16" fmla="*/ 0 w 2990052"/>
              <a:gd name="connsiteY16" fmla="*/ 1293523 h 1962178"/>
              <a:gd name="connsiteX0" fmla="*/ 0 w 2990052"/>
              <a:gd name="connsiteY0" fmla="*/ 1293523 h 1962178"/>
              <a:gd name="connsiteX1" fmla="*/ 1282821 w 2990052"/>
              <a:gd name="connsiteY1" fmla="*/ 1283311 h 1962178"/>
              <a:gd name="connsiteX2" fmla="*/ 1512555 w 2990052"/>
              <a:gd name="connsiteY2" fmla="*/ 0 h 1962178"/>
              <a:gd name="connsiteX3" fmla="*/ 1710908 w 2990052"/>
              <a:gd name="connsiteY3" fmla="*/ 1281967 h 1962178"/>
              <a:gd name="connsiteX4" fmla="*/ 2990052 w 2990052"/>
              <a:gd name="connsiteY4" fmla="*/ 1293523 h 1962178"/>
              <a:gd name="connsiteX5" fmla="*/ 2990052 w 2990052"/>
              <a:gd name="connsiteY5" fmla="*/ 1404966 h 1962178"/>
              <a:gd name="connsiteX6" fmla="*/ 2990052 w 2990052"/>
              <a:gd name="connsiteY6" fmla="*/ 1404966 h 1962178"/>
              <a:gd name="connsiteX7" fmla="*/ 2990052 w 2990052"/>
              <a:gd name="connsiteY7" fmla="*/ 1572129 h 1962178"/>
              <a:gd name="connsiteX8" fmla="*/ 2990052 w 2990052"/>
              <a:gd name="connsiteY8" fmla="*/ 1962178 h 1962178"/>
              <a:gd name="connsiteX9" fmla="*/ 2491710 w 2990052"/>
              <a:gd name="connsiteY9" fmla="*/ 1962178 h 1962178"/>
              <a:gd name="connsiteX10" fmla="*/ 1744197 w 2990052"/>
              <a:gd name="connsiteY10" fmla="*/ 1962178 h 1962178"/>
              <a:gd name="connsiteX11" fmla="*/ 1744197 w 2990052"/>
              <a:gd name="connsiteY11" fmla="*/ 1962178 h 1962178"/>
              <a:gd name="connsiteX12" fmla="*/ 0 w 2990052"/>
              <a:gd name="connsiteY12" fmla="*/ 1962178 h 1962178"/>
              <a:gd name="connsiteX13" fmla="*/ 0 w 2990052"/>
              <a:gd name="connsiteY13" fmla="*/ 1572129 h 1962178"/>
              <a:gd name="connsiteX14" fmla="*/ 0 w 2990052"/>
              <a:gd name="connsiteY14" fmla="*/ 1404966 h 1962178"/>
              <a:gd name="connsiteX15" fmla="*/ 0 w 2990052"/>
              <a:gd name="connsiteY15" fmla="*/ 1404966 h 1962178"/>
              <a:gd name="connsiteX16" fmla="*/ 0 w 2990052"/>
              <a:gd name="connsiteY16" fmla="*/ 1293523 h 1962178"/>
              <a:gd name="connsiteX0" fmla="*/ 0 w 2990052"/>
              <a:gd name="connsiteY0" fmla="*/ 1293523 h 1962178"/>
              <a:gd name="connsiteX1" fmla="*/ 1282821 w 2990052"/>
              <a:gd name="connsiteY1" fmla="*/ 1283311 h 1962178"/>
              <a:gd name="connsiteX2" fmla="*/ 1512555 w 2990052"/>
              <a:gd name="connsiteY2" fmla="*/ 0 h 1962178"/>
              <a:gd name="connsiteX3" fmla="*/ 1710908 w 2990052"/>
              <a:gd name="connsiteY3" fmla="*/ 1288307 h 1962178"/>
              <a:gd name="connsiteX4" fmla="*/ 2990052 w 2990052"/>
              <a:gd name="connsiteY4" fmla="*/ 1293523 h 1962178"/>
              <a:gd name="connsiteX5" fmla="*/ 2990052 w 2990052"/>
              <a:gd name="connsiteY5" fmla="*/ 1404966 h 1962178"/>
              <a:gd name="connsiteX6" fmla="*/ 2990052 w 2990052"/>
              <a:gd name="connsiteY6" fmla="*/ 1404966 h 1962178"/>
              <a:gd name="connsiteX7" fmla="*/ 2990052 w 2990052"/>
              <a:gd name="connsiteY7" fmla="*/ 1572129 h 1962178"/>
              <a:gd name="connsiteX8" fmla="*/ 2990052 w 2990052"/>
              <a:gd name="connsiteY8" fmla="*/ 1962178 h 1962178"/>
              <a:gd name="connsiteX9" fmla="*/ 2491710 w 2990052"/>
              <a:gd name="connsiteY9" fmla="*/ 1962178 h 1962178"/>
              <a:gd name="connsiteX10" fmla="*/ 1744197 w 2990052"/>
              <a:gd name="connsiteY10" fmla="*/ 1962178 h 1962178"/>
              <a:gd name="connsiteX11" fmla="*/ 1744197 w 2990052"/>
              <a:gd name="connsiteY11" fmla="*/ 1962178 h 1962178"/>
              <a:gd name="connsiteX12" fmla="*/ 0 w 2990052"/>
              <a:gd name="connsiteY12" fmla="*/ 1962178 h 1962178"/>
              <a:gd name="connsiteX13" fmla="*/ 0 w 2990052"/>
              <a:gd name="connsiteY13" fmla="*/ 1572129 h 1962178"/>
              <a:gd name="connsiteX14" fmla="*/ 0 w 2990052"/>
              <a:gd name="connsiteY14" fmla="*/ 1404966 h 1962178"/>
              <a:gd name="connsiteX15" fmla="*/ 0 w 2990052"/>
              <a:gd name="connsiteY15" fmla="*/ 1404966 h 1962178"/>
              <a:gd name="connsiteX16" fmla="*/ 0 w 2990052"/>
              <a:gd name="connsiteY16" fmla="*/ 1293523 h 1962178"/>
              <a:gd name="connsiteX0" fmla="*/ 0 w 2990052"/>
              <a:gd name="connsiteY0" fmla="*/ 1293523 h 1962178"/>
              <a:gd name="connsiteX1" fmla="*/ 1282821 w 2990052"/>
              <a:gd name="connsiteY1" fmla="*/ 1283311 h 1962178"/>
              <a:gd name="connsiteX2" fmla="*/ 1512555 w 2990052"/>
              <a:gd name="connsiteY2" fmla="*/ 0 h 1962178"/>
              <a:gd name="connsiteX3" fmla="*/ 1710908 w 2990052"/>
              <a:gd name="connsiteY3" fmla="*/ 1277427 h 1962178"/>
              <a:gd name="connsiteX4" fmla="*/ 2990052 w 2990052"/>
              <a:gd name="connsiteY4" fmla="*/ 1293523 h 1962178"/>
              <a:gd name="connsiteX5" fmla="*/ 2990052 w 2990052"/>
              <a:gd name="connsiteY5" fmla="*/ 1404966 h 1962178"/>
              <a:gd name="connsiteX6" fmla="*/ 2990052 w 2990052"/>
              <a:gd name="connsiteY6" fmla="*/ 1404966 h 1962178"/>
              <a:gd name="connsiteX7" fmla="*/ 2990052 w 2990052"/>
              <a:gd name="connsiteY7" fmla="*/ 1572129 h 1962178"/>
              <a:gd name="connsiteX8" fmla="*/ 2990052 w 2990052"/>
              <a:gd name="connsiteY8" fmla="*/ 1962178 h 1962178"/>
              <a:gd name="connsiteX9" fmla="*/ 2491710 w 2990052"/>
              <a:gd name="connsiteY9" fmla="*/ 1962178 h 1962178"/>
              <a:gd name="connsiteX10" fmla="*/ 1744197 w 2990052"/>
              <a:gd name="connsiteY10" fmla="*/ 1962178 h 1962178"/>
              <a:gd name="connsiteX11" fmla="*/ 1744197 w 2990052"/>
              <a:gd name="connsiteY11" fmla="*/ 1962178 h 1962178"/>
              <a:gd name="connsiteX12" fmla="*/ 0 w 2990052"/>
              <a:gd name="connsiteY12" fmla="*/ 1962178 h 1962178"/>
              <a:gd name="connsiteX13" fmla="*/ 0 w 2990052"/>
              <a:gd name="connsiteY13" fmla="*/ 1572129 h 1962178"/>
              <a:gd name="connsiteX14" fmla="*/ 0 w 2990052"/>
              <a:gd name="connsiteY14" fmla="*/ 1404966 h 1962178"/>
              <a:gd name="connsiteX15" fmla="*/ 0 w 2990052"/>
              <a:gd name="connsiteY15" fmla="*/ 1404966 h 1962178"/>
              <a:gd name="connsiteX16" fmla="*/ 0 w 2990052"/>
              <a:gd name="connsiteY16" fmla="*/ 1293523 h 1962178"/>
              <a:gd name="connsiteX0" fmla="*/ 0 w 2990052"/>
              <a:gd name="connsiteY0" fmla="*/ 1293523 h 1962178"/>
              <a:gd name="connsiteX1" fmla="*/ 1282821 w 2990052"/>
              <a:gd name="connsiteY1" fmla="*/ 1283311 h 1962178"/>
              <a:gd name="connsiteX2" fmla="*/ 1512555 w 2990052"/>
              <a:gd name="connsiteY2" fmla="*/ 0 h 1962178"/>
              <a:gd name="connsiteX3" fmla="*/ 1710908 w 2990052"/>
              <a:gd name="connsiteY3" fmla="*/ 1280147 h 1962178"/>
              <a:gd name="connsiteX4" fmla="*/ 2990052 w 2990052"/>
              <a:gd name="connsiteY4" fmla="*/ 1293523 h 1962178"/>
              <a:gd name="connsiteX5" fmla="*/ 2990052 w 2990052"/>
              <a:gd name="connsiteY5" fmla="*/ 1404966 h 1962178"/>
              <a:gd name="connsiteX6" fmla="*/ 2990052 w 2990052"/>
              <a:gd name="connsiteY6" fmla="*/ 1404966 h 1962178"/>
              <a:gd name="connsiteX7" fmla="*/ 2990052 w 2990052"/>
              <a:gd name="connsiteY7" fmla="*/ 1572129 h 1962178"/>
              <a:gd name="connsiteX8" fmla="*/ 2990052 w 2990052"/>
              <a:gd name="connsiteY8" fmla="*/ 1962178 h 1962178"/>
              <a:gd name="connsiteX9" fmla="*/ 2491710 w 2990052"/>
              <a:gd name="connsiteY9" fmla="*/ 1962178 h 1962178"/>
              <a:gd name="connsiteX10" fmla="*/ 1744197 w 2990052"/>
              <a:gd name="connsiteY10" fmla="*/ 1962178 h 1962178"/>
              <a:gd name="connsiteX11" fmla="*/ 1744197 w 2990052"/>
              <a:gd name="connsiteY11" fmla="*/ 1962178 h 1962178"/>
              <a:gd name="connsiteX12" fmla="*/ 0 w 2990052"/>
              <a:gd name="connsiteY12" fmla="*/ 1962178 h 1962178"/>
              <a:gd name="connsiteX13" fmla="*/ 0 w 2990052"/>
              <a:gd name="connsiteY13" fmla="*/ 1572129 h 1962178"/>
              <a:gd name="connsiteX14" fmla="*/ 0 w 2990052"/>
              <a:gd name="connsiteY14" fmla="*/ 1404966 h 1962178"/>
              <a:gd name="connsiteX15" fmla="*/ 0 w 2990052"/>
              <a:gd name="connsiteY15" fmla="*/ 1404966 h 1962178"/>
              <a:gd name="connsiteX16" fmla="*/ 0 w 2990052"/>
              <a:gd name="connsiteY16" fmla="*/ 1293523 h 1962178"/>
              <a:gd name="connsiteX0" fmla="*/ 0 w 2992599"/>
              <a:gd name="connsiteY0" fmla="*/ 1293523 h 1962178"/>
              <a:gd name="connsiteX1" fmla="*/ 1282821 w 2992599"/>
              <a:gd name="connsiteY1" fmla="*/ 1283311 h 1962178"/>
              <a:gd name="connsiteX2" fmla="*/ 1512555 w 2992599"/>
              <a:gd name="connsiteY2" fmla="*/ 0 h 1962178"/>
              <a:gd name="connsiteX3" fmla="*/ 1710908 w 2992599"/>
              <a:gd name="connsiteY3" fmla="*/ 1280147 h 1962178"/>
              <a:gd name="connsiteX4" fmla="*/ 2992599 w 2992599"/>
              <a:gd name="connsiteY4" fmla="*/ 1279923 h 1962178"/>
              <a:gd name="connsiteX5" fmla="*/ 2990052 w 2992599"/>
              <a:gd name="connsiteY5" fmla="*/ 1404966 h 1962178"/>
              <a:gd name="connsiteX6" fmla="*/ 2990052 w 2992599"/>
              <a:gd name="connsiteY6" fmla="*/ 1404966 h 1962178"/>
              <a:gd name="connsiteX7" fmla="*/ 2990052 w 2992599"/>
              <a:gd name="connsiteY7" fmla="*/ 1572129 h 1962178"/>
              <a:gd name="connsiteX8" fmla="*/ 2990052 w 2992599"/>
              <a:gd name="connsiteY8" fmla="*/ 1962178 h 1962178"/>
              <a:gd name="connsiteX9" fmla="*/ 2491710 w 2992599"/>
              <a:gd name="connsiteY9" fmla="*/ 1962178 h 1962178"/>
              <a:gd name="connsiteX10" fmla="*/ 1744197 w 2992599"/>
              <a:gd name="connsiteY10" fmla="*/ 1962178 h 1962178"/>
              <a:gd name="connsiteX11" fmla="*/ 1744197 w 2992599"/>
              <a:gd name="connsiteY11" fmla="*/ 1962178 h 1962178"/>
              <a:gd name="connsiteX12" fmla="*/ 0 w 2992599"/>
              <a:gd name="connsiteY12" fmla="*/ 1962178 h 1962178"/>
              <a:gd name="connsiteX13" fmla="*/ 0 w 2992599"/>
              <a:gd name="connsiteY13" fmla="*/ 1572129 h 1962178"/>
              <a:gd name="connsiteX14" fmla="*/ 0 w 2992599"/>
              <a:gd name="connsiteY14" fmla="*/ 1404966 h 1962178"/>
              <a:gd name="connsiteX15" fmla="*/ 0 w 2992599"/>
              <a:gd name="connsiteY15" fmla="*/ 1404966 h 1962178"/>
              <a:gd name="connsiteX16" fmla="*/ 0 w 2992599"/>
              <a:gd name="connsiteY16" fmla="*/ 1293523 h 1962178"/>
              <a:gd name="connsiteX0" fmla="*/ 0 w 2992599"/>
              <a:gd name="connsiteY0" fmla="*/ 1293523 h 1962178"/>
              <a:gd name="connsiteX1" fmla="*/ 1282821 w 2992599"/>
              <a:gd name="connsiteY1" fmla="*/ 1283311 h 1962178"/>
              <a:gd name="connsiteX2" fmla="*/ 1512555 w 2992599"/>
              <a:gd name="connsiteY2" fmla="*/ 0 h 1962178"/>
              <a:gd name="connsiteX3" fmla="*/ 1710908 w 2992599"/>
              <a:gd name="connsiteY3" fmla="*/ 1282867 h 1962178"/>
              <a:gd name="connsiteX4" fmla="*/ 2992599 w 2992599"/>
              <a:gd name="connsiteY4" fmla="*/ 1279923 h 1962178"/>
              <a:gd name="connsiteX5" fmla="*/ 2990052 w 2992599"/>
              <a:gd name="connsiteY5" fmla="*/ 1404966 h 1962178"/>
              <a:gd name="connsiteX6" fmla="*/ 2990052 w 2992599"/>
              <a:gd name="connsiteY6" fmla="*/ 1404966 h 1962178"/>
              <a:gd name="connsiteX7" fmla="*/ 2990052 w 2992599"/>
              <a:gd name="connsiteY7" fmla="*/ 1572129 h 1962178"/>
              <a:gd name="connsiteX8" fmla="*/ 2990052 w 2992599"/>
              <a:gd name="connsiteY8" fmla="*/ 1962178 h 1962178"/>
              <a:gd name="connsiteX9" fmla="*/ 2491710 w 2992599"/>
              <a:gd name="connsiteY9" fmla="*/ 1962178 h 1962178"/>
              <a:gd name="connsiteX10" fmla="*/ 1744197 w 2992599"/>
              <a:gd name="connsiteY10" fmla="*/ 1962178 h 1962178"/>
              <a:gd name="connsiteX11" fmla="*/ 1744197 w 2992599"/>
              <a:gd name="connsiteY11" fmla="*/ 1962178 h 1962178"/>
              <a:gd name="connsiteX12" fmla="*/ 0 w 2992599"/>
              <a:gd name="connsiteY12" fmla="*/ 1962178 h 1962178"/>
              <a:gd name="connsiteX13" fmla="*/ 0 w 2992599"/>
              <a:gd name="connsiteY13" fmla="*/ 1572129 h 1962178"/>
              <a:gd name="connsiteX14" fmla="*/ 0 w 2992599"/>
              <a:gd name="connsiteY14" fmla="*/ 1404966 h 1962178"/>
              <a:gd name="connsiteX15" fmla="*/ 0 w 2992599"/>
              <a:gd name="connsiteY15" fmla="*/ 1404966 h 1962178"/>
              <a:gd name="connsiteX16" fmla="*/ 0 w 2992599"/>
              <a:gd name="connsiteY16" fmla="*/ 1293523 h 1962178"/>
              <a:gd name="connsiteX0" fmla="*/ 0 w 2992599"/>
              <a:gd name="connsiteY0" fmla="*/ 1293523 h 1962178"/>
              <a:gd name="connsiteX1" fmla="*/ 1282821 w 2992599"/>
              <a:gd name="connsiteY1" fmla="*/ 1283311 h 1962178"/>
              <a:gd name="connsiteX2" fmla="*/ 1512555 w 2992599"/>
              <a:gd name="connsiteY2" fmla="*/ 0 h 1962178"/>
              <a:gd name="connsiteX3" fmla="*/ 1710908 w 2992599"/>
              <a:gd name="connsiteY3" fmla="*/ 1282867 h 1962178"/>
              <a:gd name="connsiteX4" fmla="*/ 2992599 w 2992599"/>
              <a:gd name="connsiteY4" fmla="*/ 1285363 h 1962178"/>
              <a:gd name="connsiteX5" fmla="*/ 2990052 w 2992599"/>
              <a:gd name="connsiteY5" fmla="*/ 1404966 h 1962178"/>
              <a:gd name="connsiteX6" fmla="*/ 2990052 w 2992599"/>
              <a:gd name="connsiteY6" fmla="*/ 1404966 h 1962178"/>
              <a:gd name="connsiteX7" fmla="*/ 2990052 w 2992599"/>
              <a:gd name="connsiteY7" fmla="*/ 1572129 h 1962178"/>
              <a:gd name="connsiteX8" fmla="*/ 2990052 w 2992599"/>
              <a:gd name="connsiteY8" fmla="*/ 1962178 h 1962178"/>
              <a:gd name="connsiteX9" fmla="*/ 2491710 w 2992599"/>
              <a:gd name="connsiteY9" fmla="*/ 1962178 h 1962178"/>
              <a:gd name="connsiteX10" fmla="*/ 1744197 w 2992599"/>
              <a:gd name="connsiteY10" fmla="*/ 1962178 h 1962178"/>
              <a:gd name="connsiteX11" fmla="*/ 1744197 w 2992599"/>
              <a:gd name="connsiteY11" fmla="*/ 1962178 h 1962178"/>
              <a:gd name="connsiteX12" fmla="*/ 0 w 2992599"/>
              <a:gd name="connsiteY12" fmla="*/ 1962178 h 1962178"/>
              <a:gd name="connsiteX13" fmla="*/ 0 w 2992599"/>
              <a:gd name="connsiteY13" fmla="*/ 1572129 h 1962178"/>
              <a:gd name="connsiteX14" fmla="*/ 0 w 2992599"/>
              <a:gd name="connsiteY14" fmla="*/ 1404966 h 1962178"/>
              <a:gd name="connsiteX15" fmla="*/ 0 w 2992599"/>
              <a:gd name="connsiteY15" fmla="*/ 1404966 h 1962178"/>
              <a:gd name="connsiteX16" fmla="*/ 0 w 2992599"/>
              <a:gd name="connsiteY16" fmla="*/ 1293523 h 1962178"/>
              <a:gd name="connsiteX0" fmla="*/ 0 w 2992599"/>
              <a:gd name="connsiteY0" fmla="*/ 1293523 h 1962178"/>
              <a:gd name="connsiteX1" fmla="*/ 1282821 w 2992599"/>
              <a:gd name="connsiteY1" fmla="*/ 1294192 h 1962178"/>
              <a:gd name="connsiteX2" fmla="*/ 1512555 w 2992599"/>
              <a:gd name="connsiteY2" fmla="*/ 0 h 1962178"/>
              <a:gd name="connsiteX3" fmla="*/ 1710908 w 2992599"/>
              <a:gd name="connsiteY3" fmla="*/ 1282867 h 1962178"/>
              <a:gd name="connsiteX4" fmla="*/ 2992599 w 2992599"/>
              <a:gd name="connsiteY4" fmla="*/ 1285363 h 1962178"/>
              <a:gd name="connsiteX5" fmla="*/ 2990052 w 2992599"/>
              <a:gd name="connsiteY5" fmla="*/ 1404966 h 1962178"/>
              <a:gd name="connsiteX6" fmla="*/ 2990052 w 2992599"/>
              <a:gd name="connsiteY6" fmla="*/ 1404966 h 1962178"/>
              <a:gd name="connsiteX7" fmla="*/ 2990052 w 2992599"/>
              <a:gd name="connsiteY7" fmla="*/ 1572129 h 1962178"/>
              <a:gd name="connsiteX8" fmla="*/ 2990052 w 2992599"/>
              <a:gd name="connsiteY8" fmla="*/ 1962178 h 1962178"/>
              <a:gd name="connsiteX9" fmla="*/ 2491710 w 2992599"/>
              <a:gd name="connsiteY9" fmla="*/ 1962178 h 1962178"/>
              <a:gd name="connsiteX10" fmla="*/ 1744197 w 2992599"/>
              <a:gd name="connsiteY10" fmla="*/ 1962178 h 1962178"/>
              <a:gd name="connsiteX11" fmla="*/ 1744197 w 2992599"/>
              <a:gd name="connsiteY11" fmla="*/ 1962178 h 1962178"/>
              <a:gd name="connsiteX12" fmla="*/ 0 w 2992599"/>
              <a:gd name="connsiteY12" fmla="*/ 1962178 h 1962178"/>
              <a:gd name="connsiteX13" fmla="*/ 0 w 2992599"/>
              <a:gd name="connsiteY13" fmla="*/ 1572129 h 1962178"/>
              <a:gd name="connsiteX14" fmla="*/ 0 w 2992599"/>
              <a:gd name="connsiteY14" fmla="*/ 1404966 h 1962178"/>
              <a:gd name="connsiteX15" fmla="*/ 0 w 2992599"/>
              <a:gd name="connsiteY15" fmla="*/ 1404966 h 1962178"/>
              <a:gd name="connsiteX16" fmla="*/ 0 w 2992599"/>
              <a:gd name="connsiteY16" fmla="*/ 1293523 h 1962178"/>
              <a:gd name="connsiteX0" fmla="*/ 0 w 2992599"/>
              <a:gd name="connsiteY0" fmla="*/ 1293523 h 1962178"/>
              <a:gd name="connsiteX1" fmla="*/ 1282821 w 2992599"/>
              <a:gd name="connsiteY1" fmla="*/ 1294192 h 1962178"/>
              <a:gd name="connsiteX2" fmla="*/ 1512555 w 2992599"/>
              <a:gd name="connsiteY2" fmla="*/ 0 h 1962178"/>
              <a:gd name="connsiteX3" fmla="*/ 1710908 w 2992599"/>
              <a:gd name="connsiteY3" fmla="*/ 1288307 h 1962178"/>
              <a:gd name="connsiteX4" fmla="*/ 2992599 w 2992599"/>
              <a:gd name="connsiteY4" fmla="*/ 1285363 h 1962178"/>
              <a:gd name="connsiteX5" fmla="*/ 2990052 w 2992599"/>
              <a:gd name="connsiteY5" fmla="*/ 1404966 h 1962178"/>
              <a:gd name="connsiteX6" fmla="*/ 2990052 w 2992599"/>
              <a:gd name="connsiteY6" fmla="*/ 1404966 h 1962178"/>
              <a:gd name="connsiteX7" fmla="*/ 2990052 w 2992599"/>
              <a:gd name="connsiteY7" fmla="*/ 1572129 h 1962178"/>
              <a:gd name="connsiteX8" fmla="*/ 2990052 w 2992599"/>
              <a:gd name="connsiteY8" fmla="*/ 1962178 h 1962178"/>
              <a:gd name="connsiteX9" fmla="*/ 2491710 w 2992599"/>
              <a:gd name="connsiteY9" fmla="*/ 1962178 h 1962178"/>
              <a:gd name="connsiteX10" fmla="*/ 1744197 w 2992599"/>
              <a:gd name="connsiteY10" fmla="*/ 1962178 h 1962178"/>
              <a:gd name="connsiteX11" fmla="*/ 1744197 w 2992599"/>
              <a:gd name="connsiteY11" fmla="*/ 1962178 h 1962178"/>
              <a:gd name="connsiteX12" fmla="*/ 0 w 2992599"/>
              <a:gd name="connsiteY12" fmla="*/ 1962178 h 1962178"/>
              <a:gd name="connsiteX13" fmla="*/ 0 w 2992599"/>
              <a:gd name="connsiteY13" fmla="*/ 1572129 h 1962178"/>
              <a:gd name="connsiteX14" fmla="*/ 0 w 2992599"/>
              <a:gd name="connsiteY14" fmla="*/ 1404966 h 1962178"/>
              <a:gd name="connsiteX15" fmla="*/ 0 w 2992599"/>
              <a:gd name="connsiteY15" fmla="*/ 1404966 h 1962178"/>
              <a:gd name="connsiteX16" fmla="*/ 0 w 2992599"/>
              <a:gd name="connsiteY16" fmla="*/ 1293523 h 1962178"/>
              <a:gd name="connsiteX0" fmla="*/ 0 w 2992599"/>
              <a:gd name="connsiteY0" fmla="*/ 1293523 h 1962178"/>
              <a:gd name="connsiteX1" fmla="*/ 1282821 w 2992599"/>
              <a:gd name="connsiteY1" fmla="*/ 1294192 h 1962178"/>
              <a:gd name="connsiteX2" fmla="*/ 1512555 w 2992599"/>
              <a:gd name="connsiteY2" fmla="*/ 0 h 1962178"/>
              <a:gd name="connsiteX3" fmla="*/ 1710908 w 2992599"/>
              <a:gd name="connsiteY3" fmla="*/ 1288307 h 1962178"/>
              <a:gd name="connsiteX4" fmla="*/ 2992599 w 2992599"/>
              <a:gd name="connsiteY4" fmla="*/ 1290803 h 1962178"/>
              <a:gd name="connsiteX5" fmla="*/ 2990052 w 2992599"/>
              <a:gd name="connsiteY5" fmla="*/ 1404966 h 1962178"/>
              <a:gd name="connsiteX6" fmla="*/ 2990052 w 2992599"/>
              <a:gd name="connsiteY6" fmla="*/ 1404966 h 1962178"/>
              <a:gd name="connsiteX7" fmla="*/ 2990052 w 2992599"/>
              <a:gd name="connsiteY7" fmla="*/ 1572129 h 1962178"/>
              <a:gd name="connsiteX8" fmla="*/ 2990052 w 2992599"/>
              <a:gd name="connsiteY8" fmla="*/ 1962178 h 1962178"/>
              <a:gd name="connsiteX9" fmla="*/ 2491710 w 2992599"/>
              <a:gd name="connsiteY9" fmla="*/ 1962178 h 1962178"/>
              <a:gd name="connsiteX10" fmla="*/ 1744197 w 2992599"/>
              <a:gd name="connsiteY10" fmla="*/ 1962178 h 1962178"/>
              <a:gd name="connsiteX11" fmla="*/ 1744197 w 2992599"/>
              <a:gd name="connsiteY11" fmla="*/ 1962178 h 1962178"/>
              <a:gd name="connsiteX12" fmla="*/ 0 w 2992599"/>
              <a:gd name="connsiteY12" fmla="*/ 1962178 h 1962178"/>
              <a:gd name="connsiteX13" fmla="*/ 0 w 2992599"/>
              <a:gd name="connsiteY13" fmla="*/ 1572129 h 1962178"/>
              <a:gd name="connsiteX14" fmla="*/ 0 w 2992599"/>
              <a:gd name="connsiteY14" fmla="*/ 1404966 h 1962178"/>
              <a:gd name="connsiteX15" fmla="*/ 0 w 2992599"/>
              <a:gd name="connsiteY15" fmla="*/ 1404966 h 1962178"/>
              <a:gd name="connsiteX16" fmla="*/ 0 w 2992599"/>
              <a:gd name="connsiteY16" fmla="*/ 1293523 h 1962178"/>
              <a:gd name="connsiteX0" fmla="*/ 0 w 2992599"/>
              <a:gd name="connsiteY0" fmla="*/ 1293523 h 1962178"/>
              <a:gd name="connsiteX1" fmla="*/ 1282821 w 2992599"/>
              <a:gd name="connsiteY1" fmla="*/ 1294192 h 1962178"/>
              <a:gd name="connsiteX2" fmla="*/ 1512555 w 2992599"/>
              <a:gd name="connsiteY2" fmla="*/ 0 h 1962178"/>
              <a:gd name="connsiteX3" fmla="*/ 1710908 w 2992599"/>
              <a:gd name="connsiteY3" fmla="*/ 1296468 h 1962178"/>
              <a:gd name="connsiteX4" fmla="*/ 2992599 w 2992599"/>
              <a:gd name="connsiteY4" fmla="*/ 1290803 h 1962178"/>
              <a:gd name="connsiteX5" fmla="*/ 2990052 w 2992599"/>
              <a:gd name="connsiteY5" fmla="*/ 1404966 h 1962178"/>
              <a:gd name="connsiteX6" fmla="*/ 2990052 w 2992599"/>
              <a:gd name="connsiteY6" fmla="*/ 1404966 h 1962178"/>
              <a:gd name="connsiteX7" fmla="*/ 2990052 w 2992599"/>
              <a:gd name="connsiteY7" fmla="*/ 1572129 h 1962178"/>
              <a:gd name="connsiteX8" fmla="*/ 2990052 w 2992599"/>
              <a:gd name="connsiteY8" fmla="*/ 1962178 h 1962178"/>
              <a:gd name="connsiteX9" fmla="*/ 2491710 w 2992599"/>
              <a:gd name="connsiteY9" fmla="*/ 1962178 h 1962178"/>
              <a:gd name="connsiteX10" fmla="*/ 1744197 w 2992599"/>
              <a:gd name="connsiteY10" fmla="*/ 1962178 h 1962178"/>
              <a:gd name="connsiteX11" fmla="*/ 1744197 w 2992599"/>
              <a:gd name="connsiteY11" fmla="*/ 1962178 h 1962178"/>
              <a:gd name="connsiteX12" fmla="*/ 0 w 2992599"/>
              <a:gd name="connsiteY12" fmla="*/ 1962178 h 1962178"/>
              <a:gd name="connsiteX13" fmla="*/ 0 w 2992599"/>
              <a:gd name="connsiteY13" fmla="*/ 1572129 h 1962178"/>
              <a:gd name="connsiteX14" fmla="*/ 0 w 2992599"/>
              <a:gd name="connsiteY14" fmla="*/ 1404966 h 1962178"/>
              <a:gd name="connsiteX15" fmla="*/ 0 w 2992599"/>
              <a:gd name="connsiteY15" fmla="*/ 1404966 h 1962178"/>
              <a:gd name="connsiteX16" fmla="*/ 0 w 2992599"/>
              <a:gd name="connsiteY16" fmla="*/ 1293523 h 1962178"/>
              <a:gd name="connsiteX0" fmla="*/ 0 w 2992599"/>
              <a:gd name="connsiteY0" fmla="*/ 1293523 h 1962178"/>
              <a:gd name="connsiteX1" fmla="*/ 1282821 w 2992599"/>
              <a:gd name="connsiteY1" fmla="*/ 1294192 h 1962178"/>
              <a:gd name="connsiteX2" fmla="*/ 1512555 w 2992599"/>
              <a:gd name="connsiteY2" fmla="*/ 0 h 1962178"/>
              <a:gd name="connsiteX3" fmla="*/ 1710908 w 2992599"/>
              <a:gd name="connsiteY3" fmla="*/ 1291028 h 1962178"/>
              <a:gd name="connsiteX4" fmla="*/ 2992599 w 2992599"/>
              <a:gd name="connsiteY4" fmla="*/ 1290803 h 1962178"/>
              <a:gd name="connsiteX5" fmla="*/ 2990052 w 2992599"/>
              <a:gd name="connsiteY5" fmla="*/ 1404966 h 1962178"/>
              <a:gd name="connsiteX6" fmla="*/ 2990052 w 2992599"/>
              <a:gd name="connsiteY6" fmla="*/ 1404966 h 1962178"/>
              <a:gd name="connsiteX7" fmla="*/ 2990052 w 2992599"/>
              <a:gd name="connsiteY7" fmla="*/ 1572129 h 1962178"/>
              <a:gd name="connsiteX8" fmla="*/ 2990052 w 2992599"/>
              <a:gd name="connsiteY8" fmla="*/ 1962178 h 1962178"/>
              <a:gd name="connsiteX9" fmla="*/ 2491710 w 2992599"/>
              <a:gd name="connsiteY9" fmla="*/ 1962178 h 1962178"/>
              <a:gd name="connsiteX10" fmla="*/ 1744197 w 2992599"/>
              <a:gd name="connsiteY10" fmla="*/ 1962178 h 1962178"/>
              <a:gd name="connsiteX11" fmla="*/ 1744197 w 2992599"/>
              <a:gd name="connsiteY11" fmla="*/ 1962178 h 1962178"/>
              <a:gd name="connsiteX12" fmla="*/ 0 w 2992599"/>
              <a:gd name="connsiteY12" fmla="*/ 1962178 h 1962178"/>
              <a:gd name="connsiteX13" fmla="*/ 0 w 2992599"/>
              <a:gd name="connsiteY13" fmla="*/ 1572129 h 1962178"/>
              <a:gd name="connsiteX14" fmla="*/ 0 w 2992599"/>
              <a:gd name="connsiteY14" fmla="*/ 1404966 h 1962178"/>
              <a:gd name="connsiteX15" fmla="*/ 0 w 2992599"/>
              <a:gd name="connsiteY15" fmla="*/ 1404966 h 1962178"/>
              <a:gd name="connsiteX16" fmla="*/ 0 w 2992599"/>
              <a:gd name="connsiteY16" fmla="*/ 1293523 h 1962178"/>
              <a:gd name="connsiteX0" fmla="*/ 0 w 2992599"/>
              <a:gd name="connsiteY0" fmla="*/ 1293523 h 1962178"/>
              <a:gd name="connsiteX1" fmla="*/ 1282821 w 2992599"/>
              <a:gd name="connsiteY1" fmla="*/ 1294192 h 1962178"/>
              <a:gd name="connsiteX2" fmla="*/ 1512555 w 2992599"/>
              <a:gd name="connsiteY2" fmla="*/ 0 h 1962178"/>
              <a:gd name="connsiteX3" fmla="*/ 1710908 w 2992599"/>
              <a:gd name="connsiteY3" fmla="*/ 1291028 h 1962178"/>
              <a:gd name="connsiteX4" fmla="*/ 2992599 w 2992599"/>
              <a:gd name="connsiteY4" fmla="*/ 1290803 h 1962178"/>
              <a:gd name="connsiteX5" fmla="*/ 2990052 w 2992599"/>
              <a:gd name="connsiteY5" fmla="*/ 1404966 h 1962178"/>
              <a:gd name="connsiteX6" fmla="*/ 2990052 w 2992599"/>
              <a:gd name="connsiteY6" fmla="*/ 1404966 h 1962178"/>
              <a:gd name="connsiteX7" fmla="*/ 2990052 w 2992599"/>
              <a:gd name="connsiteY7" fmla="*/ 1572129 h 1962178"/>
              <a:gd name="connsiteX8" fmla="*/ 2990052 w 2992599"/>
              <a:gd name="connsiteY8" fmla="*/ 1962178 h 1962178"/>
              <a:gd name="connsiteX9" fmla="*/ 2491710 w 2992599"/>
              <a:gd name="connsiteY9" fmla="*/ 1962178 h 1962178"/>
              <a:gd name="connsiteX10" fmla="*/ 1744197 w 2992599"/>
              <a:gd name="connsiteY10" fmla="*/ 1962178 h 1962178"/>
              <a:gd name="connsiteX11" fmla="*/ 1744197 w 2992599"/>
              <a:gd name="connsiteY11" fmla="*/ 1962178 h 1962178"/>
              <a:gd name="connsiteX12" fmla="*/ 0 w 2992599"/>
              <a:gd name="connsiteY12" fmla="*/ 1962178 h 1962178"/>
              <a:gd name="connsiteX13" fmla="*/ 0 w 2992599"/>
              <a:gd name="connsiteY13" fmla="*/ 1572129 h 1962178"/>
              <a:gd name="connsiteX14" fmla="*/ 0 w 2992599"/>
              <a:gd name="connsiteY14" fmla="*/ 1404966 h 1962178"/>
              <a:gd name="connsiteX15" fmla="*/ 0 w 2992599"/>
              <a:gd name="connsiteY15" fmla="*/ 1404966 h 1962178"/>
              <a:gd name="connsiteX16" fmla="*/ 0 w 2992599"/>
              <a:gd name="connsiteY16" fmla="*/ 1293523 h 1962178"/>
              <a:gd name="connsiteX0" fmla="*/ 0 w 2992599"/>
              <a:gd name="connsiteY0" fmla="*/ 1293523 h 1962178"/>
              <a:gd name="connsiteX1" fmla="*/ 1282821 w 2992599"/>
              <a:gd name="connsiteY1" fmla="*/ 1294192 h 1962178"/>
              <a:gd name="connsiteX2" fmla="*/ 1512555 w 2992599"/>
              <a:gd name="connsiteY2" fmla="*/ 0 h 1962178"/>
              <a:gd name="connsiteX3" fmla="*/ 1710908 w 2992599"/>
              <a:gd name="connsiteY3" fmla="*/ 1291028 h 1962178"/>
              <a:gd name="connsiteX4" fmla="*/ 2992599 w 2992599"/>
              <a:gd name="connsiteY4" fmla="*/ 1290803 h 1962178"/>
              <a:gd name="connsiteX5" fmla="*/ 2990052 w 2992599"/>
              <a:gd name="connsiteY5" fmla="*/ 1404966 h 1962178"/>
              <a:gd name="connsiteX6" fmla="*/ 2990052 w 2992599"/>
              <a:gd name="connsiteY6" fmla="*/ 1404966 h 1962178"/>
              <a:gd name="connsiteX7" fmla="*/ 2990052 w 2992599"/>
              <a:gd name="connsiteY7" fmla="*/ 1572129 h 1962178"/>
              <a:gd name="connsiteX8" fmla="*/ 2990052 w 2992599"/>
              <a:gd name="connsiteY8" fmla="*/ 1962178 h 1962178"/>
              <a:gd name="connsiteX9" fmla="*/ 2491710 w 2992599"/>
              <a:gd name="connsiteY9" fmla="*/ 1962178 h 1962178"/>
              <a:gd name="connsiteX10" fmla="*/ 1744197 w 2992599"/>
              <a:gd name="connsiteY10" fmla="*/ 1962178 h 1962178"/>
              <a:gd name="connsiteX11" fmla="*/ 1744197 w 2992599"/>
              <a:gd name="connsiteY11" fmla="*/ 1962178 h 1962178"/>
              <a:gd name="connsiteX12" fmla="*/ 0 w 2992599"/>
              <a:gd name="connsiteY12" fmla="*/ 1962178 h 1962178"/>
              <a:gd name="connsiteX13" fmla="*/ 0 w 2992599"/>
              <a:gd name="connsiteY13" fmla="*/ 1572129 h 1962178"/>
              <a:gd name="connsiteX14" fmla="*/ 0 w 2992599"/>
              <a:gd name="connsiteY14" fmla="*/ 1404966 h 1962178"/>
              <a:gd name="connsiteX15" fmla="*/ 0 w 2992599"/>
              <a:gd name="connsiteY15" fmla="*/ 1404966 h 1962178"/>
              <a:gd name="connsiteX16" fmla="*/ 0 w 2992599"/>
              <a:gd name="connsiteY16" fmla="*/ 1293523 h 1962178"/>
              <a:gd name="connsiteX0" fmla="*/ 0 w 2992599"/>
              <a:gd name="connsiteY0" fmla="*/ 1293523 h 1962178"/>
              <a:gd name="connsiteX1" fmla="*/ 1282821 w 2992599"/>
              <a:gd name="connsiteY1" fmla="*/ 1294192 h 1962178"/>
              <a:gd name="connsiteX2" fmla="*/ 1512555 w 2992599"/>
              <a:gd name="connsiteY2" fmla="*/ 0 h 1962178"/>
              <a:gd name="connsiteX3" fmla="*/ 1710908 w 2992599"/>
              <a:gd name="connsiteY3" fmla="*/ 1296468 h 1962178"/>
              <a:gd name="connsiteX4" fmla="*/ 2992599 w 2992599"/>
              <a:gd name="connsiteY4" fmla="*/ 1290803 h 1962178"/>
              <a:gd name="connsiteX5" fmla="*/ 2990052 w 2992599"/>
              <a:gd name="connsiteY5" fmla="*/ 1404966 h 1962178"/>
              <a:gd name="connsiteX6" fmla="*/ 2990052 w 2992599"/>
              <a:gd name="connsiteY6" fmla="*/ 1404966 h 1962178"/>
              <a:gd name="connsiteX7" fmla="*/ 2990052 w 2992599"/>
              <a:gd name="connsiteY7" fmla="*/ 1572129 h 1962178"/>
              <a:gd name="connsiteX8" fmla="*/ 2990052 w 2992599"/>
              <a:gd name="connsiteY8" fmla="*/ 1962178 h 1962178"/>
              <a:gd name="connsiteX9" fmla="*/ 2491710 w 2992599"/>
              <a:gd name="connsiteY9" fmla="*/ 1962178 h 1962178"/>
              <a:gd name="connsiteX10" fmla="*/ 1744197 w 2992599"/>
              <a:gd name="connsiteY10" fmla="*/ 1962178 h 1962178"/>
              <a:gd name="connsiteX11" fmla="*/ 1744197 w 2992599"/>
              <a:gd name="connsiteY11" fmla="*/ 1962178 h 1962178"/>
              <a:gd name="connsiteX12" fmla="*/ 0 w 2992599"/>
              <a:gd name="connsiteY12" fmla="*/ 1962178 h 1962178"/>
              <a:gd name="connsiteX13" fmla="*/ 0 w 2992599"/>
              <a:gd name="connsiteY13" fmla="*/ 1572129 h 1962178"/>
              <a:gd name="connsiteX14" fmla="*/ 0 w 2992599"/>
              <a:gd name="connsiteY14" fmla="*/ 1404966 h 1962178"/>
              <a:gd name="connsiteX15" fmla="*/ 0 w 2992599"/>
              <a:gd name="connsiteY15" fmla="*/ 1404966 h 1962178"/>
              <a:gd name="connsiteX16" fmla="*/ 0 w 2992599"/>
              <a:gd name="connsiteY16" fmla="*/ 1293523 h 1962178"/>
              <a:gd name="connsiteX0" fmla="*/ 0 w 2992599"/>
              <a:gd name="connsiteY0" fmla="*/ 1293523 h 1962178"/>
              <a:gd name="connsiteX1" fmla="*/ 1282821 w 2992599"/>
              <a:gd name="connsiteY1" fmla="*/ 1294192 h 1962178"/>
              <a:gd name="connsiteX2" fmla="*/ 1512555 w 2992599"/>
              <a:gd name="connsiteY2" fmla="*/ 0 h 1962178"/>
              <a:gd name="connsiteX3" fmla="*/ 1710908 w 2992599"/>
              <a:gd name="connsiteY3" fmla="*/ 1293748 h 1962178"/>
              <a:gd name="connsiteX4" fmla="*/ 2992599 w 2992599"/>
              <a:gd name="connsiteY4" fmla="*/ 1290803 h 1962178"/>
              <a:gd name="connsiteX5" fmla="*/ 2990052 w 2992599"/>
              <a:gd name="connsiteY5" fmla="*/ 1404966 h 1962178"/>
              <a:gd name="connsiteX6" fmla="*/ 2990052 w 2992599"/>
              <a:gd name="connsiteY6" fmla="*/ 1404966 h 1962178"/>
              <a:gd name="connsiteX7" fmla="*/ 2990052 w 2992599"/>
              <a:gd name="connsiteY7" fmla="*/ 1572129 h 1962178"/>
              <a:gd name="connsiteX8" fmla="*/ 2990052 w 2992599"/>
              <a:gd name="connsiteY8" fmla="*/ 1962178 h 1962178"/>
              <a:gd name="connsiteX9" fmla="*/ 2491710 w 2992599"/>
              <a:gd name="connsiteY9" fmla="*/ 1962178 h 1962178"/>
              <a:gd name="connsiteX10" fmla="*/ 1744197 w 2992599"/>
              <a:gd name="connsiteY10" fmla="*/ 1962178 h 1962178"/>
              <a:gd name="connsiteX11" fmla="*/ 1744197 w 2992599"/>
              <a:gd name="connsiteY11" fmla="*/ 1962178 h 1962178"/>
              <a:gd name="connsiteX12" fmla="*/ 0 w 2992599"/>
              <a:gd name="connsiteY12" fmla="*/ 1962178 h 1962178"/>
              <a:gd name="connsiteX13" fmla="*/ 0 w 2992599"/>
              <a:gd name="connsiteY13" fmla="*/ 1572129 h 1962178"/>
              <a:gd name="connsiteX14" fmla="*/ 0 w 2992599"/>
              <a:gd name="connsiteY14" fmla="*/ 1404966 h 1962178"/>
              <a:gd name="connsiteX15" fmla="*/ 0 w 2992599"/>
              <a:gd name="connsiteY15" fmla="*/ 1404966 h 1962178"/>
              <a:gd name="connsiteX16" fmla="*/ 0 w 2992599"/>
              <a:gd name="connsiteY16" fmla="*/ 1293523 h 1962178"/>
              <a:gd name="connsiteX0" fmla="*/ 0 w 2992599"/>
              <a:gd name="connsiteY0" fmla="*/ 1293523 h 1962178"/>
              <a:gd name="connsiteX1" fmla="*/ 1282821 w 2992599"/>
              <a:gd name="connsiteY1" fmla="*/ 1294192 h 1962178"/>
              <a:gd name="connsiteX2" fmla="*/ 1512555 w 2992599"/>
              <a:gd name="connsiteY2" fmla="*/ 0 h 1962178"/>
              <a:gd name="connsiteX3" fmla="*/ 1710908 w 2992599"/>
              <a:gd name="connsiteY3" fmla="*/ 1293748 h 1962178"/>
              <a:gd name="connsiteX4" fmla="*/ 2992599 w 2992599"/>
              <a:gd name="connsiteY4" fmla="*/ 1293524 h 1962178"/>
              <a:gd name="connsiteX5" fmla="*/ 2990052 w 2992599"/>
              <a:gd name="connsiteY5" fmla="*/ 1404966 h 1962178"/>
              <a:gd name="connsiteX6" fmla="*/ 2990052 w 2992599"/>
              <a:gd name="connsiteY6" fmla="*/ 1404966 h 1962178"/>
              <a:gd name="connsiteX7" fmla="*/ 2990052 w 2992599"/>
              <a:gd name="connsiteY7" fmla="*/ 1572129 h 1962178"/>
              <a:gd name="connsiteX8" fmla="*/ 2990052 w 2992599"/>
              <a:gd name="connsiteY8" fmla="*/ 1962178 h 1962178"/>
              <a:gd name="connsiteX9" fmla="*/ 2491710 w 2992599"/>
              <a:gd name="connsiteY9" fmla="*/ 1962178 h 1962178"/>
              <a:gd name="connsiteX10" fmla="*/ 1744197 w 2992599"/>
              <a:gd name="connsiteY10" fmla="*/ 1962178 h 1962178"/>
              <a:gd name="connsiteX11" fmla="*/ 1744197 w 2992599"/>
              <a:gd name="connsiteY11" fmla="*/ 1962178 h 1962178"/>
              <a:gd name="connsiteX12" fmla="*/ 0 w 2992599"/>
              <a:gd name="connsiteY12" fmla="*/ 1962178 h 1962178"/>
              <a:gd name="connsiteX13" fmla="*/ 0 w 2992599"/>
              <a:gd name="connsiteY13" fmla="*/ 1572129 h 1962178"/>
              <a:gd name="connsiteX14" fmla="*/ 0 w 2992599"/>
              <a:gd name="connsiteY14" fmla="*/ 1404966 h 1962178"/>
              <a:gd name="connsiteX15" fmla="*/ 0 w 2992599"/>
              <a:gd name="connsiteY15" fmla="*/ 1404966 h 1962178"/>
              <a:gd name="connsiteX16" fmla="*/ 0 w 2992599"/>
              <a:gd name="connsiteY16" fmla="*/ 1293523 h 1962178"/>
              <a:gd name="connsiteX0" fmla="*/ 0 w 2992599"/>
              <a:gd name="connsiteY0" fmla="*/ 1177030 h 1962178"/>
              <a:gd name="connsiteX1" fmla="*/ 1282821 w 2992599"/>
              <a:gd name="connsiteY1" fmla="*/ 1294192 h 1962178"/>
              <a:gd name="connsiteX2" fmla="*/ 1512555 w 2992599"/>
              <a:gd name="connsiteY2" fmla="*/ 0 h 1962178"/>
              <a:gd name="connsiteX3" fmla="*/ 1710908 w 2992599"/>
              <a:gd name="connsiteY3" fmla="*/ 1293748 h 1962178"/>
              <a:gd name="connsiteX4" fmla="*/ 2992599 w 2992599"/>
              <a:gd name="connsiteY4" fmla="*/ 1293524 h 1962178"/>
              <a:gd name="connsiteX5" fmla="*/ 2990052 w 2992599"/>
              <a:gd name="connsiteY5" fmla="*/ 1404966 h 1962178"/>
              <a:gd name="connsiteX6" fmla="*/ 2990052 w 2992599"/>
              <a:gd name="connsiteY6" fmla="*/ 1404966 h 1962178"/>
              <a:gd name="connsiteX7" fmla="*/ 2990052 w 2992599"/>
              <a:gd name="connsiteY7" fmla="*/ 1572129 h 1962178"/>
              <a:gd name="connsiteX8" fmla="*/ 2990052 w 2992599"/>
              <a:gd name="connsiteY8" fmla="*/ 1962178 h 1962178"/>
              <a:gd name="connsiteX9" fmla="*/ 2491710 w 2992599"/>
              <a:gd name="connsiteY9" fmla="*/ 1962178 h 1962178"/>
              <a:gd name="connsiteX10" fmla="*/ 1744197 w 2992599"/>
              <a:gd name="connsiteY10" fmla="*/ 1962178 h 1962178"/>
              <a:gd name="connsiteX11" fmla="*/ 1744197 w 2992599"/>
              <a:gd name="connsiteY11" fmla="*/ 1962178 h 1962178"/>
              <a:gd name="connsiteX12" fmla="*/ 0 w 2992599"/>
              <a:gd name="connsiteY12" fmla="*/ 1962178 h 1962178"/>
              <a:gd name="connsiteX13" fmla="*/ 0 w 2992599"/>
              <a:gd name="connsiteY13" fmla="*/ 1572129 h 1962178"/>
              <a:gd name="connsiteX14" fmla="*/ 0 w 2992599"/>
              <a:gd name="connsiteY14" fmla="*/ 1404966 h 1962178"/>
              <a:gd name="connsiteX15" fmla="*/ 0 w 2992599"/>
              <a:gd name="connsiteY15" fmla="*/ 1404966 h 1962178"/>
              <a:gd name="connsiteX16" fmla="*/ 0 w 2992599"/>
              <a:gd name="connsiteY16" fmla="*/ 1177030 h 1962178"/>
              <a:gd name="connsiteX0" fmla="*/ 0 w 2992599"/>
              <a:gd name="connsiteY0" fmla="*/ 1177030 h 1962178"/>
              <a:gd name="connsiteX1" fmla="*/ 1295724 w 2992599"/>
              <a:gd name="connsiteY1" fmla="*/ 1174059 h 1962178"/>
              <a:gd name="connsiteX2" fmla="*/ 1512555 w 2992599"/>
              <a:gd name="connsiteY2" fmla="*/ 0 h 1962178"/>
              <a:gd name="connsiteX3" fmla="*/ 1710908 w 2992599"/>
              <a:gd name="connsiteY3" fmla="*/ 1293748 h 1962178"/>
              <a:gd name="connsiteX4" fmla="*/ 2992599 w 2992599"/>
              <a:gd name="connsiteY4" fmla="*/ 1293524 h 1962178"/>
              <a:gd name="connsiteX5" fmla="*/ 2990052 w 2992599"/>
              <a:gd name="connsiteY5" fmla="*/ 1404966 h 1962178"/>
              <a:gd name="connsiteX6" fmla="*/ 2990052 w 2992599"/>
              <a:gd name="connsiteY6" fmla="*/ 1404966 h 1962178"/>
              <a:gd name="connsiteX7" fmla="*/ 2990052 w 2992599"/>
              <a:gd name="connsiteY7" fmla="*/ 1572129 h 1962178"/>
              <a:gd name="connsiteX8" fmla="*/ 2990052 w 2992599"/>
              <a:gd name="connsiteY8" fmla="*/ 1962178 h 1962178"/>
              <a:gd name="connsiteX9" fmla="*/ 2491710 w 2992599"/>
              <a:gd name="connsiteY9" fmla="*/ 1962178 h 1962178"/>
              <a:gd name="connsiteX10" fmla="*/ 1744197 w 2992599"/>
              <a:gd name="connsiteY10" fmla="*/ 1962178 h 1962178"/>
              <a:gd name="connsiteX11" fmla="*/ 1744197 w 2992599"/>
              <a:gd name="connsiteY11" fmla="*/ 1962178 h 1962178"/>
              <a:gd name="connsiteX12" fmla="*/ 0 w 2992599"/>
              <a:gd name="connsiteY12" fmla="*/ 1962178 h 1962178"/>
              <a:gd name="connsiteX13" fmla="*/ 0 w 2992599"/>
              <a:gd name="connsiteY13" fmla="*/ 1572129 h 1962178"/>
              <a:gd name="connsiteX14" fmla="*/ 0 w 2992599"/>
              <a:gd name="connsiteY14" fmla="*/ 1404966 h 1962178"/>
              <a:gd name="connsiteX15" fmla="*/ 0 w 2992599"/>
              <a:gd name="connsiteY15" fmla="*/ 1404966 h 1962178"/>
              <a:gd name="connsiteX16" fmla="*/ 0 w 2992599"/>
              <a:gd name="connsiteY16" fmla="*/ 1177030 h 1962178"/>
              <a:gd name="connsiteX0" fmla="*/ 0 w 2992599"/>
              <a:gd name="connsiteY0" fmla="*/ 1177030 h 1962178"/>
              <a:gd name="connsiteX1" fmla="*/ 1295724 w 2992599"/>
              <a:gd name="connsiteY1" fmla="*/ 1174059 h 1962178"/>
              <a:gd name="connsiteX2" fmla="*/ 1512555 w 2992599"/>
              <a:gd name="connsiteY2" fmla="*/ 0 h 1962178"/>
              <a:gd name="connsiteX3" fmla="*/ 1710908 w 2992599"/>
              <a:gd name="connsiteY3" fmla="*/ 1177254 h 1962178"/>
              <a:gd name="connsiteX4" fmla="*/ 2992599 w 2992599"/>
              <a:gd name="connsiteY4" fmla="*/ 1293524 h 1962178"/>
              <a:gd name="connsiteX5" fmla="*/ 2990052 w 2992599"/>
              <a:gd name="connsiteY5" fmla="*/ 1404966 h 1962178"/>
              <a:gd name="connsiteX6" fmla="*/ 2990052 w 2992599"/>
              <a:gd name="connsiteY6" fmla="*/ 1404966 h 1962178"/>
              <a:gd name="connsiteX7" fmla="*/ 2990052 w 2992599"/>
              <a:gd name="connsiteY7" fmla="*/ 1572129 h 1962178"/>
              <a:gd name="connsiteX8" fmla="*/ 2990052 w 2992599"/>
              <a:gd name="connsiteY8" fmla="*/ 1962178 h 1962178"/>
              <a:gd name="connsiteX9" fmla="*/ 2491710 w 2992599"/>
              <a:gd name="connsiteY9" fmla="*/ 1962178 h 1962178"/>
              <a:gd name="connsiteX10" fmla="*/ 1744197 w 2992599"/>
              <a:gd name="connsiteY10" fmla="*/ 1962178 h 1962178"/>
              <a:gd name="connsiteX11" fmla="*/ 1744197 w 2992599"/>
              <a:gd name="connsiteY11" fmla="*/ 1962178 h 1962178"/>
              <a:gd name="connsiteX12" fmla="*/ 0 w 2992599"/>
              <a:gd name="connsiteY12" fmla="*/ 1962178 h 1962178"/>
              <a:gd name="connsiteX13" fmla="*/ 0 w 2992599"/>
              <a:gd name="connsiteY13" fmla="*/ 1572129 h 1962178"/>
              <a:gd name="connsiteX14" fmla="*/ 0 w 2992599"/>
              <a:gd name="connsiteY14" fmla="*/ 1404966 h 1962178"/>
              <a:gd name="connsiteX15" fmla="*/ 0 w 2992599"/>
              <a:gd name="connsiteY15" fmla="*/ 1404966 h 1962178"/>
              <a:gd name="connsiteX16" fmla="*/ 0 w 2992599"/>
              <a:gd name="connsiteY16" fmla="*/ 1177030 h 1962178"/>
              <a:gd name="connsiteX0" fmla="*/ 0 w 2990052"/>
              <a:gd name="connsiteY0" fmla="*/ 1177030 h 1962178"/>
              <a:gd name="connsiteX1" fmla="*/ 1295724 w 2990052"/>
              <a:gd name="connsiteY1" fmla="*/ 1174059 h 1962178"/>
              <a:gd name="connsiteX2" fmla="*/ 1512555 w 2990052"/>
              <a:gd name="connsiteY2" fmla="*/ 0 h 1962178"/>
              <a:gd name="connsiteX3" fmla="*/ 1710908 w 2990052"/>
              <a:gd name="connsiteY3" fmla="*/ 1177254 h 1962178"/>
              <a:gd name="connsiteX4" fmla="*/ 2989373 w 2990052"/>
              <a:gd name="connsiteY4" fmla="*/ 1173392 h 1962178"/>
              <a:gd name="connsiteX5" fmla="*/ 2990052 w 2990052"/>
              <a:gd name="connsiteY5" fmla="*/ 1404966 h 1962178"/>
              <a:gd name="connsiteX6" fmla="*/ 2990052 w 2990052"/>
              <a:gd name="connsiteY6" fmla="*/ 1404966 h 1962178"/>
              <a:gd name="connsiteX7" fmla="*/ 2990052 w 2990052"/>
              <a:gd name="connsiteY7" fmla="*/ 1572129 h 1962178"/>
              <a:gd name="connsiteX8" fmla="*/ 2990052 w 2990052"/>
              <a:gd name="connsiteY8" fmla="*/ 1962178 h 1962178"/>
              <a:gd name="connsiteX9" fmla="*/ 2491710 w 2990052"/>
              <a:gd name="connsiteY9" fmla="*/ 1962178 h 1962178"/>
              <a:gd name="connsiteX10" fmla="*/ 1744197 w 2990052"/>
              <a:gd name="connsiteY10" fmla="*/ 1962178 h 1962178"/>
              <a:gd name="connsiteX11" fmla="*/ 1744197 w 2990052"/>
              <a:gd name="connsiteY11" fmla="*/ 1962178 h 1962178"/>
              <a:gd name="connsiteX12" fmla="*/ 0 w 2990052"/>
              <a:gd name="connsiteY12" fmla="*/ 1962178 h 1962178"/>
              <a:gd name="connsiteX13" fmla="*/ 0 w 2990052"/>
              <a:gd name="connsiteY13" fmla="*/ 1572129 h 1962178"/>
              <a:gd name="connsiteX14" fmla="*/ 0 w 2990052"/>
              <a:gd name="connsiteY14" fmla="*/ 1404966 h 1962178"/>
              <a:gd name="connsiteX15" fmla="*/ 0 w 2990052"/>
              <a:gd name="connsiteY15" fmla="*/ 1404966 h 1962178"/>
              <a:gd name="connsiteX16" fmla="*/ 0 w 2990052"/>
              <a:gd name="connsiteY16" fmla="*/ 1177030 h 1962178"/>
              <a:gd name="connsiteX0" fmla="*/ 0 w 2990052"/>
              <a:gd name="connsiteY0" fmla="*/ 1564051 h 2349199"/>
              <a:gd name="connsiteX1" fmla="*/ 1295724 w 2990052"/>
              <a:gd name="connsiteY1" fmla="*/ 1561080 h 2349199"/>
              <a:gd name="connsiteX2" fmla="*/ 1512555 w 2990052"/>
              <a:gd name="connsiteY2" fmla="*/ 0 h 2349199"/>
              <a:gd name="connsiteX3" fmla="*/ 1710908 w 2990052"/>
              <a:gd name="connsiteY3" fmla="*/ 1564275 h 2349199"/>
              <a:gd name="connsiteX4" fmla="*/ 2989373 w 2990052"/>
              <a:gd name="connsiteY4" fmla="*/ 1560413 h 2349199"/>
              <a:gd name="connsiteX5" fmla="*/ 2990052 w 2990052"/>
              <a:gd name="connsiteY5" fmla="*/ 1791987 h 2349199"/>
              <a:gd name="connsiteX6" fmla="*/ 2990052 w 2990052"/>
              <a:gd name="connsiteY6" fmla="*/ 1791987 h 2349199"/>
              <a:gd name="connsiteX7" fmla="*/ 2990052 w 2990052"/>
              <a:gd name="connsiteY7" fmla="*/ 1959150 h 2349199"/>
              <a:gd name="connsiteX8" fmla="*/ 2990052 w 2990052"/>
              <a:gd name="connsiteY8" fmla="*/ 2349199 h 2349199"/>
              <a:gd name="connsiteX9" fmla="*/ 2491710 w 2990052"/>
              <a:gd name="connsiteY9" fmla="*/ 2349199 h 2349199"/>
              <a:gd name="connsiteX10" fmla="*/ 1744197 w 2990052"/>
              <a:gd name="connsiteY10" fmla="*/ 2349199 h 2349199"/>
              <a:gd name="connsiteX11" fmla="*/ 1744197 w 2990052"/>
              <a:gd name="connsiteY11" fmla="*/ 2349199 h 2349199"/>
              <a:gd name="connsiteX12" fmla="*/ 0 w 2990052"/>
              <a:gd name="connsiteY12" fmla="*/ 2349199 h 2349199"/>
              <a:gd name="connsiteX13" fmla="*/ 0 w 2990052"/>
              <a:gd name="connsiteY13" fmla="*/ 1959150 h 2349199"/>
              <a:gd name="connsiteX14" fmla="*/ 0 w 2990052"/>
              <a:gd name="connsiteY14" fmla="*/ 1791987 h 2349199"/>
              <a:gd name="connsiteX15" fmla="*/ 0 w 2990052"/>
              <a:gd name="connsiteY15" fmla="*/ 1791987 h 2349199"/>
              <a:gd name="connsiteX16" fmla="*/ 0 w 2990052"/>
              <a:gd name="connsiteY16" fmla="*/ 1564051 h 2349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990052" h="2349199">
                <a:moveTo>
                  <a:pt x="0" y="1564051"/>
                </a:moveTo>
                <a:lnTo>
                  <a:pt x="1295724" y="1561080"/>
                </a:lnTo>
                <a:cubicBezTo>
                  <a:pt x="1368001" y="1169727"/>
                  <a:pt x="1440278" y="391353"/>
                  <a:pt x="1512555" y="0"/>
                </a:cubicBezTo>
                <a:cubicBezTo>
                  <a:pt x="1580505" y="434563"/>
                  <a:pt x="1668358" y="1129712"/>
                  <a:pt x="1710908" y="1564275"/>
                </a:cubicBezTo>
                <a:lnTo>
                  <a:pt x="2989373" y="1560413"/>
                </a:lnTo>
                <a:cubicBezTo>
                  <a:pt x="2989599" y="1637604"/>
                  <a:pt x="2989826" y="1714796"/>
                  <a:pt x="2990052" y="1791987"/>
                </a:cubicBezTo>
                <a:lnTo>
                  <a:pt x="2990052" y="1791987"/>
                </a:lnTo>
                <a:lnTo>
                  <a:pt x="2990052" y="1959150"/>
                </a:lnTo>
                <a:lnTo>
                  <a:pt x="2990052" y="2349199"/>
                </a:lnTo>
                <a:lnTo>
                  <a:pt x="2491710" y="2349199"/>
                </a:lnTo>
                <a:lnTo>
                  <a:pt x="1744197" y="2349199"/>
                </a:lnTo>
                <a:lnTo>
                  <a:pt x="1744197" y="2349199"/>
                </a:lnTo>
                <a:lnTo>
                  <a:pt x="0" y="2349199"/>
                </a:lnTo>
                <a:lnTo>
                  <a:pt x="0" y="1959150"/>
                </a:lnTo>
                <a:lnTo>
                  <a:pt x="0" y="1791987"/>
                </a:lnTo>
                <a:lnTo>
                  <a:pt x="0" y="1791987"/>
                </a:lnTo>
                <a:lnTo>
                  <a:pt x="0" y="156405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1" compatLnSpc="1">
            <a:prstTxWarp prst="textNoShape">
              <a:avLst/>
            </a:prstTxWarp>
          </a:bodyPr>
          <a:lstStyle/>
          <a:p>
            <a:pPr marL="0" marR="0" indent="0" algn="l" defTabSz="21955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ahoma" charset="0"/>
              </a:rPr>
              <a:t>Hypothesis</a:t>
            </a:r>
            <a:endParaRPr kumimoji="0" lang="en-US" sz="43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ahoma" charset="0"/>
            </a:endParaRP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19A754B7-FF1D-427B-9504-E3BCAD73AEC9}"/>
              </a:ext>
            </a:extLst>
          </p:cNvPr>
          <p:cNvSpPr/>
          <p:nvPr/>
        </p:nvSpPr>
        <p:spPr bwMode="auto">
          <a:xfrm>
            <a:off x="1104393" y="3352800"/>
            <a:ext cx="978408" cy="484632"/>
          </a:xfrm>
          <a:prstGeom prst="rightArrow">
            <a:avLst/>
          </a:prstGeom>
          <a:noFill/>
          <a:ln w="539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1" compatLnSpc="1">
            <a:prstTxWarp prst="textNoShape">
              <a:avLst/>
            </a:prstTxWarp>
          </a:bodyPr>
          <a:lstStyle/>
          <a:p>
            <a:pPr marL="0" marR="0" indent="0" algn="l" defTabSz="21955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7632767D-645E-4C5D-AD53-12485BE50A19}"/>
              </a:ext>
            </a:extLst>
          </p:cNvPr>
          <p:cNvSpPr/>
          <p:nvPr/>
        </p:nvSpPr>
        <p:spPr bwMode="auto">
          <a:xfrm>
            <a:off x="1104392" y="4468368"/>
            <a:ext cx="978408" cy="484632"/>
          </a:xfrm>
          <a:prstGeom prst="rightArrow">
            <a:avLst/>
          </a:prstGeom>
          <a:noFill/>
          <a:ln w="539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1" compatLnSpc="1">
            <a:prstTxWarp prst="textNoShape">
              <a:avLst/>
            </a:prstTxWarp>
          </a:bodyPr>
          <a:lstStyle/>
          <a:p>
            <a:pPr marL="0" marR="0" indent="0" algn="l" defTabSz="21955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7C10AA82-0547-499E-B710-6F935B6D3813}"/>
              </a:ext>
            </a:extLst>
          </p:cNvPr>
          <p:cNvSpPr/>
          <p:nvPr/>
        </p:nvSpPr>
        <p:spPr bwMode="auto">
          <a:xfrm>
            <a:off x="1092200" y="5535168"/>
            <a:ext cx="978408" cy="484632"/>
          </a:xfrm>
          <a:prstGeom prst="rightArrow">
            <a:avLst/>
          </a:prstGeom>
          <a:noFill/>
          <a:ln w="539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1" compatLnSpc="1">
            <a:prstTxWarp prst="textNoShape">
              <a:avLst/>
            </a:prstTxWarp>
          </a:bodyPr>
          <a:lstStyle/>
          <a:p>
            <a:pPr marL="0" marR="0" indent="0" algn="l" defTabSz="21955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27219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8904">
        <p:fade/>
      </p:transition>
    </mc:Choice>
    <mc:Fallback xmlns="">
      <p:transition spd="med" advTm="3890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animBg="1"/>
      <p:bldP spid="5" grpId="1" animBg="1"/>
      <p:bldP spid="6" grpId="0" animBg="1"/>
      <p:bldP spid="7" grpId="0" animBg="1"/>
      <p:bldP spid="7" grpId="1" animBg="1"/>
      <p:bldP spid="8" grpId="0" animBg="1"/>
      <p:bldP spid="8" grpId="1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9449A029-B965-4F71-ABAD-E5CBAC584F2B}"/>
              </a:ext>
            </a:extLst>
          </p:cNvPr>
          <p:cNvSpPr/>
          <p:nvPr/>
        </p:nvSpPr>
        <p:spPr bwMode="auto">
          <a:xfrm>
            <a:off x="2194560" y="5120640"/>
            <a:ext cx="13990320" cy="4206240"/>
          </a:xfrm>
          <a:prstGeom prst="roundRect">
            <a:avLst>
              <a:gd name="adj" fmla="val 8306"/>
            </a:avLst>
          </a:prstGeom>
          <a:noFill/>
          <a:ln w="1270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1" compatLnSpc="1">
            <a:prstTxWarp prst="textNoShape">
              <a:avLst/>
            </a:prstTxWarp>
          </a:bodyPr>
          <a:lstStyle/>
          <a:p>
            <a:pPr marL="0" marR="0" indent="0" algn="l" defTabSz="21955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7F157C0-B20E-44FB-A3C9-C98E01627552}"/>
              </a:ext>
            </a:extLst>
          </p:cNvPr>
          <p:cNvSpPr txBox="1"/>
          <p:nvPr/>
        </p:nvSpPr>
        <p:spPr>
          <a:xfrm>
            <a:off x="9702800" y="3886200"/>
            <a:ext cx="6629400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b="1" dirty="0"/>
              <a:t>Implements TD and BU Focal Attention Produces the Focal Awareness Experience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D8FFA6C-701C-427E-B2DC-FFFA0E303A3F}"/>
              </a:ext>
            </a:extLst>
          </p:cNvPr>
          <p:cNvGrpSpPr>
            <a:grpSpLocks noChangeAspect="1"/>
          </p:cNvGrpSpPr>
          <p:nvPr/>
        </p:nvGrpSpPr>
        <p:grpSpPr>
          <a:xfrm>
            <a:off x="9782427" y="6500167"/>
            <a:ext cx="2743201" cy="1196033"/>
            <a:chOff x="6426200" y="6629400"/>
            <a:chExt cx="4572000" cy="1993392"/>
          </a:xfrm>
          <a:solidFill>
            <a:schemeClr val="bg1">
              <a:lumMod val="95000"/>
            </a:schemeClr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E430419-84A5-488B-B548-006BA1F32CC2}"/>
                </a:ext>
              </a:extLst>
            </p:cNvPr>
            <p:cNvSpPr/>
            <p:nvPr/>
          </p:nvSpPr>
          <p:spPr bwMode="auto">
            <a:xfrm>
              <a:off x="6426200" y="6629400"/>
              <a:ext cx="4572000" cy="1993392"/>
            </a:xfrm>
            <a:prstGeom prst="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1" compatLnSpc="1">
              <a:prstTxWarp prst="textNoShape">
                <a:avLst/>
              </a:prstTxWarp>
            </a:bodyPr>
            <a:lstStyle/>
            <a:p>
              <a:pPr marL="0" marR="0" indent="0" algn="l" defTabSz="219551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3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8" name="Arrow: Down 7">
              <a:extLst>
                <a:ext uri="{FF2B5EF4-FFF2-40B4-BE49-F238E27FC236}">
                  <a16:creationId xmlns:a16="http://schemas.microsoft.com/office/drawing/2014/main" id="{E37C15F2-9B70-48F8-A23D-93BDF5A2E567}"/>
                </a:ext>
              </a:extLst>
            </p:cNvPr>
            <p:cNvSpPr>
              <a:spLocks noChangeAspect="1"/>
            </p:cNvSpPr>
            <p:nvPr/>
          </p:nvSpPr>
          <p:spPr bwMode="auto">
            <a:xfrm rot="10800000">
              <a:off x="8211455" y="7391399"/>
              <a:ext cx="653145" cy="914400"/>
            </a:xfrm>
            <a:prstGeom prst="downArrow">
              <a:avLst/>
            </a:prstGeom>
            <a:solidFill>
              <a:schemeClr val="tx1"/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1" compatLnSpc="1">
              <a:prstTxWarp prst="textNoShape">
                <a:avLst/>
              </a:prstTxWarp>
            </a:bodyPr>
            <a:lstStyle/>
            <a:p>
              <a:pPr marL="0" marR="0" indent="0" algn="l" defTabSz="219551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3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9" name="Arrow: Down 8">
              <a:extLst>
                <a:ext uri="{FF2B5EF4-FFF2-40B4-BE49-F238E27FC236}">
                  <a16:creationId xmlns:a16="http://schemas.microsoft.com/office/drawing/2014/main" id="{DD766E66-85F5-4A43-BC79-AC998FD4AEB8}"/>
                </a:ext>
              </a:extLst>
            </p:cNvPr>
            <p:cNvSpPr>
              <a:spLocks noChangeAspect="1"/>
            </p:cNvSpPr>
            <p:nvPr/>
          </p:nvSpPr>
          <p:spPr bwMode="auto">
            <a:xfrm rot="10800000">
              <a:off x="7220855" y="7391399"/>
              <a:ext cx="653145" cy="914400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1" compatLnSpc="1">
              <a:prstTxWarp prst="textNoShape">
                <a:avLst/>
              </a:prstTxWarp>
            </a:bodyPr>
            <a:lstStyle/>
            <a:p>
              <a:pPr marL="0" marR="0" indent="0" algn="l" defTabSz="219551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3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</p:grpSp>
      <p:pic>
        <p:nvPicPr>
          <p:cNvPr id="43" name="Picture 42" descr="A large white building&#10;&#10;Description automatically generated">
            <a:extLst>
              <a:ext uri="{FF2B5EF4-FFF2-40B4-BE49-F238E27FC236}">
                <a16:creationId xmlns:a16="http://schemas.microsoft.com/office/drawing/2014/main" id="{F0CDB641-E1A4-40A0-8EE8-B4EA68D803A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7632" y="6490550"/>
            <a:ext cx="2743200" cy="119431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1A22D06-B7AD-4936-8D91-FBB530230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210312"/>
            <a:ext cx="15241529" cy="2229738"/>
          </a:xfrm>
        </p:spPr>
        <p:txBody>
          <a:bodyPr/>
          <a:lstStyle/>
          <a:p>
            <a:r>
              <a:rPr lang="en-US" dirty="0"/>
              <a:t>The Modeler’s “Complete World”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FCCC0F-6EB8-4672-B985-7BA6736B0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FA7B1-9781-4CDD-AD7A-615476979112}" type="slidenum">
              <a:rPr lang="en-US" smtClean="0"/>
              <a:pPr>
                <a:defRPr/>
              </a:pPr>
              <a:t>42</a:t>
            </a:fld>
            <a:endParaRPr lang="en-US" dirty="0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4C6F5B79-9D41-4395-9093-DD1A8A09ED2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7961105"/>
              </p:ext>
            </p:extLst>
          </p:nvPr>
        </p:nvGraphicFramePr>
        <p:xfrm>
          <a:off x="6353430" y="6500181"/>
          <a:ext cx="2743201" cy="11943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5" imgW="8400600" imgH="3657240" progId="">
                  <p:embed/>
                </p:oleObj>
              </mc:Choice>
              <mc:Fallback>
                <p:oleObj r:id="rId5" imgW="8400600" imgH="3657240" progId="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4C6F5B79-9D41-4395-9093-DD1A8A09ED2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353430" y="6500181"/>
                        <a:ext cx="2743201" cy="11943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4" name="Group 23">
            <a:extLst>
              <a:ext uri="{FF2B5EF4-FFF2-40B4-BE49-F238E27FC236}">
                <a16:creationId xmlns:a16="http://schemas.microsoft.com/office/drawing/2014/main" id="{76D0BB1B-8AB6-4AC1-99DF-4478FC2C7A2B}"/>
              </a:ext>
            </a:extLst>
          </p:cNvPr>
          <p:cNvGrpSpPr>
            <a:grpSpLocks noChangeAspect="1"/>
          </p:cNvGrpSpPr>
          <p:nvPr/>
        </p:nvGrpSpPr>
        <p:grpSpPr>
          <a:xfrm>
            <a:off x="9401428" y="5120640"/>
            <a:ext cx="3404312" cy="3578127"/>
            <a:chOff x="5892800" y="2743200"/>
            <a:chExt cx="5867400" cy="7093046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182CF649-3D57-4128-9BFF-0B451C449BEF}"/>
                </a:ext>
              </a:extLst>
            </p:cNvPr>
            <p:cNvCxnSpPr/>
            <p:nvPr/>
          </p:nvCxnSpPr>
          <p:spPr bwMode="auto">
            <a:xfrm>
              <a:off x="5892800" y="2743200"/>
              <a:ext cx="0" cy="7093046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3411A6C5-D268-464F-B61C-5C5F43BB06E4}"/>
                </a:ext>
              </a:extLst>
            </p:cNvPr>
            <p:cNvCxnSpPr/>
            <p:nvPr/>
          </p:nvCxnSpPr>
          <p:spPr bwMode="auto">
            <a:xfrm>
              <a:off x="11760200" y="2743200"/>
              <a:ext cx="0" cy="7093046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1FCC368-99AF-48CD-AE9D-E0E448814C8E}"/>
              </a:ext>
            </a:extLst>
          </p:cNvPr>
          <p:cNvGrpSpPr/>
          <p:nvPr/>
        </p:nvGrpSpPr>
        <p:grpSpPr>
          <a:xfrm>
            <a:off x="3007215" y="6172200"/>
            <a:ext cx="1828800" cy="1828800"/>
            <a:chOff x="12522200" y="4657518"/>
            <a:chExt cx="1828800" cy="1828800"/>
          </a:xfrm>
        </p:grpSpPr>
        <p:sp>
          <p:nvSpPr>
            <p:cNvPr id="7" name="Arrow: Quad 6">
              <a:extLst>
                <a:ext uri="{FF2B5EF4-FFF2-40B4-BE49-F238E27FC236}">
                  <a16:creationId xmlns:a16="http://schemas.microsoft.com/office/drawing/2014/main" id="{8081BF37-58D2-4F5A-BED5-80C46463C9C9}"/>
                </a:ext>
              </a:extLst>
            </p:cNvPr>
            <p:cNvSpPr/>
            <p:nvPr/>
          </p:nvSpPr>
          <p:spPr bwMode="auto">
            <a:xfrm>
              <a:off x="12522200" y="4657518"/>
              <a:ext cx="1828800" cy="1828800"/>
            </a:xfrm>
            <a:prstGeom prst="quadArrow">
              <a:avLst>
                <a:gd name="adj1" fmla="val 12500"/>
                <a:gd name="adj2" fmla="val 12727"/>
                <a:gd name="adj3" fmla="val 8409"/>
              </a:avLst>
            </a:prstGeom>
            <a:solidFill>
              <a:srgbClr val="ADEFD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1" compatLnSpc="1">
              <a:prstTxWarp prst="textNoShape">
                <a:avLst/>
              </a:prstTxWarp>
            </a:bodyPr>
            <a:lstStyle/>
            <a:p>
              <a:pPr marL="0" marR="0" indent="0" algn="l" defTabSz="219551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23" name="Arrow: Quad 22">
              <a:extLst>
                <a:ext uri="{FF2B5EF4-FFF2-40B4-BE49-F238E27FC236}">
                  <a16:creationId xmlns:a16="http://schemas.microsoft.com/office/drawing/2014/main" id="{52DA5E93-B2A2-43C4-847E-3DE7B7765AF3}"/>
                </a:ext>
              </a:extLst>
            </p:cNvPr>
            <p:cNvSpPr/>
            <p:nvPr/>
          </p:nvSpPr>
          <p:spPr bwMode="auto">
            <a:xfrm rot="2700000">
              <a:off x="12522200" y="4657518"/>
              <a:ext cx="1828800" cy="1828800"/>
            </a:xfrm>
            <a:prstGeom prst="quadArrow">
              <a:avLst>
                <a:gd name="adj1" fmla="val 12500"/>
                <a:gd name="adj2" fmla="val 12727"/>
                <a:gd name="adj3" fmla="val 8409"/>
              </a:avLst>
            </a:prstGeom>
            <a:solidFill>
              <a:srgbClr val="ADEFD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1" compatLnSpc="1">
              <a:prstTxWarp prst="textNoShape">
                <a:avLst/>
              </a:prstTxWarp>
            </a:bodyPr>
            <a:lstStyle/>
            <a:p>
              <a:pPr marL="0" marR="0" indent="0" algn="l" defTabSz="219551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3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353AC3EE-A464-4149-872D-E98C2E937081}"/>
                </a:ext>
              </a:extLst>
            </p:cNvPr>
            <p:cNvSpPr/>
            <p:nvPr/>
          </p:nvSpPr>
          <p:spPr bwMode="auto">
            <a:xfrm>
              <a:off x="13139420" y="5274738"/>
              <a:ext cx="594360" cy="594360"/>
            </a:xfrm>
            <a:prstGeom prst="ellipse">
              <a:avLst/>
            </a:prstGeom>
            <a:solidFill>
              <a:srgbClr val="ADEFD1"/>
            </a:solidFill>
            <a:ln w="9525" cap="flat" cmpd="sng" algn="ctr">
              <a:solidFill>
                <a:srgbClr val="ADEFD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1" compatLnSpc="1">
              <a:prstTxWarp prst="textNoShape">
                <a:avLst/>
              </a:prstTxWarp>
            </a:bodyPr>
            <a:lstStyle/>
            <a:p>
              <a:pPr marL="0" marR="0" indent="0" algn="l" defTabSz="219551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3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</p:grp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C6AD245-2C76-49A6-88B2-890F6B6E7918}"/>
              </a:ext>
            </a:extLst>
          </p:cNvPr>
          <p:cNvCxnSpPr/>
          <p:nvPr/>
        </p:nvCxnSpPr>
        <p:spPr bwMode="auto">
          <a:xfrm>
            <a:off x="5740400" y="5109956"/>
            <a:ext cx="0" cy="357812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A974C4D-A278-40CD-B773-D9A3B9E3844D}"/>
              </a:ext>
            </a:extLst>
          </p:cNvPr>
          <p:cNvSpPr/>
          <p:nvPr/>
        </p:nvSpPr>
        <p:spPr bwMode="auto">
          <a:xfrm>
            <a:off x="9601200" y="2834640"/>
            <a:ext cx="6858000" cy="6217920"/>
          </a:xfrm>
          <a:prstGeom prst="roundRect">
            <a:avLst/>
          </a:prstGeom>
          <a:noFill/>
          <a:ln w="63500" cap="flat" cmpd="dbl" algn="ctr">
            <a:solidFill>
              <a:srgbClr val="9999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1" compatLnSpc="1">
            <a:prstTxWarp prst="textNoShape">
              <a:avLst/>
            </a:prstTxWarp>
          </a:bodyPr>
          <a:lstStyle/>
          <a:p>
            <a:pPr marL="0" marR="0" indent="0" algn="l" defTabSz="21955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3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EA76CB61-4448-4984-AC56-C56D55AA6A6E}"/>
              </a:ext>
            </a:extLst>
          </p:cNvPr>
          <p:cNvSpPr/>
          <p:nvPr/>
        </p:nvSpPr>
        <p:spPr bwMode="auto">
          <a:xfrm>
            <a:off x="1920240" y="2834640"/>
            <a:ext cx="7315200" cy="6217920"/>
          </a:xfrm>
          <a:prstGeom prst="roundRect">
            <a:avLst/>
          </a:prstGeom>
          <a:noFill/>
          <a:ln w="63500" cap="flat" cmpd="dbl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1" compatLnSpc="1">
            <a:prstTxWarp prst="textNoShape">
              <a:avLst/>
            </a:prstTxWarp>
          </a:bodyPr>
          <a:lstStyle/>
          <a:p>
            <a:pPr marL="0" marR="0" indent="0" algn="l" defTabSz="21955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68" name="Arrow: Right 67">
            <a:extLst>
              <a:ext uri="{FF2B5EF4-FFF2-40B4-BE49-F238E27FC236}">
                <a16:creationId xmlns:a16="http://schemas.microsoft.com/office/drawing/2014/main" id="{BBBBE33D-ACC4-4E7E-AD04-C90DADEBE56C}"/>
              </a:ext>
            </a:extLst>
          </p:cNvPr>
          <p:cNvSpPr/>
          <p:nvPr/>
        </p:nvSpPr>
        <p:spPr bwMode="auto">
          <a:xfrm rot="18900000">
            <a:off x="3921231" y="6473481"/>
            <a:ext cx="752624" cy="468284"/>
          </a:xfrm>
          <a:prstGeom prst="rightArrow">
            <a:avLst>
              <a:gd name="adj1" fmla="val 50000"/>
              <a:gd name="adj2" fmla="val 31132"/>
            </a:avLst>
          </a:prstGeom>
          <a:solidFill>
            <a:srgbClr val="ADEFD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1" compatLnSpc="1">
            <a:prstTxWarp prst="textNoShape">
              <a:avLst/>
            </a:prstTxWarp>
          </a:bodyPr>
          <a:lstStyle/>
          <a:p>
            <a:pPr marL="0" marR="0" indent="0" algn="l" defTabSz="21955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36D409CA-E913-4A50-B2B2-FAAEFD0D061A}"/>
              </a:ext>
            </a:extLst>
          </p:cNvPr>
          <p:cNvSpPr/>
          <p:nvPr/>
        </p:nvSpPr>
        <p:spPr bwMode="auto">
          <a:xfrm rot="18900000">
            <a:off x="3923245" y="6475073"/>
            <a:ext cx="752624" cy="468284"/>
          </a:xfrm>
          <a:prstGeom prst="rightArrow">
            <a:avLst>
              <a:gd name="adj1" fmla="val 50000"/>
              <a:gd name="adj2" fmla="val 31132"/>
            </a:avLst>
          </a:prstGeom>
          <a:solidFill>
            <a:srgbClr val="ADEFD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1" compatLnSpc="1">
            <a:prstTxWarp prst="textNoShape">
              <a:avLst/>
            </a:prstTxWarp>
          </a:bodyPr>
          <a:lstStyle/>
          <a:p>
            <a:pPr marL="0" marR="0" indent="0" algn="l" defTabSz="21955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F0BEE38-72C0-48C9-BA0B-0A560BF39E41}"/>
              </a:ext>
            </a:extLst>
          </p:cNvPr>
          <p:cNvSpPr/>
          <p:nvPr/>
        </p:nvSpPr>
        <p:spPr bwMode="auto">
          <a:xfrm rot="19023194">
            <a:off x="3974909" y="6779326"/>
            <a:ext cx="201676" cy="446868"/>
          </a:xfrm>
          <a:prstGeom prst="rect">
            <a:avLst/>
          </a:prstGeom>
          <a:solidFill>
            <a:srgbClr val="ADEFD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1" compatLnSpc="1">
            <a:prstTxWarp prst="textNoShape">
              <a:avLst/>
            </a:prstTxWarp>
          </a:bodyPr>
          <a:lstStyle/>
          <a:p>
            <a:pPr marL="0" marR="0" indent="0" algn="l" defTabSz="21955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1C46086-2F5C-4520-A014-0F4ECB2556A4}"/>
              </a:ext>
            </a:extLst>
          </p:cNvPr>
          <p:cNvSpPr txBox="1"/>
          <p:nvPr/>
        </p:nvSpPr>
        <p:spPr>
          <a:xfrm>
            <a:off x="5760720" y="8759952"/>
            <a:ext cx="7040880" cy="566928"/>
          </a:xfrm>
          <a:prstGeom prst="rect">
            <a:avLst/>
          </a:prstGeom>
          <a:solidFill>
            <a:schemeClr val="bg1"/>
          </a:solidFill>
          <a:ln w="1174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</a:rPr>
              <a:t>The 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</a:rPr>
              <a:t>“Complete World”</a:t>
            </a:r>
            <a:endParaRPr lang="en-US" sz="32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DCAC799-5599-49E9-8276-33700C0E2116}"/>
              </a:ext>
            </a:extLst>
          </p:cNvPr>
          <p:cNvSpPr txBox="1"/>
          <p:nvPr/>
        </p:nvSpPr>
        <p:spPr>
          <a:xfrm>
            <a:off x="2179048" y="3048000"/>
            <a:ext cx="68964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u="sng" dirty="0"/>
              <a:t>Diffuse Attention Mechanism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37573EE-BBBB-4C80-9EF9-4970BC2F07B6}"/>
              </a:ext>
            </a:extLst>
          </p:cNvPr>
          <p:cNvSpPr txBox="1"/>
          <p:nvPr/>
        </p:nvSpPr>
        <p:spPr>
          <a:xfrm>
            <a:off x="2006606" y="3752671"/>
            <a:ext cx="7090024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b="1" dirty="0"/>
              <a:t>Updates the World Model</a:t>
            </a:r>
            <a:br>
              <a:rPr lang="en-US" sz="2400" b="1" dirty="0"/>
            </a:br>
            <a:r>
              <a:rPr lang="en-US" sz="2400" b="1" dirty="0"/>
              <a:t>Finds BU Focal Attention Targets</a:t>
            </a:r>
            <a:br>
              <a:rPr lang="en-US" sz="2400" b="1" dirty="0"/>
            </a:br>
            <a:r>
              <a:rPr lang="en-US" sz="2400" b="1" dirty="0"/>
              <a:t>Produces the Diffuse Awareness Experience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3EA6307-D148-445A-99AE-026BCED56303}"/>
              </a:ext>
            </a:extLst>
          </p:cNvPr>
          <p:cNvSpPr txBox="1"/>
          <p:nvPr/>
        </p:nvSpPr>
        <p:spPr>
          <a:xfrm>
            <a:off x="9807028" y="3048000"/>
            <a:ext cx="64604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u="sng" dirty="0"/>
              <a:t>Focal Attention Mechanism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DA2E988-4A23-4288-9EE6-4E2397988F45}"/>
              </a:ext>
            </a:extLst>
          </p:cNvPr>
          <p:cNvSpPr txBox="1">
            <a:spLocks noChangeAspect="1"/>
          </p:cNvSpPr>
          <p:nvPr/>
        </p:nvSpPr>
        <p:spPr>
          <a:xfrm>
            <a:off x="7035800" y="5141893"/>
            <a:ext cx="127470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/>
              <a:t>World</a:t>
            </a:r>
          </a:p>
          <a:p>
            <a:pPr algn="ctr"/>
            <a:r>
              <a:rPr lang="en-US" sz="2800" b="1" dirty="0"/>
              <a:t>Model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3BC92A6-B4E5-4D2B-A4D0-345D6C7A2C40}"/>
              </a:ext>
            </a:extLst>
          </p:cNvPr>
          <p:cNvSpPr txBox="1">
            <a:spLocks noChangeAspect="1"/>
          </p:cNvSpPr>
          <p:nvPr/>
        </p:nvSpPr>
        <p:spPr>
          <a:xfrm>
            <a:off x="9747196" y="5141893"/>
            <a:ext cx="292740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/>
              <a:t>Focal Attention</a:t>
            </a:r>
          </a:p>
          <a:p>
            <a:pPr algn="ctr"/>
            <a:r>
              <a:rPr lang="en-US" sz="2800" b="1" dirty="0"/>
              <a:t>Schema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B347197-5F1B-4F32-BA84-8404AE1FBCB2}"/>
              </a:ext>
            </a:extLst>
          </p:cNvPr>
          <p:cNvSpPr txBox="1">
            <a:spLocks noChangeAspect="1"/>
          </p:cNvSpPr>
          <p:nvPr/>
        </p:nvSpPr>
        <p:spPr>
          <a:xfrm>
            <a:off x="2311400" y="5141893"/>
            <a:ext cx="326884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/>
              <a:t>Diffuse Attention</a:t>
            </a:r>
            <a:br>
              <a:rPr lang="en-US" sz="2800" b="1" dirty="0"/>
            </a:br>
            <a:r>
              <a:rPr lang="en-US" sz="2800" b="1" dirty="0"/>
              <a:t>Schema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36C3E0D-B89D-43FF-BC8E-753A8C4592FB}"/>
              </a:ext>
            </a:extLst>
          </p:cNvPr>
          <p:cNvSpPr txBox="1">
            <a:spLocks noChangeAspect="1"/>
          </p:cNvSpPr>
          <p:nvPr/>
        </p:nvSpPr>
        <p:spPr>
          <a:xfrm>
            <a:off x="3369064" y="7964269"/>
            <a:ext cx="11416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DAS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838FEC5-425A-413C-8449-6BE36B500649}"/>
              </a:ext>
            </a:extLst>
          </p:cNvPr>
          <p:cNvSpPr txBox="1">
            <a:spLocks noChangeAspect="1"/>
          </p:cNvSpPr>
          <p:nvPr/>
        </p:nvSpPr>
        <p:spPr>
          <a:xfrm>
            <a:off x="7039227" y="7964269"/>
            <a:ext cx="83183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 WM         </a:t>
            </a:r>
            <a:r>
              <a:rPr lang="en-US" sz="1000" b="1" dirty="0"/>
              <a:t> </a:t>
            </a:r>
            <a:r>
              <a:rPr lang="en-US" sz="3600" b="1" dirty="0"/>
              <a:t>          FAS                    FM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9DCF279-95F6-4F0D-A787-72AF2B5D5ADE}"/>
              </a:ext>
            </a:extLst>
          </p:cNvPr>
          <p:cNvSpPr txBox="1">
            <a:spLocks noChangeAspect="1"/>
          </p:cNvSpPr>
          <p:nvPr/>
        </p:nvSpPr>
        <p:spPr>
          <a:xfrm>
            <a:off x="13817600" y="5141893"/>
            <a:ext cx="127470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/>
              <a:t>Focal</a:t>
            </a:r>
          </a:p>
          <a:p>
            <a:pPr algn="ctr"/>
            <a:r>
              <a:rPr lang="en-US" sz="2800" b="1" dirty="0"/>
              <a:t>Model</a:t>
            </a:r>
          </a:p>
        </p:txBody>
      </p:sp>
      <p:sp>
        <p:nvSpPr>
          <p:cNvPr id="64" name="Arrow: Down 63">
            <a:extLst>
              <a:ext uri="{FF2B5EF4-FFF2-40B4-BE49-F238E27FC236}">
                <a16:creationId xmlns:a16="http://schemas.microsoft.com/office/drawing/2014/main" id="{19BC6112-E56D-406D-8E74-8918CC7FF280}"/>
              </a:ext>
            </a:extLst>
          </p:cNvPr>
          <p:cNvSpPr>
            <a:spLocks noChangeAspect="1"/>
          </p:cNvSpPr>
          <p:nvPr/>
        </p:nvSpPr>
        <p:spPr bwMode="auto">
          <a:xfrm rot="10800000">
            <a:off x="3732791" y="6123449"/>
            <a:ext cx="391887" cy="548639"/>
          </a:xfrm>
          <a:prstGeom prst="downArrow">
            <a:avLst/>
          </a:prstGeom>
          <a:solidFill>
            <a:schemeClr val="tx1"/>
          </a:solidFill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1" compatLnSpc="1">
            <a:prstTxWarp prst="textNoShape">
              <a:avLst/>
            </a:prstTxWarp>
          </a:bodyPr>
          <a:lstStyle/>
          <a:p>
            <a:pPr marL="0" marR="0" indent="0" algn="l" defTabSz="21955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67" name="Arrow: Down 66">
            <a:extLst>
              <a:ext uri="{FF2B5EF4-FFF2-40B4-BE49-F238E27FC236}">
                <a16:creationId xmlns:a16="http://schemas.microsoft.com/office/drawing/2014/main" id="{75B8D40C-A6EF-4DF9-94DC-50D29513C770}"/>
              </a:ext>
            </a:extLst>
          </p:cNvPr>
          <p:cNvSpPr>
            <a:spLocks noChangeAspect="1"/>
          </p:cNvSpPr>
          <p:nvPr/>
        </p:nvSpPr>
        <p:spPr bwMode="auto">
          <a:xfrm rot="8107875">
            <a:off x="3241613" y="6329175"/>
            <a:ext cx="391887" cy="548639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1" compatLnSpc="1">
            <a:prstTxWarp prst="textNoShape">
              <a:avLst/>
            </a:prstTxWarp>
          </a:bodyPr>
          <a:lstStyle/>
          <a:p>
            <a:pPr marL="0" marR="0" indent="0" algn="l" defTabSz="21955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9867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1755">
        <p:fade/>
      </p:transition>
    </mc:Choice>
    <mc:Fallback xmlns="">
      <p:transition spd="med" advTm="12175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40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ounded Rectangle 5">
            <a:extLst>
              <a:ext uri="{FF2B5EF4-FFF2-40B4-BE49-F238E27FC236}">
                <a16:creationId xmlns:a16="http://schemas.microsoft.com/office/drawing/2014/main" id="{6D1DB015-7F96-41F1-BC23-3EDE5EE22B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9161" y="2819400"/>
            <a:ext cx="12234626" cy="6710020"/>
          </a:xfrm>
          <a:custGeom>
            <a:avLst/>
            <a:gdLst>
              <a:gd name="connsiteX0" fmla="*/ 0 w 12221926"/>
              <a:gd name="connsiteY0" fmla="*/ 1118359 h 6710020"/>
              <a:gd name="connsiteX1" fmla="*/ 1118359 w 12221926"/>
              <a:gd name="connsiteY1" fmla="*/ 0 h 6710020"/>
              <a:gd name="connsiteX2" fmla="*/ 11103567 w 12221926"/>
              <a:gd name="connsiteY2" fmla="*/ 0 h 6710020"/>
              <a:gd name="connsiteX3" fmla="*/ 12221926 w 12221926"/>
              <a:gd name="connsiteY3" fmla="*/ 1118359 h 6710020"/>
              <a:gd name="connsiteX4" fmla="*/ 12221926 w 12221926"/>
              <a:gd name="connsiteY4" fmla="*/ 5591661 h 6710020"/>
              <a:gd name="connsiteX5" fmla="*/ 11103567 w 12221926"/>
              <a:gd name="connsiteY5" fmla="*/ 6710020 h 6710020"/>
              <a:gd name="connsiteX6" fmla="*/ 1118359 w 12221926"/>
              <a:gd name="connsiteY6" fmla="*/ 6710020 h 6710020"/>
              <a:gd name="connsiteX7" fmla="*/ 0 w 12221926"/>
              <a:gd name="connsiteY7" fmla="*/ 5591661 h 6710020"/>
              <a:gd name="connsiteX8" fmla="*/ 0 w 12221926"/>
              <a:gd name="connsiteY8" fmla="*/ 1118359 h 6710020"/>
              <a:gd name="connsiteX0" fmla="*/ 0 w 12221926"/>
              <a:gd name="connsiteY0" fmla="*/ 1118359 h 6710020"/>
              <a:gd name="connsiteX1" fmla="*/ 1118359 w 12221926"/>
              <a:gd name="connsiteY1" fmla="*/ 0 h 6710020"/>
              <a:gd name="connsiteX2" fmla="*/ 11103567 w 12221926"/>
              <a:gd name="connsiteY2" fmla="*/ 0 h 6710020"/>
              <a:gd name="connsiteX3" fmla="*/ 12221926 w 12221926"/>
              <a:gd name="connsiteY3" fmla="*/ 1118359 h 6710020"/>
              <a:gd name="connsiteX4" fmla="*/ 12221926 w 12221926"/>
              <a:gd name="connsiteY4" fmla="*/ 5591661 h 6710020"/>
              <a:gd name="connsiteX5" fmla="*/ 11421067 w 12221926"/>
              <a:gd name="connsiteY5" fmla="*/ 6697320 h 6710020"/>
              <a:gd name="connsiteX6" fmla="*/ 1118359 w 12221926"/>
              <a:gd name="connsiteY6" fmla="*/ 6710020 h 6710020"/>
              <a:gd name="connsiteX7" fmla="*/ 0 w 12221926"/>
              <a:gd name="connsiteY7" fmla="*/ 5591661 h 6710020"/>
              <a:gd name="connsiteX8" fmla="*/ 0 w 12221926"/>
              <a:gd name="connsiteY8" fmla="*/ 1118359 h 6710020"/>
              <a:gd name="connsiteX0" fmla="*/ 0 w 12234626"/>
              <a:gd name="connsiteY0" fmla="*/ 1118359 h 6710020"/>
              <a:gd name="connsiteX1" fmla="*/ 1118359 w 12234626"/>
              <a:gd name="connsiteY1" fmla="*/ 0 h 6710020"/>
              <a:gd name="connsiteX2" fmla="*/ 11103567 w 12234626"/>
              <a:gd name="connsiteY2" fmla="*/ 0 h 6710020"/>
              <a:gd name="connsiteX3" fmla="*/ 12221926 w 12234626"/>
              <a:gd name="connsiteY3" fmla="*/ 1118359 h 6710020"/>
              <a:gd name="connsiteX4" fmla="*/ 12234626 w 12234626"/>
              <a:gd name="connsiteY4" fmla="*/ 5896461 h 6710020"/>
              <a:gd name="connsiteX5" fmla="*/ 11421067 w 12234626"/>
              <a:gd name="connsiteY5" fmla="*/ 6697320 h 6710020"/>
              <a:gd name="connsiteX6" fmla="*/ 1118359 w 12234626"/>
              <a:gd name="connsiteY6" fmla="*/ 6710020 h 6710020"/>
              <a:gd name="connsiteX7" fmla="*/ 0 w 12234626"/>
              <a:gd name="connsiteY7" fmla="*/ 5591661 h 6710020"/>
              <a:gd name="connsiteX8" fmla="*/ 0 w 12234626"/>
              <a:gd name="connsiteY8" fmla="*/ 1118359 h 6710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34626" h="6710020">
                <a:moveTo>
                  <a:pt x="0" y="1118359"/>
                </a:moveTo>
                <a:cubicBezTo>
                  <a:pt x="0" y="500706"/>
                  <a:pt x="500706" y="0"/>
                  <a:pt x="1118359" y="0"/>
                </a:cubicBezTo>
                <a:lnTo>
                  <a:pt x="11103567" y="0"/>
                </a:lnTo>
                <a:cubicBezTo>
                  <a:pt x="11721220" y="0"/>
                  <a:pt x="12221926" y="500706"/>
                  <a:pt x="12221926" y="1118359"/>
                </a:cubicBezTo>
                <a:cubicBezTo>
                  <a:pt x="12226159" y="2711060"/>
                  <a:pt x="12230393" y="4303760"/>
                  <a:pt x="12234626" y="5896461"/>
                </a:cubicBezTo>
                <a:cubicBezTo>
                  <a:pt x="12234626" y="6514114"/>
                  <a:pt x="12038720" y="6697320"/>
                  <a:pt x="11421067" y="6697320"/>
                </a:cubicBezTo>
                <a:lnTo>
                  <a:pt x="1118359" y="6710020"/>
                </a:lnTo>
                <a:cubicBezTo>
                  <a:pt x="500706" y="6710020"/>
                  <a:pt x="0" y="6209314"/>
                  <a:pt x="0" y="5591661"/>
                </a:cubicBezTo>
                <a:lnTo>
                  <a:pt x="0" y="1118359"/>
                </a:lnTo>
                <a:close/>
              </a:path>
            </a:pathLst>
          </a:custGeom>
          <a:solidFill>
            <a:schemeClr val="bg2">
              <a:lumMod val="10000"/>
              <a:lumOff val="90000"/>
            </a:schemeClr>
          </a:solidFill>
          <a:ln w="22225" algn="ctr">
            <a:solidFill>
              <a:schemeClr val="tx1"/>
            </a:solidFill>
            <a:round/>
            <a:headEnd/>
            <a:tailEnd/>
          </a:ln>
        </p:spPr>
        <p:txBody>
          <a:bodyPr anchorCtr="1"/>
          <a:lstStyle>
            <a:defPPr>
              <a:defRPr lang="en-US"/>
            </a:defPPr>
            <a:lvl1pPr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1pPr>
            <a:lvl2pPr marL="2036763" indent="-1579563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4075113" indent="-3160713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6111875" indent="-4740275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8150225" indent="-6321425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algn="ctr"/>
            <a:endParaRPr lang="en-US" altLang="en-US" sz="3200" dirty="0">
              <a:latin typeface="Tahoma" panose="020B0604030504040204" pitchFamily="34" charset="0"/>
            </a:endParaRPr>
          </a:p>
        </p:txBody>
      </p:sp>
      <p:sp>
        <p:nvSpPr>
          <p:cNvPr id="121" name="Title 7">
            <a:extLst>
              <a:ext uri="{FF2B5EF4-FFF2-40B4-BE49-F238E27FC236}">
                <a16:creationId xmlns:a16="http://schemas.microsoft.com/office/drawing/2014/main" id="{D3BA9CD8-A6FA-4D9A-AD4F-A05E2DC74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Attention Mechanisms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3C5BF0-29B0-41FA-9845-C49739C2B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FA7B1-9781-4CDD-AD7A-615476979112}" type="slidenum">
              <a:rPr lang="en-US" smtClean="0"/>
              <a:pPr>
                <a:defRPr/>
              </a:pPr>
              <a:t>43</a:t>
            </a:fld>
            <a:endParaRPr lang="en-US" sz="2000" dirty="0"/>
          </a:p>
        </p:txBody>
      </p:sp>
      <p:sp>
        <p:nvSpPr>
          <p:cNvPr id="66" name="TextBox 19">
            <a:extLst>
              <a:ext uri="{FF2B5EF4-FFF2-40B4-BE49-F238E27FC236}">
                <a16:creationId xmlns:a16="http://schemas.microsoft.com/office/drawing/2014/main" id="{FE37C333-CA2A-4080-9DD3-6931A243B2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19930" y="9029357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1pPr>
            <a:lvl2pPr marL="2036763" indent="-1579563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4075113" indent="-3160713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6111875" indent="-4740275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8150225" indent="-6321425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eaLnBrk="1" hangingPunct="1"/>
            <a:endParaRPr lang="en-US" altLang="en-US" sz="1800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B192BB4-6BFD-4D10-84EE-24E3BBF8EA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0560" y="2438400"/>
            <a:ext cx="5525154" cy="707886"/>
          </a:xfrm>
          <a:prstGeom prst="rect">
            <a:avLst/>
          </a:prstGeom>
          <a:solidFill>
            <a:schemeClr val="bg2">
              <a:lumMod val="25000"/>
              <a:lumOff val="75000"/>
            </a:schemeClr>
          </a:solidFill>
          <a:ln w="222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1pPr>
            <a:lvl2pPr marL="2036763" indent="-1579563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4075113" indent="-3160713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6111875" indent="-4740275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8150225" indent="-6321425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algn="ctr" eaLnBrk="1" hangingPunct="1"/>
            <a:r>
              <a:rPr lang="en-US" altLang="en-US" sz="4000" b="1" dirty="0"/>
              <a:t>Modern Human Brain</a:t>
            </a:r>
          </a:p>
        </p:txBody>
      </p:sp>
      <p:sp>
        <p:nvSpPr>
          <p:cNvPr id="53" name="TextBox 19">
            <a:extLst>
              <a:ext uri="{FF2B5EF4-FFF2-40B4-BE49-F238E27FC236}">
                <a16:creationId xmlns:a16="http://schemas.microsoft.com/office/drawing/2014/main" id="{B971CD88-9C1A-45D4-9870-55E61EB454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04834" y="9334157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1pPr>
            <a:lvl2pPr marL="2036763" indent="-1579563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4075113" indent="-3160713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6111875" indent="-4740275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8150225" indent="-6321425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eaLnBrk="1" hangingPunct="1"/>
            <a:endParaRPr lang="en-US" altLang="en-US" sz="1800" dirty="0"/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248801C9-0FC1-4890-B007-E7E6723DF619}"/>
              </a:ext>
            </a:extLst>
          </p:cNvPr>
          <p:cNvGrpSpPr/>
          <p:nvPr/>
        </p:nvGrpSpPr>
        <p:grpSpPr>
          <a:xfrm>
            <a:off x="2858810" y="3200400"/>
            <a:ext cx="11765615" cy="5974054"/>
            <a:chOff x="1943254" y="3432947"/>
            <a:chExt cx="11223319" cy="5698699"/>
          </a:xfrm>
        </p:grpSpPr>
        <p:sp>
          <p:nvSpPr>
            <p:cNvPr id="55" name="Rounded Rectangle 8">
              <a:extLst>
                <a:ext uri="{FF2B5EF4-FFF2-40B4-BE49-F238E27FC236}">
                  <a16:creationId xmlns:a16="http://schemas.microsoft.com/office/drawing/2014/main" id="{8CBA49C1-F951-41D2-8C37-3754CB682FF1}"/>
                </a:ext>
              </a:extLst>
            </p:cNvPr>
            <p:cNvSpPr/>
            <p:nvPr/>
          </p:nvSpPr>
          <p:spPr bwMode="auto">
            <a:xfrm>
              <a:off x="1943254" y="3470624"/>
              <a:ext cx="7105927" cy="5627305"/>
            </a:xfrm>
            <a:prstGeom prst="roundRect">
              <a:avLst/>
            </a:prstGeom>
            <a:solidFill>
              <a:schemeClr val="accent5"/>
            </a:solidFill>
            <a:ln w="222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numCol="2" anchor="ctr" anchorCtr="1"/>
            <a:lstStyle>
              <a:defPPr>
                <a:defRPr lang="en-US"/>
              </a:defPPr>
              <a:lvl1pPr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1pPr>
              <a:lvl2pPr marL="2036763" indent="-1579563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2pPr>
              <a:lvl3pPr marL="4075113" indent="-3160713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3pPr>
              <a:lvl4pPr marL="6111875" indent="-4740275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4pPr>
              <a:lvl5pPr marL="8150225" indent="-6321425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pPr defTabSz="2195513">
                <a:defRPr/>
              </a:pPr>
              <a:endPara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</a:endParaRP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A7804274-1B32-471C-9F67-D9E6EBCCB463}"/>
                </a:ext>
              </a:extLst>
            </p:cNvPr>
            <p:cNvSpPr/>
            <p:nvPr/>
          </p:nvSpPr>
          <p:spPr bwMode="auto">
            <a:xfrm>
              <a:off x="2383998" y="4293375"/>
              <a:ext cx="6284233" cy="4445783"/>
            </a:xfrm>
            <a:prstGeom prst="rect">
              <a:avLst/>
            </a:prstGeom>
            <a:solidFill>
              <a:schemeClr val="accent5">
                <a:lumMod val="90000"/>
              </a:schemeClr>
            </a:solidFill>
            <a:ln w="349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 anchorCtr="1"/>
            <a:lstStyle>
              <a:defPPr>
                <a:defRPr lang="en-US"/>
              </a:defPPr>
              <a:lvl1pPr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1pPr>
              <a:lvl2pPr marL="2036763" indent="-1579563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2pPr>
              <a:lvl3pPr marL="4075113" indent="-3160713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3pPr>
              <a:lvl4pPr marL="6111875" indent="-4740275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4pPr>
              <a:lvl5pPr marL="8150225" indent="-6321425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pPr algn="ctr" defTabSz="2195513">
                <a:spcBef>
                  <a:spcPts val="0"/>
                </a:spcBef>
                <a:defRPr/>
              </a:pPr>
              <a:r>
                <a:rPr lang="en-US" sz="4400" b="1" dirty="0">
                  <a:latin typeface="Tahoma" charset="0"/>
                </a:rPr>
                <a:t>Sensory World Model, </a:t>
              </a:r>
              <a:br>
                <a:rPr lang="en-US" sz="4400" b="1" dirty="0">
                  <a:latin typeface="Tahoma" charset="0"/>
                </a:rPr>
              </a:br>
              <a:r>
                <a:rPr lang="en-US" sz="4400" b="1" dirty="0">
                  <a:latin typeface="Tahoma" charset="0"/>
                </a:rPr>
                <a:t>Conceptual World,</a:t>
              </a:r>
            </a:p>
            <a:p>
              <a:pPr algn="ctr" defTabSz="2195513">
                <a:spcBef>
                  <a:spcPts val="600"/>
                </a:spcBef>
                <a:defRPr/>
              </a:pPr>
              <a:r>
                <a:rPr lang="en-US" sz="3600" b="1" dirty="0">
                  <a:latin typeface="Tahoma" charset="0"/>
                </a:rPr>
                <a:t>and Directs Attention,</a:t>
              </a:r>
            </a:p>
            <a:p>
              <a:pPr algn="ctr" defTabSz="2195513">
                <a:spcBef>
                  <a:spcPts val="600"/>
                </a:spcBef>
                <a:defRPr/>
              </a:pPr>
              <a:r>
                <a:rPr lang="en-US" sz="3200" b="1" dirty="0">
                  <a:latin typeface="Tahoma" charset="0"/>
                </a:rPr>
                <a:t>includes</a:t>
              </a:r>
            </a:p>
            <a:p>
              <a:pPr algn="ctr" defTabSz="2195513">
                <a:spcBef>
                  <a:spcPts val="600"/>
                </a:spcBef>
                <a:defRPr/>
              </a:pPr>
              <a:r>
                <a:rPr lang="en-US" sz="3600" b="1" dirty="0">
                  <a:latin typeface="Tahoma" charset="0"/>
                </a:rPr>
                <a:t>Intuition, plus</a:t>
              </a:r>
            </a:p>
            <a:p>
              <a:pPr algn="ctr" defTabSz="2195513">
                <a:spcBef>
                  <a:spcPts val="0"/>
                </a:spcBef>
                <a:defRPr/>
              </a:pPr>
              <a:r>
                <a:rPr lang="en-US" sz="3600" b="1" dirty="0">
                  <a:latin typeface="Tahoma" charset="0"/>
                </a:rPr>
                <a:t>Goals and Self-Models</a:t>
              </a:r>
              <a:br>
                <a:rPr lang="en-US" sz="3600" b="1" dirty="0">
                  <a:latin typeface="Tahoma" charset="0"/>
                </a:rPr>
              </a:br>
              <a:r>
                <a:rPr lang="en-US" sz="3600" b="1" dirty="0">
                  <a:latin typeface="Tahoma" charset="0"/>
                </a:rPr>
                <a:t>for all three Agents</a:t>
              </a:r>
              <a:endParaRPr lang="en-US" sz="3600" b="1" u="sng" dirty="0">
                <a:latin typeface="Tahoma" charset="0"/>
              </a:endParaRPr>
            </a:p>
          </p:txBody>
        </p:sp>
        <p:sp>
          <p:nvSpPr>
            <p:cNvPr id="59" name="Rounded Rectangle 9">
              <a:extLst>
                <a:ext uri="{FF2B5EF4-FFF2-40B4-BE49-F238E27FC236}">
                  <a16:creationId xmlns:a16="http://schemas.microsoft.com/office/drawing/2014/main" id="{99720B5D-7A30-4246-B6D9-EAA0ADF95CA7}"/>
                </a:ext>
              </a:extLst>
            </p:cNvPr>
            <p:cNvSpPr/>
            <p:nvPr/>
          </p:nvSpPr>
          <p:spPr bwMode="auto">
            <a:xfrm>
              <a:off x="9737573" y="3432947"/>
              <a:ext cx="3429000" cy="5698699"/>
            </a:xfrm>
            <a:prstGeom prst="roundRect">
              <a:avLst/>
            </a:prstGeom>
            <a:solidFill>
              <a:srgbClr val="9999FF"/>
            </a:solidFill>
            <a:ln w="222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 anchorCtr="1"/>
            <a:lstStyle>
              <a:defPPr>
                <a:defRPr lang="en-US"/>
              </a:defPPr>
              <a:lvl1pPr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1pPr>
              <a:lvl2pPr marL="2036763" indent="-1579563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2pPr>
              <a:lvl3pPr marL="4075113" indent="-3160713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3pPr>
              <a:lvl4pPr marL="6111875" indent="-4740275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4pPr>
              <a:lvl5pPr marL="8150225" indent="-6321425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pPr defTabSz="2195513">
                <a:lnSpc>
                  <a:spcPts val="2600"/>
                </a:lnSpc>
                <a:defRPr/>
              </a:pPr>
              <a:endParaRPr lang="en-US" sz="2400" b="1" dirty="0">
                <a:latin typeface="Tahoma" charset="0"/>
              </a:endParaRPr>
            </a:p>
          </p:txBody>
        </p:sp>
        <p:sp>
          <p:nvSpPr>
            <p:cNvPr id="60" name="TextBox 48">
              <a:extLst>
                <a:ext uri="{FF2B5EF4-FFF2-40B4-BE49-F238E27FC236}">
                  <a16:creationId xmlns:a16="http://schemas.microsoft.com/office/drawing/2014/main" id="{44ADEC6A-1678-4BEE-9BF3-A5D8EC7D606C}"/>
                </a:ext>
              </a:extLst>
            </p:cNvPr>
            <p:cNvSpPr txBox="1"/>
            <p:nvPr/>
          </p:nvSpPr>
          <p:spPr bwMode="auto">
            <a:xfrm>
              <a:off x="4322422" y="3492846"/>
              <a:ext cx="2362793" cy="73397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1pPr>
              <a:lvl2pPr marL="2036763" indent="-1579563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2pPr>
              <a:lvl3pPr marL="4075113" indent="-3160713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3pPr>
              <a:lvl4pPr marL="6111875" indent="-4740275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4pPr>
              <a:lvl5pPr marL="8150225" indent="-6321425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4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Modeler</a:t>
              </a:r>
              <a:endParaRPr 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488604F9-9DD3-4850-BE67-DD168E871789}"/>
              </a:ext>
            </a:extLst>
          </p:cNvPr>
          <p:cNvGrpSpPr/>
          <p:nvPr/>
        </p:nvGrpSpPr>
        <p:grpSpPr>
          <a:xfrm>
            <a:off x="14464515" y="3383721"/>
            <a:ext cx="1756417" cy="5729356"/>
            <a:chOff x="13014034" y="3726828"/>
            <a:chExt cx="1675461" cy="5465280"/>
          </a:xfrm>
        </p:grpSpPr>
        <p:sp>
          <p:nvSpPr>
            <p:cNvPr id="94" name="TextBox 20">
              <a:extLst>
                <a:ext uri="{FF2B5EF4-FFF2-40B4-BE49-F238E27FC236}">
                  <a16:creationId xmlns:a16="http://schemas.microsoft.com/office/drawing/2014/main" id="{48E64926-F116-413D-A905-85875B6641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13082343" y="4634255"/>
              <a:ext cx="2514577" cy="6997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1pPr>
              <a:lvl2pPr marL="2036763" indent="-1579563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2pPr>
              <a:lvl3pPr marL="4075113" indent="-3160713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3pPr>
              <a:lvl4pPr marL="6111875" indent="-4740275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4pPr>
              <a:lvl5pPr marL="8150225" indent="-6321425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pPr algn="ctr" eaLnBrk="1" hangingPunct="1">
                <a:lnSpc>
                  <a:spcPts val="2500"/>
                </a:lnSpc>
              </a:pPr>
              <a:r>
                <a:rPr lang="en-US" altLang="en-US" sz="2400" b="1" dirty="0"/>
                <a:t>Spoken &amp; Written Language Output</a:t>
              </a:r>
            </a:p>
          </p:txBody>
        </p:sp>
        <p:sp>
          <p:nvSpPr>
            <p:cNvPr id="95" name="TextBox 21">
              <a:extLst>
                <a:ext uri="{FF2B5EF4-FFF2-40B4-BE49-F238E27FC236}">
                  <a16:creationId xmlns:a16="http://schemas.microsoft.com/office/drawing/2014/main" id="{EE65ED17-D385-406E-BB4B-506F89BDAB0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13082344" y="7584958"/>
              <a:ext cx="2514577" cy="6997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1pPr>
              <a:lvl2pPr marL="2036763" indent="-1579563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2pPr>
              <a:lvl3pPr marL="4075113" indent="-3160713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3pPr>
              <a:lvl4pPr marL="6111875" indent="-4740275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4pPr>
              <a:lvl5pPr marL="8150225" indent="-6321425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pPr algn="ctr" eaLnBrk="1" hangingPunct="1">
                <a:lnSpc>
                  <a:spcPts val="2500"/>
                </a:lnSpc>
              </a:pPr>
              <a:r>
                <a:rPr lang="en-US" altLang="en-US" sz="2400" b="1" dirty="0"/>
                <a:t>Control all Muscles </a:t>
              </a:r>
              <a:br>
                <a:rPr lang="en-US" altLang="en-US" sz="2400" b="1" dirty="0"/>
              </a:br>
              <a:r>
                <a:rPr lang="en-US" altLang="en-US" sz="2400" b="1" dirty="0"/>
                <a:t>and Glands</a:t>
              </a:r>
            </a:p>
          </p:txBody>
        </p:sp>
        <p:sp>
          <p:nvSpPr>
            <p:cNvPr id="102" name="Right Arrow 21">
              <a:extLst>
                <a:ext uri="{FF2B5EF4-FFF2-40B4-BE49-F238E27FC236}">
                  <a16:creationId xmlns:a16="http://schemas.microsoft.com/office/drawing/2014/main" id="{D3DCF5E4-8F76-4E83-B056-70EE810323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014034" y="7607603"/>
              <a:ext cx="990600" cy="609595"/>
            </a:xfrm>
            <a:prstGeom prst="rightArrow">
              <a:avLst>
                <a:gd name="adj1" fmla="val 50000"/>
                <a:gd name="adj2" fmla="val 49999"/>
              </a:avLst>
            </a:prstGeom>
            <a:solidFill>
              <a:schemeClr val="bg1">
                <a:lumMod val="75000"/>
              </a:schemeClr>
            </a:solidFill>
            <a:ln w="22225" algn="ctr">
              <a:solidFill>
                <a:schemeClr val="tx1"/>
              </a:solidFill>
              <a:round/>
              <a:headEnd/>
              <a:tailEnd/>
            </a:ln>
          </p:spPr>
          <p:txBody>
            <a:bodyPr anchorCtr="1"/>
            <a:lstStyle>
              <a:defPPr>
                <a:defRPr lang="en-US"/>
              </a:defPPr>
              <a:lvl1pPr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1pPr>
              <a:lvl2pPr marL="2036763" indent="-1579563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2pPr>
              <a:lvl3pPr marL="4075113" indent="-3160713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3pPr>
              <a:lvl4pPr marL="6111875" indent="-4740275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4pPr>
              <a:lvl5pPr marL="8150225" indent="-6321425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US" altLang="en-US" sz="4000">
                <a:latin typeface="Tahoma" panose="020B0604030504040204" pitchFamily="34" charset="0"/>
              </a:endParaRPr>
            </a:p>
          </p:txBody>
        </p:sp>
        <p:sp>
          <p:nvSpPr>
            <p:cNvPr id="103" name="Right Arrow 20">
              <a:extLst>
                <a:ext uri="{FF2B5EF4-FFF2-40B4-BE49-F238E27FC236}">
                  <a16:creationId xmlns:a16="http://schemas.microsoft.com/office/drawing/2014/main" id="{F79404C9-5DB7-4D91-ACCC-DD967F8500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014034" y="4677164"/>
              <a:ext cx="990600" cy="609595"/>
            </a:xfrm>
            <a:prstGeom prst="rightArrow">
              <a:avLst>
                <a:gd name="adj1" fmla="val 50000"/>
                <a:gd name="adj2" fmla="val 49999"/>
              </a:avLst>
            </a:prstGeom>
            <a:solidFill>
              <a:schemeClr val="bg1">
                <a:lumMod val="75000"/>
              </a:schemeClr>
            </a:solidFill>
            <a:ln w="22225" algn="ctr">
              <a:solidFill>
                <a:schemeClr val="tx1"/>
              </a:solidFill>
              <a:round/>
              <a:headEnd/>
              <a:tailEnd/>
            </a:ln>
          </p:spPr>
          <p:txBody>
            <a:bodyPr anchorCtr="1"/>
            <a:lstStyle>
              <a:defPPr>
                <a:defRPr lang="en-US"/>
              </a:defPPr>
              <a:lvl1pPr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1pPr>
              <a:lvl2pPr marL="2036763" indent="-1579563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2pPr>
              <a:lvl3pPr marL="4075113" indent="-3160713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3pPr>
              <a:lvl4pPr marL="6111875" indent="-4740275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4pPr>
              <a:lvl5pPr marL="8150225" indent="-6321425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US" altLang="en-US" sz="4000">
                <a:latin typeface="Tahoma" panose="020B0604030504040204" pitchFamily="34" charset="0"/>
              </a:endParaRPr>
            </a:p>
          </p:txBody>
        </p:sp>
      </p:grpSp>
      <p:sp>
        <p:nvSpPr>
          <p:cNvPr id="108" name="TextBox 107">
            <a:extLst>
              <a:ext uri="{FF2B5EF4-FFF2-40B4-BE49-F238E27FC236}">
                <a16:creationId xmlns:a16="http://schemas.microsoft.com/office/drawing/2014/main" id="{B6D1AF9A-97D4-4779-AF27-F56FB3021E73}"/>
              </a:ext>
            </a:extLst>
          </p:cNvPr>
          <p:cNvSpPr txBox="1"/>
          <p:nvPr/>
        </p:nvSpPr>
        <p:spPr>
          <a:xfrm>
            <a:off x="11333827" y="4953000"/>
            <a:ext cx="301717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2195513">
              <a:spcBef>
                <a:spcPts val="0"/>
              </a:spcBef>
              <a:defRPr/>
            </a:pPr>
            <a:r>
              <a:rPr lang="en-US" sz="4400" b="1" dirty="0">
                <a:latin typeface="Tahoma" charset="0"/>
              </a:rPr>
              <a:t>Controller</a:t>
            </a:r>
            <a:endParaRPr lang="en-US" sz="2800" dirty="0"/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33898316-76C8-463B-BA15-2662F9DB16D1}"/>
              </a:ext>
            </a:extLst>
          </p:cNvPr>
          <p:cNvSpPr txBox="1"/>
          <p:nvPr/>
        </p:nvSpPr>
        <p:spPr>
          <a:xfrm>
            <a:off x="12044707" y="5715000"/>
            <a:ext cx="155683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2195513">
              <a:defRPr/>
            </a:pPr>
            <a:r>
              <a:rPr lang="en-US" sz="2400" b="1" dirty="0">
                <a:latin typeface="Tahoma" charset="0"/>
              </a:rPr>
              <a:t>Controls</a:t>
            </a:r>
          </a:p>
          <a:p>
            <a:pPr algn="ctr" defTabSz="2195513">
              <a:spcBef>
                <a:spcPts val="0"/>
              </a:spcBef>
              <a:defRPr/>
            </a:pPr>
            <a:r>
              <a:rPr lang="en-US" sz="2400" b="1" dirty="0">
                <a:latin typeface="Tahoma" charset="0"/>
              </a:rPr>
              <a:t>the Body</a:t>
            </a:r>
            <a:endParaRPr lang="en-US" sz="2400" dirty="0"/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261E3850-6DBA-4F25-8446-92B006A07D18}"/>
              </a:ext>
            </a:extLst>
          </p:cNvPr>
          <p:cNvSpPr txBox="1"/>
          <p:nvPr/>
        </p:nvSpPr>
        <p:spPr>
          <a:xfrm>
            <a:off x="11155679" y="7779603"/>
            <a:ext cx="33088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195513">
              <a:spcBef>
                <a:spcPts val="0"/>
              </a:spcBef>
              <a:defRPr/>
            </a:pPr>
            <a:r>
              <a:rPr lang="en-US" sz="2400" b="1" dirty="0">
                <a:latin typeface="Tahoma" charset="0"/>
              </a:rPr>
              <a:t>Produces feelings</a:t>
            </a:r>
            <a:br>
              <a:rPr lang="en-US" sz="2400" b="1" dirty="0">
                <a:latin typeface="Tahoma" charset="0"/>
              </a:rPr>
            </a:br>
            <a:r>
              <a:rPr lang="en-US" sz="2400" b="1" dirty="0">
                <a:latin typeface="Tahoma" charset="0"/>
              </a:rPr>
              <a:t>and emotions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D43DC88F-1997-46E0-A6B7-AB55F9682603}"/>
              </a:ext>
            </a:extLst>
          </p:cNvPr>
          <p:cNvSpPr txBox="1"/>
          <p:nvPr/>
        </p:nvSpPr>
        <p:spPr>
          <a:xfrm>
            <a:off x="11155680" y="3505200"/>
            <a:ext cx="33634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2195513">
              <a:defRPr/>
            </a:pPr>
            <a:r>
              <a:rPr lang="en-US" sz="2400" b="1" dirty="0">
                <a:latin typeface="Tahoma" charset="0"/>
              </a:rPr>
              <a:t>Produces inner </a:t>
            </a:r>
            <a:br>
              <a:rPr lang="en-US" sz="2400" b="1" dirty="0">
                <a:latin typeface="Tahoma" charset="0"/>
              </a:rPr>
            </a:br>
            <a:r>
              <a:rPr lang="en-US" sz="2400" b="1" dirty="0">
                <a:latin typeface="Tahoma" charset="0"/>
              </a:rPr>
              <a:t>voice &amp; visualization</a:t>
            </a:r>
          </a:p>
        </p:txBody>
      </p:sp>
      <p:cxnSp>
        <p:nvCxnSpPr>
          <p:cNvPr id="126" name="Straight Arrow Connector 125">
            <a:extLst>
              <a:ext uri="{FF2B5EF4-FFF2-40B4-BE49-F238E27FC236}">
                <a16:creationId xmlns:a16="http://schemas.microsoft.com/office/drawing/2014/main" id="{7CFB4E62-BC63-49F0-8865-6685127CF659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9509760" y="8321040"/>
            <a:ext cx="1828800" cy="0"/>
          </a:xfrm>
          <a:prstGeom prst="straightConnector1">
            <a:avLst/>
          </a:prstGeom>
          <a:ln w="63500">
            <a:solidFill>
              <a:schemeClr val="tx1"/>
            </a:solidFill>
            <a:prstDash val="solid"/>
            <a:headEnd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Arrow Connector 124">
            <a:extLst>
              <a:ext uri="{FF2B5EF4-FFF2-40B4-BE49-F238E27FC236}">
                <a16:creationId xmlns:a16="http://schemas.microsoft.com/office/drawing/2014/main" id="{3642A59A-F156-4211-8508-33F2E557D39F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9509760" y="3840480"/>
            <a:ext cx="1828800" cy="0"/>
          </a:xfrm>
          <a:prstGeom prst="straightConnector1">
            <a:avLst/>
          </a:prstGeom>
          <a:ln w="63500">
            <a:solidFill>
              <a:schemeClr val="tx1"/>
            </a:solidFill>
            <a:prstDash val="solid"/>
            <a:headEnd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F2457118-29B6-4C95-A1E3-1364ACB5E65D}"/>
              </a:ext>
            </a:extLst>
          </p:cNvPr>
          <p:cNvSpPr/>
          <p:nvPr/>
        </p:nvSpPr>
        <p:spPr bwMode="auto">
          <a:xfrm>
            <a:off x="3183605" y="3972539"/>
            <a:ext cx="6864213" cy="4928865"/>
          </a:xfrm>
          <a:prstGeom prst="roundRect">
            <a:avLst>
              <a:gd name="adj" fmla="val 3769"/>
            </a:avLst>
          </a:prstGeom>
          <a:noFill/>
          <a:ln w="1270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1" compatLnSpc="1">
            <a:prstTxWarp prst="textNoShape">
              <a:avLst/>
            </a:prstTxWarp>
          </a:bodyPr>
          <a:lstStyle/>
          <a:p>
            <a:pPr marL="0" marR="0" indent="0" algn="l" defTabSz="21955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104" name="Left-Right Arrow 11">
            <a:extLst>
              <a:ext uri="{FF2B5EF4-FFF2-40B4-BE49-F238E27FC236}">
                <a16:creationId xmlns:a16="http://schemas.microsoft.com/office/drawing/2014/main" id="{1BF6A50E-0A9F-4886-8019-53B0782254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32159" y="5410200"/>
            <a:ext cx="1904995" cy="1463067"/>
          </a:xfrm>
          <a:prstGeom prst="leftRightArrow">
            <a:avLst>
              <a:gd name="adj1" fmla="val 65835"/>
              <a:gd name="adj2" fmla="val 29167"/>
            </a:avLst>
          </a:prstGeom>
          <a:solidFill>
            <a:schemeClr val="bg1">
              <a:lumMod val="75000"/>
            </a:schemeClr>
          </a:solidFill>
          <a:ln w="22225" algn="ctr">
            <a:solidFill>
              <a:schemeClr val="tx1"/>
            </a:solidFill>
            <a:round/>
            <a:headEnd/>
            <a:tailEnd/>
          </a:ln>
        </p:spPr>
        <p:txBody>
          <a:bodyPr anchor="ctr" anchorCtr="1"/>
          <a:lstStyle>
            <a:defPPr>
              <a:defRPr lang="en-US"/>
            </a:defPPr>
            <a:lvl1pPr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1pPr>
            <a:lvl2pPr marL="2036763" indent="-1579563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4075113" indent="-3160713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6111875" indent="-4740275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8150225" indent="-6321425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algn="ctr"/>
            <a:endParaRPr lang="en-US" altLang="en-US" sz="2400" dirty="0">
              <a:latin typeface="Tahoma" panose="020B0604030504040204" pitchFamily="34" charset="0"/>
            </a:endParaRPr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50ABB01B-2CC4-4DC0-87AE-E5B66E370E36}"/>
              </a:ext>
            </a:extLst>
          </p:cNvPr>
          <p:cNvGrpSpPr/>
          <p:nvPr/>
        </p:nvGrpSpPr>
        <p:grpSpPr>
          <a:xfrm>
            <a:off x="1473200" y="3352799"/>
            <a:ext cx="2018504" cy="5760279"/>
            <a:chOff x="621510" y="3578321"/>
            <a:chExt cx="1925467" cy="5494778"/>
          </a:xfrm>
        </p:grpSpPr>
        <p:sp>
          <p:nvSpPr>
            <p:cNvPr id="89" name="TextBox 36">
              <a:extLst>
                <a:ext uri="{FF2B5EF4-FFF2-40B4-BE49-F238E27FC236}">
                  <a16:creationId xmlns:a16="http://schemas.microsoft.com/office/drawing/2014/main" id="{B2513005-D76A-45FD-ABFF-CAB227E1548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-285917" y="4485748"/>
              <a:ext cx="2514577" cy="6997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1pPr>
              <a:lvl2pPr marL="2036763" indent="-1579563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2pPr>
              <a:lvl3pPr marL="4075113" indent="-3160713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3pPr>
              <a:lvl4pPr marL="6111875" indent="-4740275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4pPr>
              <a:lvl5pPr marL="8150225" indent="-6321425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pPr algn="ctr" eaLnBrk="1" hangingPunct="1">
                <a:lnSpc>
                  <a:spcPts val="2500"/>
                </a:lnSpc>
              </a:pPr>
              <a:r>
                <a:rPr lang="en-US" altLang="en-US" sz="2400" b="1" dirty="0"/>
                <a:t>Spoken &amp; Written Language Input</a:t>
              </a:r>
            </a:p>
          </p:txBody>
        </p:sp>
        <p:sp>
          <p:nvSpPr>
            <p:cNvPr id="90" name="TextBox 37">
              <a:extLst>
                <a:ext uri="{FF2B5EF4-FFF2-40B4-BE49-F238E27FC236}">
                  <a16:creationId xmlns:a16="http://schemas.microsoft.com/office/drawing/2014/main" id="{E7D668F3-7B1D-49E9-9708-8FE7A1F4A9D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-285917" y="7465949"/>
              <a:ext cx="2514577" cy="6997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1pPr>
              <a:lvl2pPr marL="2036763" indent="-1579563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2pPr>
              <a:lvl3pPr marL="4075113" indent="-3160713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3pPr>
              <a:lvl4pPr marL="6111875" indent="-4740275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4pPr>
              <a:lvl5pPr marL="8150225" indent="-6321425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pPr algn="ctr" eaLnBrk="1" hangingPunct="1">
                <a:lnSpc>
                  <a:spcPts val="2500"/>
                </a:lnSpc>
              </a:pPr>
              <a:r>
                <a:rPr lang="en-US" altLang="en-US" sz="2400" b="1" dirty="0"/>
                <a:t>Vision, Hearing, &amp;</a:t>
              </a:r>
              <a:br>
                <a:rPr lang="en-US" altLang="en-US" sz="2400" b="1" dirty="0"/>
              </a:br>
              <a:r>
                <a:rPr lang="en-US" altLang="en-US" sz="2400" b="1" dirty="0"/>
                <a:t>All Body Senses</a:t>
              </a:r>
            </a:p>
          </p:txBody>
        </p:sp>
        <p:sp>
          <p:nvSpPr>
            <p:cNvPr id="91" name="Right Arrow 18">
              <a:extLst>
                <a:ext uri="{FF2B5EF4-FFF2-40B4-BE49-F238E27FC236}">
                  <a16:creationId xmlns:a16="http://schemas.microsoft.com/office/drawing/2014/main" id="{70334216-DD0B-48B6-8C2B-839F15649B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55437" y="4559630"/>
              <a:ext cx="1191540" cy="617823"/>
            </a:xfrm>
            <a:prstGeom prst="rightArrow">
              <a:avLst>
                <a:gd name="adj1" fmla="val 50000"/>
                <a:gd name="adj2" fmla="val 49999"/>
              </a:avLst>
            </a:prstGeom>
            <a:solidFill>
              <a:schemeClr val="bg1">
                <a:lumMod val="75000"/>
              </a:schemeClr>
            </a:solidFill>
            <a:ln w="22225" algn="ctr">
              <a:solidFill>
                <a:schemeClr val="tx1"/>
              </a:solidFill>
              <a:round/>
              <a:headEnd/>
              <a:tailEnd/>
            </a:ln>
          </p:spPr>
          <p:txBody>
            <a:bodyPr anchorCtr="1"/>
            <a:lstStyle>
              <a:defPPr>
                <a:defRPr lang="en-US"/>
              </a:defPPr>
              <a:lvl1pPr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1pPr>
              <a:lvl2pPr marL="2036763" indent="-1579563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2pPr>
              <a:lvl3pPr marL="4075113" indent="-3160713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3pPr>
              <a:lvl4pPr marL="6111875" indent="-4740275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4pPr>
              <a:lvl5pPr marL="8150225" indent="-6321425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US" altLang="en-US" sz="4000">
                <a:latin typeface="Tahoma" panose="020B0604030504040204" pitchFamily="34" charset="0"/>
              </a:endParaRPr>
            </a:p>
          </p:txBody>
        </p:sp>
        <p:sp>
          <p:nvSpPr>
            <p:cNvPr id="92" name="Right Arrow 19">
              <a:extLst>
                <a:ext uri="{FF2B5EF4-FFF2-40B4-BE49-F238E27FC236}">
                  <a16:creationId xmlns:a16="http://schemas.microsoft.com/office/drawing/2014/main" id="{6282F9F8-3B2E-47A5-B772-E0962377CF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55437" y="7488926"/>
              <a:ext cx="1191540" cy="609594"/>
            </a:xfrm>
            <a:prstGeom prst="rightArrow">
              <a:avLst>
                <a:gd name="adj1" fmla="val 50000"/>
                <a:gd name="adj2" fmla="val 49999"/>
              </a:avLst>
            </a:prstGeom>
            <a:solidFill>
              <a:schemeClr val="bg1">
                <a:lumMod val="75000"/>
              </a:schemeClr>
            </a:solidFill>
            <a:ln w="22225" algn="ctr">
              <a:solidFill>
                <a:schemeClr val="tx1"/>
              </a:solidFill>
              <a:round/>
              <a:headEnd/>
              <a:tailEnd/>
            </a:ln>
          </p:spPr>
          <p:txBody>
            <a:bodyPr anchorCtr="1"/>
            <a:lstStyle>
              <a:defPPr>
                <a:defRPr lang="en-US"/>
              </a:defPPr>
              <a:lvl1pPr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1pPr>
              <a:lvl2pPr marL="2036763" indent="-1579563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2pPr>
              <a:lvl3pPr marL="4075113" indent="-3160713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3pPr>
              <a:lvl4pPr marL="6111875" indent="-4740275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4pPr>
              <a:lvl5pPr marL="8150225" indent="-6321425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US" altLang="en-US" sz="4000">
                <a:latin typeface="Tahoma" panose="020B0604030504040204" pitchFamily="34" charset="0"/>
              </a:endParaRPr>
            </a:p>
          </p:txBody>
        </p:sp>
      </p:grp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EA6B99D9-27C8-4920-B97C-B348EC9479CA}"/>
              </a:ext>
            </a:extLst>
          </p:cNvPr>
          <p:cNvSpPr/>
          <p:nvPr/>
        </p:nvSpPr>
        <p:spPr bwMode="auto">
          <a:xfrm>
            <a:off x="5207000" y="3352800"/>
            <a:ext cx="2751713" cy="599461"/>
          </a:xfrm>
          <a:prstGeom prst="roundRect">
            <a:avLst>
              <a:gd name="adj" fmla="val 3769"/>
            </a:avLst>
          </a:prstGeom>
          <a:noFill/>
          <a:ln w="1270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1" compatLnSpc="1">
            <a:prstTxWarp prst="textNoShape">
              <a:avLst/>
            </a:prstTxWarp>
          </a:bodyPr>
          <a:lstStyle/>
          <a:p>
            <a:pPr marL="0" marR="0" indent="0" algn="l" defTabSz="21955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34" name="Speech Bubble: Rectangle with Corners Rounded 31">
            <a:extLst>
              <a:ext uri="{FF2B5EF4-FFF2-40B4-BE49-F238E27FC236}">
                <a16:creationId xmlns:a16="http://schemas.microsoft.com/office/drawing/2014/main" id="{677B5172-02B3-4652-9E80-DC7FE7F42975}"/>
              </a:ext>
            </a:extLst>
          </p:cNvPr>
          <p:cNvSpPr/>
          <p:nvPr/>
        </p:nvSpPr>
        <p:spPr bwMode="auto">
          <a:xfrm>
            <a:off x="10632881" y="6170174"/>
            <a:ext cx="6257160" cy="2508000"/>
          </a:xfrm>
          <a:custGeom>
            <a:avLst/>
            <a:gdLst>
              <a:gd name="connsiteX0" fmla="*/ 0 w 7403310"/>
              <a:gd name="connsiteY0" fmla="*/ 386009 h 2316009"/>
              <a:gd name="connsiteX1" fmla="*/ 386009 w 7403310"/>
              <a:gd name="connsiteY1" fmla="*/ 0 h 2316009"/>
              <a:gd name="connsiteX2" fmla="*/ 1233885 w 7403310"/>
              <a:gd name="connsiteY2" fmla="*/ 0 h 2316009"/>
              <a:gd name="connsiteX3" fmla="*/ 286804 w 7403310"/>
              <a:gd name="connsiteY3" fmla="*/ -853334 h 2316009"/>
              <a:gd name="connsiteX4" fmla="*/ 3084713 w 7403310"/>
              <a:gd name="connsiteY4" fmla="*/ 0 h 2316009"/>
              <a:gd name="connsiteX5" fmla="*/ 7017301 w 7403310"/>
              <a:gd name="connsiteY5" fmla="*/ 0 h 2316009"/>
              <a:gd name="connsiteX6" fmla="*/ 7403310 w 7403310"/>
              <a:gd name="connsiteY6" fmla="*/ 386009 h 2316009"/>
              <a:gd name="connsiteX7" fmla="*/ 7403310 w 7403310"/>
              <a:gd name="connsiteY7" fmla="*/ 386002 h 2316009"/>
              <a:gd name="connsiteX8" fmla="*/ 7403310 w 7403310"/>
              <a:gd name="connsiteY8" fmla="*/ 386002 h 2316009"/>
              <a:gd name="connsiteX9" fmla="*/ 7403310 w 7403310"/>
              <a:gd name="connsiteY9" fmla="*/ 965004 h 2316009"/>
              <a:gd name="connsiteX10" fmla="*/ 7403310 w 7403310"/>
              <a:gd name="connsiteY10" fmla="*/ 1930000 h 2316009"/>
              <a:gd name="connsiteX11" fmla="*/ 7017301 w 7403310"/>
              <a:gd name="connsiteY11" fmla="*/ 2316009 h 2316009"/>
              <a:gd name="connsiteX12" fmla="*/ 3084713 w 7403310"/>
              <a:gd name="connsiteY12" fmla="*/ 2316009 h 2316009"/>
              <a:gd name="connsiteX13" fmla="*/ 1233885 w 7403310"/>
              <a:gd name="connsiteY13" fmla="*/ 2316009 h 2316009"/>
              <a:gd name="connsiteX14" fmla="*/ 1233885 w 7403310"/>
              <a:gd name="connsiteY14" fmla="*/ 2316009 h 2316009"/>
              <a:gd name="connsiteX15" fmla="*/ 386009 w 7403310"/>
              <a:gd name="connsiteY15" fmla="*/ 2316009 h 2316009"/>
              <a:gd name="connsiteX16" fmla="*/ 0 w 7403310"/>
              <a:gd name="connsiteY16" fmla="*/ 1930000 h 2316009"/>
              <a:gd name="connsiteX17" fmla="*/ 0 w 7403310"/>
              <a:gd name="connsiteY17" fmla="*/ 965004 h 2316009"/>
              <a:gd name="connsiteX18" fmla="*/ 0 w 7403310"/>
              <a:gd name="connsiteY18" fmla="*/ 386002 h 2316009"/>
              <a:gd name="connsiteX19" fmla="*/ 0 w 7403310"/>
              <a:gd name="connsiteY19" fmla="*/ 386002 h 2316009"/>
              <a:gd name="connsiteX20" fmla="*/ 0 w 7403310"/>
              <a:gd name="connsiteY20" fmla="*/ 386009 h 2316009"/>
              <a:gd name="connsiteX0" fmla="*/ 0 w 7403310"/>
              <a:gd name="connsiteY0" fmla="*/ 1239343 h 3169343"/>
              <a:gd name="connsiteX1" fmla="*/ 386009 w 7403310"/>
              <a:gd name="connsiteY1" fmla="*/ 853334 h 3169343"/>
              <a:gd name="connsiteX2" fmla="*/ 1760828 w 7403310"/>
              <a:gd name="connsiteY2" fmla="*/ 868833 h 3169343"/>
              <a:gd name="connsiteX3" fmla="*/ 286804 w 7403310"/>
              <a:gd name="connsiteY3" fmla="*/ 0 h 3169343"/>
              <a:gd name="connsiteX4" fmla="*/ 3084713 w 7403310"/>
              <a:gd name="connsiteY4" fmla="*/ 853334 h 3169343"/>
              <a:gd name="connsiteX5" fmla="*/ 7017301 w 7403310"/>
              <a:gd name="connsiteY5" fmla="*/ 853334 h 3169343"/>
              <a:gd name="connsiteX6" fmla="*/ 7403310 w 7403310"/>
              <a:gd name="connsiteY6" fmla="*/ 1239343 h 3169343"/>
              <a:gd name="connsiteX7" fmla="*/ 7403310 w 7403310"/>
              <a:gd name="connsiteY7" fmla="*/ 1239336 h 3169343"/>
              <a:gd name="connsiteX8" fmla="*/ 7403310 w 7403310"/>
              <a:gd name="connsiteY8" fmla="*/ 1239336 h 3169343"/>
              <a:gd name="connsiteX9" fmla="*/ 7403310 w 7403310"/>
              <a:gd name="connsiteY9" fmla="*/ 1818338 h 3169343"/>
              <a:gd name="connsiteX10" fmla="*/ 7403310 w 7403310"/>
              <a:gd name="connsiteY10" fmla="*/ 2783334 h 3169343"/>
              <a:gd name="connsiteX11" fmla="*/ 7017301 w 7403310"/>
              <a:gd name="connsiteY11" fmla="*/ 3169343 h 3169343"/>
              <a:gd name="connsiteX12" fmla="*/ 3084713 w 7403310"/>
              <a:gd name="connsiteY12" fmla="*/ 3169343 h 3169343"/>
              <a:gd name="connsiteX13" fmla="*/ 1233885 w 7403310"/>
              <a:gd name="connsiteY13" fmla="*/ 3169343 h 3169343"/>
              <a:gd name="connsiteX14" fmla="*/ 1233885 w 7403310"/>
              <a:gd name="connsiteY14" fmla="*/ 3169343 h 3169343"/>
              <a:gd name="connsiteX15" fmla="*/ 386009 w 7403310"/>
              <a:gd name="connsiteY15" fmla="*/ 3169343 h 3169343"/>
              <a:gd name="connsiteX16" fmla="*/ 0 w 7403310"/>
              <a:gd name="connsiteY16" fmla="*/ 2783334 h 3169343"/>
              <a:gd name="connsiteX17" fmla="*/ 0 w 7403310"/>
              <a:gd name="connsiteY17" fmla="*/ 1818338 h 3169343"/>
              <a:gd name="connsiteX18" fmla="*/ 0 w 7403310"/>
              <a:gd name="connsiteY18" fmla="*/ 1239336 h 3169343"/>
              <a:gd name="connsiteX19" fmla="*/ 0 w 7403310"/>
              <a:gd name="connsiteY19" fmla="*/ 1239336 h 3169343"/>
              <a:gd name="connsiteX20" fmla="*/ 0 w 7403310"/>
              <a:gd name="connsiteY20" fmla="*/ 1239343 h 3169343"/>
              <a:gd name="connsiteX0" fmla="*/ 124578 w 7527888"/>
              <a:gd name="connsiteY0" fmla="*/ 2729371 h 4659371"/>
              <a:gd name="connsiteX1" fmla="*/ 510587 w 7527888"/>
              <a:gd name="connsiteY1" fmla="*/ 2343362 h 4659371"/>
              <a:gd name="connsiteX2" fmla="*/ 1885406 w 7527888"/>
              <a:gd name="connsiteY2" fmla="*/ 2358861 h 4659371"/>
              <a:gd name="connsiteX3" fmla="*/ 0 w 7527888"/>
              <a:gd name="connsiteY3" fmla="*/ 0 h 4659371"/>
              <a:gd name="connsiteX4" fmla="*/ 3209291 w 7527888"/>
              <a:gd name="connsiteY4" fmla="*/ 2343362 h 4659371"/>
              <a:gd name="connsiteX5" fmla="*/ 7141879 w 7527888"/>
              <a:gd name="connsiteY5" fmla="*/ 2343362 h 4659371"/>
              <a:gd name="connsiteX6" fmla="*/ 7527888 w 7527888"/>
              <a:gd name="connsiteY6" fmla="*/ 2729371 h 4659371"/>
              <a:gd name="connsiteX7" fmla="*/ 7527888 w 7527888"/>
              <a:gd name="connsiteY7" fmla="*/ 2729364 h 4659371"/>
              <a:gd name="connsiteX8" fmla="*/ 7527888 w 7527888"/>
              <a:gd name="connsiteY8" fmla="*/ 2729364 h 4659371"/>
              <a:gd name="connsiteX9" fmla="*/ 7527888 w 7527888"/>
              <a:gd name="connsiteY9" fmla="*/ 3308366 h 4659371"/>
              <a:gd name="connsiteX10" fmla="*/ 7527888 w 7527888"/>
              <a:gd name="connsiteY10" fmla="*/ 4273362 h 4659371"/>
              <a:gd name="connsiteX11" fmla="*/ 7141879 w 7527888"/>
              <a:gd name="connsiteY11" fmla="*/ 4659371 h 4659371"/>
              <a:gd name="connsiteX12" fmla="*/ 3209291 w 7527888"/>
              <a:gd name="connsiteY12" fmla="*/ 4659371 h 4659371"/>
              <a:gd name="connsiteX13" fmla="*/ 1358463 w 7527888"/>
              <a:gd name="connsiteY13" fmla="*/ 4659371 h 4659371"/>
              <a:gd name="connsiteX14" fmla="*/ 1358463 w 7527888"/>
              <a:gd name="connsiteY14" fmla="*/ 4659371 h 4659371"/>
              <a:gd name="connsiteX15" fmla="*/ 510587 w 7527888"/>
              <a:gd name="connsiteY15" fmla="*/ 4659371 h 4659371"/>
              <a:gd name="connsiteX16" fmla="*/ 124578 w 7527888"/>
              <a:gd name="connsiteY16" fmla="*/ 4273362 h 4659371"/>
              <a:gd name="connsiteX17" fmla="*/ 124578 w 7527888"/>
              <a:gd name="connsiteY17" fmla="*/ 3308366 h 4659371"/>
              <a:gd name="connsiteX18" fmla="*/ 124578 w 7527888"/>
              <a:gd name="connsiteY18" fmla="*/ 2729364 h 4659371"/>
              <a:gd name="connsiteX19" fmla="*/ 124578 w 7527888"/>
              <a:gd name="connsiteY19" fmla="*/ 2729364 h 4659371"/>
              <a:gd name="connsiteX20" fmla="*/ 124578 w 7527888"/>
              <a:gd name="connsiteY20" fmla="*/ 2729371 h 4659371"/>
              <a:gd name="connsiteX0" fmla="*/ 102341 w 7505651"/>
              <a:gd name="connsiteY0" fmla="*/ 2693894 h 4623894"/>
              <a:gd name="connsiteX1" fmla="*/ 488350 w 7505651"/>
              <a:gd name="connsiteY1" fmla="*/ 2307885 h 4623894"/>
              <a:gd name="connsiteX2" fmla="*/ 1863169 w 7505651"/>
              <a:gd name="connsiteY2" fmla="*/ 2323384 h 4623894"/>
              <a:gd name="connsiteX3" fmla="*/ 0 w 7505651"/>
              <a:gd name="connsiteY3" fmla="*/ 0 h 4623894"/>
              <a:gd name="connsiteX4" fmla="*/ 3187054 w 7505651"/>
              <a:gd name="connsiteY4" fmla="*/ 2307885 h 4623894"/>
              <a:gd name="connsiteX5" fmla="*/ 7119642 w 7505651"/>
              <a:gd name="connsiteY5" fmla="*/ 2307885 h 4623894"/>
              <a:gd name="connsiteX6" fmla="*/ 7505651 w 7505651"/>
              <a:gd name="connsiteY6" fmla="*/ 2693894 h 4623894"/>
              <a:gd name="connsiteX7" fmla="*/ 7505651 w 7505651"/>
              <a:gd name="connsiteY7" fmla="*/ 2693887 h 4623894"/>
              <a:gd name="connsiteX8" fmla="*/ 7505651 w 7505651"/>
              <a:gd name="connsiteY8" fmla="*/ 2693887 h 4623894"/>
              <a:gd name="connsiteX9" fmla="*/ 7505651 w 7505651"/>
              <a:gd name="connsiteY9" fmla="*/ 3272889 h 4623894"/>
              <a:gd name="connsiteX10" fmla="*/ 7505651 w 7505651"/>
              <a:gd name="connsiteY10" fmla="*/ 4237885 h 4623894"/>
              <a:gd name="connsiteX11" fmla="*/ 7119642 w 7505651"/>
              <a:gd name="connsiteY11" fmla="*/ 4623894 h 4623894"/>
              <a:gd name="connsiteX12" fmla="*/ 3187054 w 7505651"/>
              <a:gd name="connsiteY12" fmla="*/ 4623894 h 4623894"/>
              <a:gd name="connsiteX13" fmla="*/ 1336226 w 7505651"/>
              <a:gd name="connsiteY13" fmla="*/ 4623894 h 4623894"/>
              <a:gd name="connsiteX14" fmla="*/ 1336226 w 7505651"/>
              <a:gd name="connsiteY14" fmla="*/ 4623894 h 4623894"/>
              <a:gd name="connsiteX15" fmla="*/ 488350 w 7505651"/>
              <a:gd name="connsiteY15" fmla="*/ 4623894 h 4623894"/>
              <a:gd name="connsiteX16" fmla="*/ 102341 w 7505651"/>
              <a:gd name="connsiteY16" fmla="*/ 4237885 h 4623894"/>
              <a:gd name="connsiteX17" fmla="*/ 102341 w 7505651"/>
              <a:gd name="connsiteY17" fmla="*/ 3272889 h 4623894"/>
              <a:gd name="connsiteX18" fmla="*/ 102341 w 7505651"/>
              <a:gd name="connsiteY18" fmla="*/ 2693887 h 4623894"/>
              <a:gd name="connsiteX19" fmla="*/ 102341 w 7505651"/>
              <a:gd name="connsiteY19" fmla="*/ 2693887 h 4623894"/>
              <a:gd name="connsiteX20" fmla="*/ 102341 w 7505651"/>
              <a:gd name="connsiteY20" fmla="*/ 2693894 h 4623894"/>
              <a:gd name="connsiteX0" fmla="*/ 91223 w 7494533"/>
              <a:gd name="connsiteY0" fmla="*/ 2729371 h 4659371"/>
              <a:gd name="connsiteX1" fmla="*/ 477232 w 7494533"/>
              <a:gd name="connsiteY1" fmla="*/ 2343362 h 4659371"/>
              <a:gd name="connsiteX2" fmla="*/ 1852051 w 7494533"/>
              <a:gd name="connsiteY2" fmla="*/ 2358861 h 4659371"/>
              <a:gd name="connsiteX3" fmla="*/ 0 w 7494533"/>
              <a:gd name="connsiteY3" fmla="*/ 0 h 4659371"/>
              <a:gd name="connsiteX4" fmla="*/ 3175936 w 7494533"/>
              <a:gd name="connsiteY4" fmla="*/ 2343362 h 4659371"/>
              <a:gd name="connsiteX5" fmla="*/ 7108524 w 7494533"/>
              <a:gd name="connsiteY5" fmla="*/ 2343362 h 4659371"/>
              <a:gd name="connsiteX6" fmla="*/ 7494533 w 7494533"/>
              <a:gd name="connsiteY6" fmla="*/ 2729371 h 4659371"/>
              <a:gd name="connsiteX7" fmla="*/ 7494533 w 7494533"/>
              <a:gd name="connsiteY7" fmla="*/ 2729364 h 4659371"/>
              <a:gd name="connsiteX8" fmla="*/ 7494533 w 7494533"/>
              <a:gd name="connsiteY8" fmla="*/ 2729364 h 4659371"/>
              <a:gd name="connsiteX9" fmla="*/ 7494533 w 7494533"/>
              <a:gd name="connsiteY9" fmla="*/ 3308366 h 4659371"/>
              <a:gd name="connsiteX10" fmla="*/ 7494533 w 7494533"/>
              <a:gd name="connsiteY10" fmla="*/ 4273362 h 4659371"/>
              <a:gd name="connsiteX11" fmla="*/ 7108524 w 7494533"/>
              <a:gd name="connsiteY11" fmla="*/ 4659371 h 4659371"/>
              <a:gd name="connsiteX12" fmla="*/ 3175936 w 7494533"/>
              <a:gd name="connsiteY12" fmla="*/ 4659371 h 4659371"/>
              <a:gd name="connsiteX13" fmla="*/ 1325108 w 7494533"/>
              <a:gd name="connsiteY13" fmla="*/ 4659371 h 4659371"/>
              <a:gd name="connsiteX14" fmla="*/ 1325108 w 7494533"/>
              <a:gd name="connsiteY14" fmla="*/ 4659371 h 4659371"/>
              <a:gd name="connsiteX15" fmla="*/ 477232 w 7494533"/>
              <a:gd name="connsiteY15" fmla="*/ 4659371 h 4659371"/>
              <a:gd name="connsiteX16" fmla="*/ 91223 w 7494533"/>
              <a:gd name="connsiteY16" fmla="*/ 4273362 h 4659371"/>
              <a:gd name="connsiteX17" fmla="*/ 91223 w 7494533"/>
              <a:gd name="connsiteY17" fmla="*/ 3308366 h 4659371"/>
              <a:gd name="connsiteX18" fmla="*/ 91223 w 7494533"/>
              <a:gd name="connsiteY18" fmla="*/ 2729364 h 4659371"/>
              <a:gd name="connsiteX19" fmla="*/ 91223 w 7494533"/>
              <a:gd name="connsiteY19" fmla="*/ 2729364 h 4659371"/>
              <a:gd name="connsiteX20" fmla="*/ 91223 w 7494533"/>
              <a:gd name="connsiteY20" fmla="*/ 2729371 h 4659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494533" h="4659371">
                <a:moveTo>
                  <a:pt x="91223" y="2729371"/>
                </a:moveTo>
                <a:cubicBezTo>
                  <a:pt x="91223" y="2516184"/>
                  <a:pt x="264045" y="2343362"/>
                  <a:pt x="477232" y="2343362"/>
                </a:cubicBezTo>
                <a:lnTo>
                  <a:pt x="1852051" y="2358861"/>
                </a:lnTo>
                <a:lnTo>
                  <a:pt x="0" y="0"/>
                </a:lnTo>
                <a:lnTo>
                  <a:pt x="3175936" y="2343362"/>
                </a:lnTo>
                <a:lnTo>
                  <a:pt x="7108524" y="2343362"/>
                </a:lnTo>
                <a:cubicBezTo>
                  <a:pt x="7321711" y="2343362"/>
                  <a:pt x="7494533" y="2516184"/>
                  <a:pt x="7494533" y="2729371"/>
                </a:cubicBezTo>
                <a:lnTo>
                  <a:pt x="7494533" y="2729364"/>
                </a:lnTo>
                <a:lnTo>
                  <a:pt x="7494533" y="2729364"/>
                </a:lnTo>
                <a:lnTo>
                  <a:pt x="7494533" y="3308366"/>
                </a:lnTo>
                <a:lnTo>
                  <a:pt x="7494533" y="4273362"/>
                </a:lnTo>
                <a:cubicBezTo>
                  <a:pt x="7494533" y="4486549"/>
                  <a:pt x="7321711" y="4659371"/>
                  <a:pt x="7108524" y="4659371"/>
                </a:cubicBezTo>
                <a:lnTo>
                  <a:pt x="3175936" y="4659371"/>
                </a:lnTo>
                <a:lnTo>
                  <a:pt x="1325108" y="4659371"/>
                </a:lnTo>
                <a:lnTo>
                  <a:pt x="1325108" y="4659371"/>
                </a:lnTo>
                <a:lnTo>
                  <a:pt x="477232" y="4659371"/>
                </a:lnTo>
                <a:cubicBezTo>
                  <a:pt x="264045" y="4659371"/>
                  <a:pt x="91223" y="4486549"/>
                  <a:pt x="91223" y="4273362"/>
                </a:cubicBezTo>
                <a:lnTo>
                  <a:pt x="91223" y="3308366"/>
                </a:lnTo>
                <a:lnTo>
                  <a:pt x="91223" y="2729364"/>
                </a:lnTo>
                <a:lnTo>
                  <a:pt x="91223" y="2729364"/>
                </a:lnTo>
                <a:lnTo>
                  <a:pt x="91223" y="27293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1" compatLnSpc="1">
            <a:prstTxWarp prst="textNoShape">
              <a:avLst/>
            </a:prstTxWarp>
          </a:bodyPr>
          <a:lstStyle/>
          <a:p>
            <a:pPr algn="ctr" defTabSz="2195513" eaLnBrk="0" hangingPunct="0"/>
            <a:r>
              <a:rPr kumimoji="0" lang="en-US" sz="3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Part of the</a:t>
            </a:r>
          </a:p>
          <a:p>
            <a:pPr algn="ctr" defTabSz="2195513" eaLnBrk="0" hangingPunct="0"/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Focal Attention Mechanism</a:t>
            </a:r>
            <a:endParaRPr kumimoji="0" lang="en-US" sz="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  <a:p>
            <a:pPr algn="ctr" defTabSz="2195513" eaLnBrk="0" hangingPunct="0"/>
            <a:endParaRPr kumimoji="0" lang="en-US" sz="800" b="1" i="0" u="sng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9301BB4-A376-4C3C-AF77-E11B078881E7}"/>
              </a:ext>
            </a:extLst>
          </p:cNvPr>
          <p:cNvSpPr txBox="1"/>
          <p:nvPr/>
        </p:nvSpPr>
        <p:spPr>
          <a:xfrm>
            <a:off x="3535828" y="6994773"/>
            <a:ext cx="6152646" cy="1569660"/>
          </a:xfrm>
          <a:prstGeom prst="rect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tx1"/>
            </a:solidFill>
          </a:ln>
        </p:spPr>
        <p:txBody>
          <a:bodyPr wrap="none" rtlCol="0" anchor="ctr">
            <a:spAutoFit/>
          </a:bodyPr>
          <a:lstStyle/>
          <a:p>
            <a:pPr algn="ctr"/>
            <a:r>
              <a:rPr lang="en-US" sz="3200" b="1" u="sng" dirty="0">
                <a:latin typeface="Tahoma" charset="0"/>
              </a:rPr>
              <a:t>Diffuse Attention Mechanism</a:t>
            </a:r>
          </a:p>
          <a:p>
            <a:pPr algn="ctr"/>
            <a:r>
              <a:rPr lang="en-US" sz="3200" dirty="0">
                <a:latin typeface="Tahoma" charset="0"/>
              </a:rPr>
              <a:t>The</a:t>
            </a:r>
            <a:r>
              <a:rPr lang="en-US" sz="3200" b="1" dirty="0">
                <a:latin typeface="Tahoma" charset="0"/>
              </a:rPr>
              <a:t> World Model </a:t>
            </a:r>
            <a:r>
              <a:rPr lang="en-US" sz="3200" dirty="0">
                <a:latin typeface="Tahoma" charset="0"/>
              </a:rPr>
              <a:t>and the </a:t>
            </a:r>
            <a:br>
              <a:rPr lang="en-US" sz="3200" b="1" dirty="0">
                <a:latin typeface="Tahoma" charset="0"/>
              </a:rPr>
            </a:br>
            <a:r>
              <a:rPr lang="en-US" sz="3200" b="1" dirty="0">
                <a:latin typeface="Tahoma" charset="0"/>
              </a:rPr>
              <a:t>Diffuse Attention Schema</a:t>
            </a:r>
            <a:endParaRPr lang="en-US" sz="3200" b="1" dirty="0"/>
          </a:p>
        </p:txBody>
      </p:sp>
      <p:sp>
        <p:nvSpPr>
          <p:cNvPr id="3" name="Arrow: Left-Right 2">
            <a:extLst>
              <a:ext uri="{FF2B5EF4-FFF2-40B4-BE49-F238E27FC236}">
                <a16:creationId xmlns:a16="http://schemas.microsoft.com/office/drawing/2014/main" id="{042272F6-E89C-486D-946F-75A5704AB1C7}"/>
              </a:ext>
            </a:extLst>
          </p:cNvPr>
          <p:cNvSpPr/>
          <p:nvPr/>
        </p:nvSpPr>
        <p:spPr bwMode="auto">
          <a:xfrm>
            <a:off x="3454400" y="5367071"/>
            <a:ext cx="10383520" cy="1546027"/>
          </a:xfrm>
          <a:prstGeom prst="leftRightArrow">
            <a:avLst>
              <a:gd name="adj1" fmla="val 77489"/>
              <a:gd name="adj2" fmla="val 50000"/>
            </a:avLst>
          </a:prstGeom>
          <a:solidFill>
            <a:schemeClr val="bg1">
              <a:lumMod val="75000"/>
            </a:schemeClr>
          </a:solidFill>
          <a:ln w="38100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 b="1" u="sng" dirty="0">
                <a:latin typeface="Tahoma" charset="0"/>
              </a:rPr>
              <a:t>Focal Attention Mechanism</a:t>
            </a:r>
          </a:p>
          <a:p>
            <a:pPr algn="ctr"/>
            <a:r>
              <a:rPr lang="en-US" sz="3200" b="1" dirty="0">
                <a:latin typeface="Tahoma" charset="0"/>
              </a:rPr>
              <a:t>Focal Models </a:t>
            </a:r>
            <a:r>
              <a:rPr lang="en-US" sz="3200" dirty="0">
                <a:latin typeface="Tahoma" charset="0"/>
              </a:rPr>
              <a:t>and</a:t>
            </a:r>
            <a:r>
              <a:rPr lang="en-US" sz="3200" b="1" dirty="0">
                <a:latin typeface="Tahoma" charset="0"/>
              </a:rPr>
              <a:t> Focal Attention Schemas</a:t>
            </a:r>
            <a:endParaRPr lang="en-US" sz="32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69654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16231">
        <p:fade/>
      </p:transition>
    </mc:Choice>
    <mc:Fallback xmlns="">
      <p:transition spd="med" advTm="51623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104" grpId="0" animBg="1"/>
      <p:bldP spid="33" grpId="0" animBg="1"/>
      <p:bldP spid="34" grpId="0" animBg="1"/>
      <p:bldP spid="34" grpId="1" animBg="1"/>
      <p:bldP spid="36" grpId="0" animBg="1"/>
      <p:bldP spid="3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08C0F535-4559-4D6C-A2D4-F529A5190448}"/>
              </a:ext>
            </a:extLst>
          </p:cNvPr>
          <p:cNvSpPr/>
          <p:nvPr/>
        </p:nvSpPr>
        <p:spPr bwMode="auto">
          <a:xfrm>
            <a:off x="2194560" y="5120640"/>
            <a:ext cx="13990320" cy="4206240"/>
          </a:xfrm>
          <a:prstGeom prst="roundRect">
            <a:avLst>
              <a:gd name="adj" fmla="val 8306"/>
            </a:avLst>
          </a:prstGeom>
          <a:noFill/>
          <a:ln w="1270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1" compatLnSpc="1">
            <a:prstTxWarp prst="textNoShape">
              <a:avLst/>
            </a:prstTxWarp>
          </a:bodyPr>
          <a:lstStyle/>
          <a:p>
            <a:pPr marL="0" marR="0" indent="0" algn="l" defTabSz="21955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90AEB80-C26A-4375-8C2C-307C549502E6}"/>
              </a:ext>
            </a:extLst>
          </p:cNvPr>
          <p:cNvSpPr txBox="1"/>
          <p:nvPr/>
        </p:nvSpPr>
        <p:spPr>
          <a:xfrm>
            <a:off x="9729793" y="2971800"/>
            <a:ext cx="661488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u="sng" dirty="0"/>
              <a:t>Focal Attention Mechanism</a:t>
            </a:r>
          </a:p>
          <a:p>
            <a:pPr algn="ctr"/>
            <a:r>
              <a:rPr lang="en-US" sz="2800" dirty="0"/>
              <a:t>is used for both TD &amp; BU Focal Attention</a:t>
            </a:r>
          </a:p>
        </p:txBody>
      </p:sp>
      <p:pic>
        <p:nvPicPr>
          <p:cNvPr id="43" name="Picture 42" descr="A large white building&#10;&#10;Description automatically generated">
            <a:extLst>
              <a:ext uri="{FF2B5EF4-FFF2-40B4-BE49-F238E27FC236}">
                <a16:creationId xmlns:a16="http://schemas.microsoft.com/office/drawing/2014/main" id="{F0CDB641-E1A4-40A0-8EE8-B4EA68D803A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7632" y="6490550"/>
            <a:ext cx="2743200" cy="119431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1A22D06-B7AD-4936-8D91-FBB530230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210312"/>
            <a:ext cx="15241529" cy="2229738"/>
          </a:xfrm>
        </p:spPr>
        <p:txBody>
          <a:bodyPr/>
          <a:lstStyle/>
          <a:p>
            <a:r>
              <a:rPr lang="en-US" dirty="0"/>
              <a:t>The Modeler’s “Complete World”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FCCC0F-6EB8-4672-B985-7BA6736B0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FA7B1-9781-4CDD-AD7A-615476979112}" type="slidenum">
              <a:rPr lang="en-US" smtClean="0"/>
              <a:pPr>
                <a:defRPr/>
              </a:pPr>
              <a:t>44</a:t>
            </a:fld>
            <a:endParaRPr lang="en-US" dirty="0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4C6F5B79-9D41-4395-9093-DD1A8A09ED2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6616435"/>
              </p:ext>
            </p:extLst>
          </p:nvPr>
        </p:nvGraphicFramePr>
        <p:xfrm>
          <a:off x="6353430" y="6500181"/>
          <a:ext cx="2743201" cy="11943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5" imgW="8400600" imgH="3657240" progId="">
                  <p:embed/>
                </p:oleObj>
              </mc:Choice>
              <mc:Fallback>
                <p:oleObj r:id="rId5" imgW="8400600" imgH="3657240" progId="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4C6F5B79-9D41-4395-9093-DD1A8A09ED2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353430" y="6500181"/>
                        <a:ext cx="2743201" cy="11943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4" name="Group 23">
            <a:extLst>
              <a:ext uri="{FF2B5EF4-FFF2-40B4-BE49-F238E27FC236}">
                <a16:creationId xmlns:a16="http://schemas.microsoft.com/office/drawing/2014/main" id="{76D0BB1B-8AB6-4AC1-99DF-4478FC2C7A2B}"/>
              </a:ext>
            </a:extLst>
          </p:cNvPr>
          <p:cNvGrpSpPr>
            <a:grpSpLocks noChangeAspect="1"/>
          </p:cNvGrpSpPr>
          <p:nvPr/>
        </p:nvGrpSpPr>
        <p:grpSpPr>
          <a:xfrm>
            <a:off x="9401428" y="5120640"/>
            <a:ext cx="3404312" cy="3578127"/>
            <a:chOff x="5892800" y="2743200"/>
            <a:chExt cx="5867400" cy="7093046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182CF649-3D57-4128-9BFF-0B451C449BEF}"/>
                </a:ext>
              </a:extLst>
            </p:cNvPr>
            <p:cNvCxnSpPr/>
            <p:nvPr/>
          </p:nvCxnSpPr>
          <p:spPr bwMode="auto">
            <a:xfrm>
              <a:off x="5892800" y="2743200"/>
              <a:ext cx="0" cy="7093046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3411A6C5-D268-464F-B61C-5C5F43BB06E4}"/>
                </a:ext>
              </a:extLst>
            </p:cNvPr>
            <p:cNvCxnSpPr/>
            <p:nvPr/>
          </p:nvCxnSpPr>
          <p:spPr bwMode="auto">
            <a:xfrm>
              <a:off x="11760200" y="2743200"/>
              <a:ext cx="0" cy="7093046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1FCC368-99AF-48CD-AE9D-E0E448814C8E}"/>
              </a:ext>
            </a:extLst>
          </p:cNvPr>
          <p:cNvGrpSpPr/>
          <p:nvPr/>
        </p:nvGrpSpPr>
        <p:grpSpPr>
          <a:xfrm>
            <a:off x="3007215" y="6172200"/>
            <a:ext cx="1828800" cy="1828800"/>
            <a:chOff x="12522200" y="4657518"/>
            <a:chExt cx="1828800" cy="1828800"/>
          </a:xfrm>
        </p:grpSpPr>
        <p:sp>
          <p:nvSpPr>
            <p:cNvPr id="7" name="Arrow: Quad 6">
              <a:extLst>
                <a:ext uri="{FF2B5EF4-FFF2-40B4-BE49-F238E27FC236}">
                  <a16:creationId xmlns:a16="http://schemas.microsoft.com/office/drawing/2014/main" id="{8081BF37-58D2-4F5A-BED5-80C46463C9C9}"/>
                </a:ext>
              </a:extLst>
            </p:cNvPr>
            <p:cNvSpPr/>
            <p:nvPr/>
          </p:nvSpPr>
          <p:spPr bwMode="auto">
            <a:xfrm>
              <a:off x="12522200" y="4657518"/>
              <a:ext cx="1828800" cy="1828800"/>
            </a:xfrm>
            <a:prstGeom prst="quadArrow">
              <a:avLst>
                <a:gd name="adj1" fmla="val 12500"/>
                <a:gd name="adj2" fmla="val 12727"/>
                <a:gd name="adj3" fmla="val 8409"/>
              </a:avLst>
            </a:prstGeom>
            <a:solidFill>
              <a:srgbClr val="ADEFD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1" compatLnSpc="1">
              <a:prstTxWarp prst="textNoShape">
                <a:avLst/>
              </a:prstTxWarp>
            </a:bodyPr>
            <a:lstStyle/>
            <a:p>
              <a:pPr marL="0" marR="0" indent="0" algn="l" defTabSz="219551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23" name="Arrow: Quad 22">
              <a:extLst>
                <a:ext uri="{FF2B5EF4-FFF2-40B4-BE49-F238E27FC236}">
                  <a16:creationId xmlns:a16="http://schemas.microsoft.com/office/drawing/2014/main" id="{52DA5E93-B2A2-43C4-847E-3DE7B7765AF3}"/>
                </a:ext>
              </a:extLst>
            </p:cNvPr>
            <p:cNvSpPr/>
            <p:nvPr/>
          </p:nvSpPr>
          <p:spPr bwMode="auto">
            <a:xfrm rot="2700000">
              <a:off x="12522200" y="4657518"/>
              <a:ext cx="1828800" cy="1828800"/>
            </a:xfrm>
            <a:prstGeom prst="quadArrow">
              <a:avLst>
                <a:gd name="adj1" fmla="val 12500"/>
                <a:gd name="adj2" fmla="val 12727"/>
                <a:gd name="adj3" fmla="val 8409"/>
              </a:avLst>
            </a:prstGeom>
            <a:solidFill>
              <a:srgbClr val="ADEFD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1" compatLnSpc="1">
              <a:prstTxWarp prst="textNoShape">
                <a:avLst/>
              </a:prstTxWarp>
            </a:bodyPr>
            <a:lstStyle/>
            <a:p>
              <a:pPr marL="0" marR="0" indent="0" algn="l" defTabSz="219551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3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353AC3EE-A464-4149-872D-E98C2E937081}"/>
                </a:ext>
              </a:extLst>
            </p:cNvPr>
            <p:cNvSpPr/>
            <p:nvPr/>
          </p:nvSpPr>
          <p:spPr bwMode="auto">
            <a:xfrm>
              <a:off x="13139420" y="5274738"/>
              <a:ext cx="594360" cy="594360"/>
            </a:xfrm>
            <a:prstGeom prst="ellipse">
              <a:avLst/>
            </a:prstGeom>
            <a:solidFill>
              <a:srgbClr val="ADEFD1"/>
            </a:solidFill>
            <a:ln w="9525" cap="flat" cmpd="sng" algn="ctr">
              <a:solidFill>
                <a:srgbClr val="ADEFD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1" compatLnSpc="1">
              <a:prstTxWarp prst="textNoShape">
                <a:avLst/>
              </a:prstTxWarp>
            </a:bodyPr>
            <a:lstStyle/>
            <a:p>
              <a:pPr marL="0" marR="0" indent="0" algn="l" defTabSz="219551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3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</p:grp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C6AD245-2C76-49A6-88B2-890F6B6E7918}"/>
              </a:ext>
            </a:extLst>
          </p:cNvPr>
          <p:cNvCxnSpPr/>
          <p:nvPr/>
        </p:nvCxnSpPr>
        <p:spPr bwMode="auto">
          <a:xfrm>
            <a:off x="5740400" y="5109956"/>
            <a:ext cx="0" cy="357812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A974C4D-A278-40CD-B773-D9A3B9E3844D}"/>
              </a:ext>
            </a:extLst>
          </p:cNvPr>
          <p:cNvSpPr/>
          <p:nvPr/>
        </p:nvSpPr>
        <p:spPr bwMode="auto">
          <a:xfrm>
            <a:off x="9601200" y="2834640"/>
            <a:ext cx="6858000" cy="6217920"/>
          </a:xfrm>
          <a:prstGeom prst="roundRect">
            <a:avLst/>
          </a:prstGeom>
          <a:noFill/>
          <a:ln w="63500" cap="flat" cmpd="dbl" algn="ctr">
            <a:solidFill>
              <a:srgbClr val="9999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1" compatLnSpc="1">
            <a:prstTxWarp prst="textNoShape">
              <a:avLst/>
            </a:prstTxWarp>
          </a:bodyPr>
          <a:lstStyle/>
          <a:p>
            <a:pPr marL="0" marR="0" indent="0" algn="l" defTabSz="21955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EA76CB61-4448-4984-AC56-C56D55AA6A6E}"/>
              </a:ext>
            </a:extLst>
          </p:cNvPr>
          <p:cNvSpPr/>
          <p:nvPr/>
        </p:nvSpPr>
        <p:spPr bwMode="auto">
          <a:xfrm>
            <a:off x="1920240" y="2834640"/>
            <a:ext cx="7315200" cy="6217920"/>
          </a:xfrm>
          <a:prstGeom prst="roundRect">
            <a:avLst/>
          </a:prstGeom>
          <a:noFill/>
          <a:ln w="63500" cap="flat" cmpd="dbl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1" compatLnSpc="1">
            <a:prstTxWarp prst="textNoShape">
              <a:avLst/>
            </a:prstTxWarp>
          </a:bodyPr>
          <a:lstStyle/>
          <a:p>
            <a:pPr marL="0" marR="0" indent="0" algn="l" defTabSz="21955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F0BEE38-72C0-48C9-BA0B-0A560BF39E41}"/>
              </a:ext>
            </a:extLst>
          </p:cNvPr>
          <p:cNvSpPr/>
          <p:nvPr/>
        </p:nvSpPr>
        <p:spPr bwMode="auto">
          <a:xfrm rot="19023194">
            <a:off x="3974909" y="6779326"/>
            <a:ext cx="201676" cy="446868"/>
          </a:xfrm>
          <a:prstGeom prst="rect">
            <a:avLst/>
          </a:prstGeom>
          <a:solidFill>
            <a:srgbClr val="ADEFD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1" compatLnSpc="1">
            <a:prstTxWarp prst="textNoShape">
              <a:avLst/>
            </a:prstTxWarp>
          </a:bodyPr>
          <a:lstStyle/>
          <a:p>
            <a:pPr marL="0" marR="0" indent="0" algn="l" defTabSz="21955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1C46086-2F5C-4520-A014-0F4ECB2556A4}"/>
              </a:ext>
            </a:extLst>
          </p:cNvPr>
          <p:cNvSpPr txBox="1"/>
          <p:nvPr/>
        </p:nvSpPr>
        <p:spPr>
          <a:xfrm>
            <a:off x="5760720" y="8759952"/>
            <a:ext cx="7040880" cy="566928"/>
          </a:xfrm>
          <a:prstGeom prst="rect">
            <a:avLst/>
          </a:prstGeom>
          <a:solidFill>
            <a:schemeClr val="bg1"/>
          </a:solidFill>
          <a:ln w="1174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</a:rPr>
              <a:t>The 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</a:rPr>
              <a:t>“Complete World”</a:t>
            </a:r>
            <a:endParaRPr lang="en-US" sz="32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1EF3B31-D920-4E46-9CB3-FCB545E664DB}"/>
              </a:ext>
            </a:extLst>
          </p:cNvPr>
          <p:cNvSpPr txBox="1"/>
          <p:nvPr/>
        </p:nvSpPr>
        <p:spPr>
          <a:xfrm>
            <a:off x="2007240" y="2971800"/>
            <a:ext cx="709938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u="sng" dirty="0"/>
              <a:t>Diffuse Attention Mechanism</a:t>
            </a:r>
            <a:br>
              <a:rPr lang="en-US" sz="2800" b="1" u="sng" dirty="0"/>
            </a:br>
            <a:r>
              <a:rPr lang="en-US" sz="2800" dirty="0"/>
              <a:t>Updates the World &amp; finds BU Focal Targets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D46AA2D-336C-437E-9646-1EE4A621C9C5}"/>
              </a:ext>
            </a:extLst>
          </p:cNvPr>
          <p:cNvSpPr txBox="1"/>
          <p:nvPr/>
        </p:nvSpPr>
        <p:spPr>
          <a:xfrm>
            <a:off x="10621005" y="3931920"/>
            <a:ext cx="478688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/>
              <a:t>Controller &amp; Modeler can</a:t>
            </a:r>
          </a:p>
          <a:p>
            <a:pPr algn="ctr"/>
            <a:r>
              <a:rPr lang="en-US" sz="2800" b="1" dirty="0"/>
              <a:t>have </a:t>
            </a:r>
            <a:r>
              <a:rPr lang="en-US" sz="2800" b="1" u="sng" dirty="0"/>
              <a:t>Focal Awareness</a:t>
            </a:r>
            <a:endParaRPr lang="en-US" sz="2800" u="sng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3E7D828-C08E-4522-8D49-DE6F06575D92}"/>
              </a:ext>
            </a:extLst>
          </p:cNvPr>
          <p:cNvSpPr txBox="1"/>
          <p:nvPr/>
        </p:nvSpPr>
        <p:spPr>
          <a:xfrm>
            <a:off x="3596666" y="3931920"/>
            <a:ext cx="411042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u="sng" dirty="0"/>
              <a:t>Only</a:t>
            </a:r>
            <a:r>
              <a:rPr lang="en-US" sz="2800" b="1" dirty="0"/>
              <a:t> the Modeler has</a:t>
            </a:r>
            <a:br>
              <a:rPr lang="en-US" sz="2800" b="1" dirty="0"/>
            </a:br>
            <a:r>
              <a:rPr lang="en-US" sz="2800" b="1" u="sng" dirty="0"/>
              <a:t>Diffuse Awareness</a:t>
            </a:r>
            <a:endParaRPr lang="en-US" sz="2800" u="sng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D93EC3C-6461-4406-A665-E190C92F8C3B}"/>
              </a:ext>
            </a:extLst>
          </p:cNvPr>
          <p:cNvSpPr txBox="1">
            <a:spLocks noChangeAspect="1"/>
          </p:cNvSpPr>
          <p:nvPr/>
        </p:nvSpPr>
        <p:spPr>
          <a:xfrm>
            <a:off x="7035800" y="5141893"/>
            <a:ext cx="127470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/>
              <a:t>World</a:t>
            </a:r>
          </a:p>
          <a:p>
            <a:pPr algn="ctr"/>
            <a:r>
              <a:rPr lang="en-US" sz="2800" b="1" dirty="0"/>
              <a:t>Model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433D18F-BB49-4291-9E13-96251ADCB9A1}"/>
              </a:ext>
            </a:extLst>
          </p:cNvPr>
          <p:cNvSpPr txBox="1">
            <a:spLocks noChangeAspect="1"/>
          </p:cNvSpPr>
          <p:nvPr/>
        </p:nvSpPr>
        <p:spPr>
          <a:xfrm>
            <a:off x="9747196" y="5141893"/>
            <a:ext cx="292740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/>
              <a:t>Focal Attention</a:t>
            </a:r>
          </a:p>
          <a:p>
            <a:pPr algn="ctr"/>
            <a:r>
              <a:rPr lang="en-US" sz="2800" b="1" dirty="0"/>
              <a:t>Schema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D002904-AC38-4268-8445-042823FFAD9E}"/>
              </a:ext>
            </a:extLst>
          </p:cNvPr>
          <p:cNvSpPr txBox="1">
            <a:spLocks noChangeAspect="1"/>
          </p:cNvSpPr>
          <p:nvPr/>
        </p:nvSpPr>
        <p:spPr>
          <a:xfrm>
            <a:off x="2311400" y="5141893"/>
            <a:ext cx="326884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/>
              <a:t>Diffuse Attention</a:t>
            </a:r>
            <a:br>
              <a:rPr lang="en-US" sz="2800" b="1" dirty="0"/>
            </a:br>
            <a:r>
              <a:rPr lang="en-US" sz="2800" b="1" dirty="0"/>
              <a:t>Schema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F175043-AEA4-4F47-9146-B196E495683E}"/>
              </a:ext>
            </a:extLst>
          </p:cNvPr>
          <p:cNvSpPr txBox="1">
            <a:spLocks noChangeAspect="1"/>
          </p:cNvSpPr>
          <p:nvPr/>
        </p:nvSpPr>
        <p:spPr>
          <a:xfrm>
            <a:off x="3369064" y="7964269"/>
            <a:ext cx="11416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DAS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E6218A99-EC89-4FE0-8EBB-2639D4E3B588}"/>
              </a:ext>
            </a:extLst>
          </p:cNvPr>
          <p:cNvSpPr txBox="1">
            <a:spLocks noChangeAspect="1"/>
          </p:cNvSpPr>
          <p:nvPr/>
        </p:nvSpPr>
        <p:spPr>
          <a:xfrm>
            <a:off x="7039227" y="7964269"/>
            <a:ext cx="83183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 WM         </a:t>
            </a:r>
            <a:r>
              <a:rPr lang="en-US" sz="1000" b="1" dirty="0"/>
              <a:t> </a:t>
            </a:r>
            <a:r>
              <a:rPr lang="en-US" sz="3600" b="1" dirty="0"/>
              <a:t>          FAS                    FM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CB53EB7-BB74-48E8-95C5-BE449A105562}"/>
              </a:ext>
            </a:extLst>
          </p:cNvPr>
          <p:cNvSpPr txBox="1">
            <a:spLocks noChangeAspect="1"/>
          </p:cNvSpPr>
          <p:nvPr/>
        </p:nvSpPr>
        <p:spPr>
          <a:xfrm>
            <a:off x="13817600" y="5141893"/>
            <a:ext cx="127470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/>
              <a:t>Focal</a:t>
            </a:r>
          </a:p>
          <a:p>
            <a:pPr algn="ctr"/>
            <a:r>
              <a:rPr lang="en-US" sz="2800" b="1" dirty="0"/>
              <a:t>Model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3E3882B-1686-4F12-914D-45317CCC5B6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7632" y="6492240"/>
            <a:ext cx="2743200" cy="1194157"/>
          </a:xfrm>
          <a:prstGeom prst="rect">
            <a:avLst/>
          </a:prstGeom>
        </p:spPr>
      </p:pic>
      <p:sp>
        <p:nvSpPr>
          <p:cNvPr id="41" name="Oval 40">
            <a:extLst>
              <a:ext uri="{FF2B5EF4-FFF2-40B4-BE49-F238E27FC236}">
                <a16:creationId xmlns:a16="http://schemas.microsoft.com/office/drawing/2014/main" id="{BF6686DA-AE91-4570-AA9A-8AE0D0E18C36}"/>
              </a:ext>
            </a:extLst>
          </p:cNvPr>
          <p:cNvSpPr/>
          <p:nvPr/>
        </p:nvSpPr>
        <p:spPr bwMode="auto">
          <a:xfrm>
            <a:off x="3622040" y="6781800"/>
            <a:ext cx="594360" cy="594360"/>
          </a:xfrm>
          <a:prstGeom prst="ellipse">
            <a:avLst/>
          </a:prstGeom>
          <a:solidFill>
            <a:srgbClr val="ADEFD1"/>
          </a:solidFill>
          <a:ln w="9525" cap="flat" cmpd="sng" algn="ctr">
            <a:solidFill>
              <a:srgbClr val="ADEFD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1" compatLnSpc="1">
            <a:prstTxWarp prst="textNoShape">
              <a:avLst/>
            </a:prstTxWarp>
          </a:bodyPr>
          <a:lstStyle/>
          <a:p>
            <a:pPr marL="0" marR="0" indent="0" algn="l" defTabSz="21955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56AD746-07C2-4E13-88E5-81022BC07C97}"/>
              </a:ext>
            </a:extLst>
          </p:cNvPr>
          <p:cNvSpPr txBox="1"/>
          <p:nvPr/>
        </p:nvSpPr>
        <p:spPr>
          <a:xfrm>
            <a:off x="3596667" y="3919334"/>
            <a:ext cx="4110420" cy="1015663"/>
          </a:xfrm>
          <a:prstGeom prst="rect">
            <a:avLst/>
          </a:prstGeom>
          <a:noFill/>
          <a:ln w="1174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6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1BB04AAC-15DE-40FB-ADAD-80FF1F3857A2}"/>
              </a:ext>
            </a:extLst>
          </p:cNvPr>
          <p:cNvSpPr txBox="1"/>
          <p:nvPr/>
        </p:nvSpPr>
        <p:spPr>
          <a:xfrm>
            <a:off x="10621580" y="3925462"/>
            <a:ext cx="4786312" cy="1015663"/>
          </a:xfrm>
          <a:prstGeom prst="rect">
            <a:avLst/>
          </a:prstGeom>
          <a:noFill/>
          <a:ln w="1174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6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1" name="Arrow: Down 60">
            <a:extLst>
              <a:ext uri="{FF2B5EF4-FFF2-40B4-BE49-F238E27FC236}">
                <a16:creationId xmlns:a16="http://schemas.microsoft.com/office/drawing/2014/main" id="{B307FA53-1D24-49E5-AA17-D18FAF05C046}"/>
              </a:ext>
            </a:extLst>
          </p:cNvPr>
          <p:cNvSpPr>
            <a:spLocks noChangeAspect="1"/>
          </p:cNvSpPr>
          <p:nvPr/>
        </p:nvSpPr>
        <p:spPr bwMode="auto">
          <a:xfrm rot="10800000">
            <a:off x="3732791" y="6123449"/>
            <a:ext cx="391887" cy="548639"/>
          </a:xfrm>
          <a:prstGeom prst="downArrow">
            <a:avLst/>
          </a:prstGeom>
          <a:solidFill>
            <a:schemeClr val="tx1"/>
          </a:solidFill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1" compatLnSpc="1">
            <a:prstTxWarp prst="textNoShape">
              <a:avLst/>
            </a:prstTxWarp>
          </a:bodyPr>
          <a:lstStyle/>
          <a:p>
            <a:pPr marL="0" marR="0" indent="0" algn="l" defTabSz="21955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62" name="Arrow: Down 61">
            <a:extLst>
              <a:ext uri="{FF2B5EF4-FFF2-40B4-BE49-F238E27FC236}">
                <a16:creationId xmlns:a16="http://schemas.microsoft.com/office/drawing/2014/main" id="{66627685-4992-4BF8-931A-5679EFE32ABF}"/>
              </a:ext>
            </a:extLst>
          </p:cNvPr>
          <p:cNvSpPr>
            <a:spLocks noChangeAspect="1"/>
          </p:cNvSpPr>
          <p:nvPr/>
        </p:nvSpPr>
        <p:spPr bwMode="auto">
          <a:xfrm rot="8107875">
            <a:off x="3241613" y="6329175"/>
            <a:ext cx="391887" cy="548639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1" compatLnSpc="1">
            <a:prstTxWarp prst="textNoShape">
              <a:avLst/>
            </a:prstTxWarp>
          </a:bodyPr>
          <a:lstStyle/>
          <a:p>
            <a:pPr marL="0" marR="0" indent="0" algn="l" defTabSz="21955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F087360B-4EF9-44AC-A4EB-0A2759C1D722}"/>
              </a:ext>
            </a:extLst>
          </p:cNvPr>
          <p:cNvGrpSpPr>
            <a:grpSpLocks noChangeAspect="1"/>
          </p:cNvGrpSpPr>
          <p:nvPr/>
        </p:nvGrpSpPr>
        <p:grpSpPr>
          <a:xfrm>
            <a:off x="9782427" y="6500167"/>
            <a:ext cx="2743201" cy="1196033"/>
            <a:chOff x="6426200" y="6629400"/>
            <a:chExt cx="4572000" cy="1993392"/>
          </a:xfrm>
          <a:solidFill>
            <a:schemeClr val="bg1">
              <a:lumMod val="95000"/>
            </a:schemeClr>
          </a:solidFill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7A255E5A-1EDF-404D-9313-20E5310AFD21}"/>
                </a:ext>
              </a:extLst>
            </p:cNvPr>
            <p:cNvSpPr/>
            <p:nvPr/>
          </p:nvSpPr>
          <p:spPr bwMode="auto">
            <a:xfrm>
              <a:off x="6426200" y="6629400"/>
              <a:ext cx="4572000" cy="1993392"/>
            </a:xfrm>
            <a:prstGeom prst="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1" compatLnSpc="1">
              <a:prstTxWarp prst="textNoShape">
                <a:avLst/>
              </a:prstTxWarp>
            </a:bodyPr>
            <a:lstStyle/>
            <a:p>
              <a:pPr marL="0" marR="0" indent="0" algn="l" defTabSz="219551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3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65" name="Arrow: Down 64">
              <a:extLst>
                <a:ext uri="{FF2B5EF4-FFF2-40B4-BE49-F238E27FC236}">
                  <a16:creationId xmlns:a16="http://schemas.microsoft.com/office/drawing/2014/main" id="{18A5CFA8-756D-42C6-AF67-D35FEBBE6187}"/>
                </a:ext>
              </a:extLst>
            </p:cNvPr>
            <p:cNvSpPr>
              <a:spLocks noChangeAspect="1"/>
            </p:cNvSpPr>
            <p:nvPr/>
          </p:nvSpPr>
          <p:spPr bwMode="auto">
            <a:xfrm rot="10800000">
              <a:off x="8211455" y="7391399"/>
              <a:ext cx="653145" cy="914400"/>
            </a:xfrm>
            <a:prstGeom prst="downArrow">
              <a:avLst/>
            </a:prstGeom>
            <a:solidFill>
              <a:schemeClr val="tx1"/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1" compatLnSpc="1">
              <a:prstTxWarp prst="textNoShape">
                <a:avLst/>
              </a:prstTxWarp>
            </a:bodyPr>
            <a:lstStyle/>
            <a:p>
              <a:pPr marL="0" marR="0" indent="0" algn="l" defTabSz="219551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3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66" name="Arrow: Down 65">
              <a:extLst>
                <a:ext uri="{FF2B5EF4-FFF2-40B4-BE49-F238E27FC236}">
                  <a16:creationId xmlns:a16="http://schemas.microsoft.com/office/drawing/2014/main" id="{3C6289B5-E9EA-4BE4-ACC8-4BE8510A59F9}"/>
                </a:ext>
              </a:extLst>
            </p:cNvPr>
            <p:cNvSpPr>
              <a:spLocks noChangeAspect="1"/>
            </p:cNvSpPr>
            <p:nvPr/>
          </p:nvSpPr>
          <p:spPr bwMode="auto">
            <a:xfrm rot="10800000">
              <a:off x="7220855" y="7391399"/>
              <a:ext cx="653145" cy="914400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1" compatLnSpc="1">
              <a:prstTxWarp prst="textNoShape">
                <a:avLst/>
              </a:prstTxWarp>
            </a:bodyPr>
            <a:lstStyle/>
            <a:p>
              <a:pPr marL="0" marR="0" indent="0" algn="l" defTabSz="219551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3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284077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1755">
        <p:fade/>
      </p:transition>
    </mc:Choice>
    <mc:Fallback xmlns="">
      <p:transition spd="med" advTm="12175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8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6" grpId="0"/>
      <p:bldP spid="59" grpId="0" animBg="1"/>
      <p:bldP spid="59" grpId="1" animBg="1"/>
      <p:bldP spid="60" grpId="1" animBg="1"/>
      <p:bldP spid="60" grpId="2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ounded Rectangle 5">
            <a:extLst>
              <a:ext uri="{FF2B5EF4-FFF2-40B4-BE49-F238E27FC236}">
                <a16:creationId xmlns:a16="http://schemas.microsoft.com/office/drawing/2014/main" id="{6D1DB015-7F96-41F1-BC23-3EDE5EE22B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9161" y="2819400"/>
            <a:ext cx="12234626" cy="6710020"/>
          </a:xfrm>
          <a:custGeom>
            <a:avLst/>
            <a:gdLst>
              <a:gd name="connsiteX0" fmla="*/ 0 w 12221926"/>
              <a:gd name="connsiteY0" fmla="*/ 1118359 h 6710020"/>
              <a:gd name="connsiteX1" fmla="*/ 1118359 w 12221926"/>
              <a:gd name="connsiteY1" fmla="*/ 0 h 6710020"/>
              <a:gd name="connsiteX2" fmla="*/ 11103567 w 12221926"/>
              <a:gd name="connsiteY2" fmla="*/ 0 h 6710020"/>
              <a:gd name="connsiteX3" fmla="*/ 12221926 w 12221926"/>
              <a:gd name="connsiteY3" fmla="*/ 1118359 h 6710020"/>
              <a:gd name="connsiteX4" fmla="*/ 12221926 w 12221926"/>
              <a:gd name="connsiteY4" fmla="*/ 5591661 h 6710020"/>
              <a:gd name="connsiteX5" fmla="*/ 11103567 w 12221926"/>
              <a:gd name="connsiteY5" fmla="*/ 6710020 h 6710020"/>
              <a:gd name="connsiteX6" fmla="*/ 1118359 w 12221926"/>
              <a:gd name="connsiteY6" fmla="*/ 6710020 h 6710020"/>
              <a:gd name="connsiteX7" fmla="*/ 0 w 12221926"/>
              <a:gd name="connsiteY7" fmla="*/ 5591661 h 6710020"/>
              <a:gd name="connsiteX8" fmla="*/ 0 w 12221926"/>
              <a:gd name="connsiteY8" fmla="*/ 1118359 h 6710020"/>
              <a:gd name="connsiteX0" fmla="*/ 0 w 12221926"/>
              <a:gd name="connsiteY0" fmla="*/ 1118359 h 6710020"/>
              <a:gd name="connsiteX1" fmla="*/ 1118359 w 12221926"/>
              <a:gd name="connsiteY1" fmla="*/ 0 h 6710020"/>
              <a:gd name="connsiteX2" fmla="*/ 11103567 w 12221926"/>
              <a:gd name="connsiteY2" fmla="*/ 0 h 6710020"/>
              <a:gd name="connsiteX3" fmla="*/ 12221926 w 12221926"/>
              <a:gd name="connsiteY3" fmla="*/ 1118359 h 6710020"/>
              <a:gd name="connsiteX4" fmla="*/ 12221926 w 12221926"/>
              <a:gd name="connsiteY4" fmla="*/ 5591661 h 6710020"/>
              <a:gd name="connsiteX5" fmla="*/ 11421067 w 12221926"/>
              <a:gd name="connsiteY5" fmla="*/ 6697320 h 6710020"/>
              <a:gd name="connsiteX6" fmla="*/ 1118359 w 12221926"/>
              <a:gd name="connsiteY6" fmla="*/ 6710020 h 6710020"/>
              <a:gd name="connsiteX7" fmla="*/ 0 w 12221926"/>
              <a:gd name="connsiteY7" fmla="*/ 5591661 h 6710020"/>
              <a:gd name="connsiteX8" fmla="*/ 0 w 12221926"/>
              <a:gd name="connsiteY8" fmla="*/ 1118359 h 6710020"/>
              <a:gd name="connsiteX0" fmla="*/ 0 w 12234626"/>
              <a:gd name="connsiteY0" fmla="*/ 1118359 h 6710020"/>
              <a:gd name="connsiteX1" fmla="*/ 1118359 w 12234626"/>
              <a:gd name="connsiteY1" fmla="*/ 0 h 6710020"/>
              <a:gd name="connsiteX2" fmla="*/ 11103567 w 12234626"/>
              <a:gd name="connsiteY2" fmla="*/ 0 h 6710020"/>
              <a:gd name="connsiteX3" fmla="*/ 12221926 w 12234626"/>
              <a:gd name="connsiteY3" fmla="*/ 1118359 h 6710020"/>
              <a:gd name="connsiteX4" fmla="*/ 12234626 w 12234626"/>
              <a:gd name="connsiteY4" fmla="*/ 5896461 h 6710020"/>
              <a:gd name="connsiteX5" fmla="*/ 11421067 w 12234626"/>
              <a:gd name="connsiteY5" fmla="*/ 6697320 h 6710020"/>
              <a:gd name="connsiteX6" fmla="*/ 1118359 w 12234626"/>
              <a:gd name="connsiteY6" fmla="*/ 6710020 h 6710020"/>
              <a:gd name="connsiteX7" fmla="*/ 0 w 12234626"/>
              <a:gd name="connsiteY7" fmla="*/ 5591661 h 6710020"/>
              <a:gd name="connsiteX8" fmla="*/ 0 w 12234626"/>
              <a:gd name="connsiteY8" fmla="*/ 1118359 h 6710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34626" h="6710020">
                <a:moveTo>
                  <a:pt x="0" y="1118359"/>
                </a:moveTo>
                <a:cubicBezTo>
                  <a:pt x="0" y="500706"/>
                  <a:pt x="500706" y="0"/>
                  <a:pt x="1118359" y="0"/>
                </a:cubicBezTo>
                <a:lnTo>
                  <a:pt x="11103567" y="0"/>
                </a:lnTo>
                <a:cubicBezTo>
                  <a:pt x="11721220" y="0"/>
                  <a:pt x="12221926" y="500706"/>
                  <a:pt x="12221926" y="1118359"/>
                </a:cubicBezTo>
                <a:cubicBezTo>
                  <a:pt x="12226159" y="2711060"/>
                  <a:pt x="12230393" y="4303760"/>
                  <a:pt x="12234626" y="5896461"/>
                </a:cubicBezTo>
                <a:cubicBezTo>
                  <a:pt x="12234626" y="6514114"/>
                  <a:pt x="12038720" y="6697320"/>
                  <a:pt x="11421067" y="6697320"/>
                </a:cubicBezTo>
                <a:lnTo>
                  <a:pt x="1118359" y="6710020"/>
                </a:lnTo>
                <a:cubicBezTo>
                  <a:pt x="500706" y="6710020"/>
                  <a:pt x="0" y="6209314"/>
                  <a:pt x="0" y="5591661"/>
                </a:cubicBezTo>
                <a:lnTo>
                  <a:pt x="0" y="1118359"/>
                </a:lnTo>
                <a:close/>
              </a:path>
            </a:pathLst>
          </a:custGeom>
          <a:solidFill>
            <a:schemeClr val="bg2">
              <a:lumMod val="10000"/>
              <a:lumOff val="90000"/>
            </a:schemeClr>
          </a:solidFill>
          <a:ln w="22225" algn="ctr">
            <a:solidFill>
              <a:schemeClr val="tx1"/>
            </a:solidFill>
            <a:round/>
            <a:headEnd/>
            <a:tailEnd/>
          </a:ln>
        </p:spPr>
        <p:txBody>
          <a:bodyPr anchorCtr="1"/>
          <a:lstStyle>
            <a:defPPr>
              <a:defRPr lang="en-US"/>
            </a:defPPr>
            <a:lvl1pPr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1pPr>
            <a:lvl2pPr marL="2036763" indent="-1579563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4075113" indent="-3160713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6111875" indent="-4740275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8150225" indent="-6321425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algn="ctr"/>
            <a:endParaRPr lang="en-US" altLang="en-US" sz="3200" dirty="0">
              <a:latin typeface="Tahoma" panose="020B0604030504040204" pitchFamily="34" charset="0"/>
            </a:endParaRPr>
          </a:p>
        </p:txBody>
      </p:sp>
      <p:sp>
        <p:nvSpPr>
          <p:cNvPr id="121" name="Title 7">
            <a:extLst>
              <a:ext uri="{FF2B5EF4-FFF2-40B4-BE49-F238E27FC236}">
                <a16:creationId xmlns:a16="http://schemas.microsoft.com/office/drawing/2014/main" id="{D3BA9CD8-A6FA-4D9A-AD4F-A05E2DC74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Focal &amp; Diffuse Mechanism are Connected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3C5BF0-29B0-41FA-9845-C49739C2B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FA7B1-9781-4CDD-AD7A-615476979112}" type="slidenum">
              <a:rPr lang="en-US" smtClean="0"/>
              <a:pPr>
                <a:defRPr/>
              </a:pPr>
              <a:t>45</a:t>
            </a:fld>
            <a:endParaRPr lang="en-US" sz="2000" dirty="0"/>
          </a:p>
        </p:txBody>
      </p:sp>
      <p:sp>
        <p:nvSpPr>
          <p:cNvPr id="66" name="TextBox 19">
            <a:extLst>
              <a:ext uri="{FF2B5EF4-FFF2-40B4-BE49-F238E27FC236}">
                <a16:creationId xmlns:a16="http://schemas.microsoft.com/office/drawing/2014/main" id="{FE37C333-CA2A-4080-9DD3-6931A243B2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19930" y="9029357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1pPr>
            <a:lvl2pPr marL="2036763" indent="-1579563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4075113" indent="-3160713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6111875" indent="-4740275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8150225" indent="-6321425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eaLnBrk="1" hangingPunct="1"/>
            <a:endParaRPr lang="en-US" altLang="en-US" sz="1800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B192BB4-6BFD-4D10-84EE-24E3BBF8EA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0560" y="2438400"/>
            <a:ext cx="5525154" cy="707886"/>
          </a:xfrm>
          <a:prstGeom prst="rect">
            <a:avLst/>
          </a:prstGeom>
          <a:solidFill>
            <a:schemeClr val="bg2">
              <a:lumMod val="25000"/>
              <a:lumOff val="75000"/>
            </a:schemeClr>
          </a:solidFill>
          <a:ln w="222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1pPr>
            <a:lvl2pPr marL="2036763" indent="-1579563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4075113" indent="-3160713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6111875" indent="-4740275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8150225" indent="-6321425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algn="ctr" eaLnBrk="1" hangingPunct="1"/>
            <a:r>
              <a:rPr lang="en-US" altLang="en-US" sz="4000" b="1" dirty="0"/>
              <a:t>Modern Human Brain</a:t>
            </a:r>
          </a:p>
        </p:txBody>
      </p:sp>
      <p:sp>
        <p:nvSpPr>
          <p:cNvPr id="53" name="TextBox 19">
            <a:extLst>
              <a:ext uri="{FF2B5EF4-FFF2-40B4-BE49-F238E27FC236}">
                <a16:creationId xmlns:a16="http://schemas.microsoft.com/office/drawing/2014/main" id="{B971CD88-9C1A-45D4-9870-55E61EB454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04834" y="9334157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1pPr>
            <a:lvl2pPr marL="2036763" indent="-1579563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4075113" indent="-3160713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6111875" indent="-4740275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8150225" indent="-6321425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eaLnBrk="1" hangingPunct="1"/>
            <a:endParaRPr lang="en-US" altLang="en-US" sz="1800" dirty="0"/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248801C9-0FC1-4890-B007-E7E6723DF619}"/>
              </a:ext>
            </a:extLst>
          </p:cNvPr>
          <p:cNvGrpSpPr/>
          <p:nvPr/>
        </p:nvGrpSpPr>
        <p:grpSpPr>
          <a:xfrm>
            <a:off x="2858810" y="3200400"/>
            <a:ext cx="11765615" cy="5974054"/>
            <a:chOff x="1943254" y="3432947"/>
            <a:chExt cx="11223319" cy="5698699"/>
          </a:xfrm>
        </p:grpSpPr>
        <p:sp>
          <p:nvSpPr>
            <p:cNvPr id="55" name="Rounded Rectangle 8">
              <a:extLst>
                <a:ext uri="{FF2B5EF4-FFF2-40B4-BE49-F238E27FC236}">
                  <a16:creationId xmlns:a16="http://schemas.microsoft.com/office/drawing/2014/main" id="{8CBA49C1-F951-41D2-8C37-3754CB682FF1}"/>
                </a:ext>
              </a:extLst>
            </p:cNvPr>
            <p:cNvSpPr/>
            <p:nvPr/>
          </p:nvSpPr>
          <p:spPr bwMode="auto">
            <a:xfrm>
              <a:off x="1943254" y="3470624"/>
              <a:ext cx="7105927" cy="5627305"/>
            </a:xfrm>
            <a:prstGeom prst="roundRect">
              <a:avLst/>
            </a:prstGeom>
            <a:solidFill>
              <a:schemeClr val="accent5"/>
            </a:solidFill>
            <a:ln w="222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numCol="2" anchor="ctr" anchorCtr="1"/>
            <a:lstStyle>
              <a:defPPr>
                <a:defRPr lang="en-US"/>
              </a:defPPr>
              <a:lvl1pPr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1pPr>
              <a:lvl2pPr marL="2036763" indent="-1579563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2pPr>
              <a:lvl3pPr marL="4075113" indent="-3160713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3pPr>
              <a:lvl4pPr marL="6111875" indent="-4740275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4pPr>
              <a:lvl5pPr marL="8150225" indent="-6321425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pPr defTabSz="2195513">
                <a:defRPr/>
              </a:pPr>
              <a:endPara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</a:endParaRP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A7804274-1B32-471C-9F67-D9E6EBCCB463}"/>
                </a:ext>
              </a:extLst>
            </p:cNvPr>
            <p:cNvSpPr/>
            <p:nvPr/>
          </p:nvSpPr>
          <p:spPr bwMode="auto">
            <a:xfrm>
              <a:off x="2383998" y="4293375"/>
              <a:ext cx="6284233" cy="4445783"/>
            </a:xfrm>
            <a:prstGeom prst="rect">
              <a:avLst/>
            </a:prstGeom>
            <a:solidFill>
              <a:schemeClr val="accent5">
                <a:lumMod val="90000"/>
              </a:schemeClr>
            </a:solidFill>
            <a:ln w="349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 anchorCtr="1"/>
            <a:lstStyle>
              <a:defPPr>
                <a:defRPr lang="en-US"/>
              </a:defPPr>
              <a:lvl1pPr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1pPr>
              <a:lvl2pPr marL="2036763" indent="-1579563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2pPr>
              <a:lvl3pPr marL="4075113" indent="-3160713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3pPr>
              <a:lvl4pPr marL="6111875" indent="-4740275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4pPr>
              <a:lvl5pPr marL="8150225" indent="-6321425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pPr algn="ctr" defTabSz="2195513">
                <a:spcBef>
                  <a:spcPts val="0"/>
                </a:spcBef>
                <a:defRPr/>
              </a:pPr>
              <a:r>
                <a:rPr lang="en-US" sz="4400" b="1" dirty="0">
                  <a:latin typeface="Tahoma" charset="0"/>
                </a:rPr>
                <a:t>Sensory World Model, </a:t>
              </a:r>
              <a:br>
                <a:rPr lang="en-US" sz="4400" b="1" dirty="0">
                  <a:latin typeface="Tahoma" charset="0"/>
                </a:rPr>
              </a:br>
              <a:r>
                <a:rPr lang="en-US" sz="4400" b="1" dirty="0">
                  <a:latin typeface="Tahoma" charset="0"/>
                </a:rPr>
                <a:t>Conceptual World,</a:t>
              </a:r>
            </a:p>
            <a:p>
              <a:pPr algn="ctr" defTabSz="2195513">
                <a:spcBef>
                  <a:spcPts val="600"/>
                </a:spcBef>
                <a:defRPr/>
              </a:pPr>
              <a:r>
                <a:rPr lang="en-US" sz="3600" b="1" dirty="0">
                  <a:latin typeface="Tahoma" charset="0"/>
                </a:rPr>
                <a:t>and Directs Attention,</a:t>
              </a:r>
            </a:p>
            <a:p>
              <a:pPr algn="ctr" defTabSz="2195513">
                <a:spcBef>
                  <a:spcPts val="600"/>
                </a:spcBef>
                <a:defRPr/>
              </a:pPr>
              <a:r>
                <a:rPr lang="en-US" sz="3200" b="1" dirty="0">
                  <a:latin typeface="Tahoma" charset="0"/>
                </a:rPr>
                <a:t>includes</a:t>
              </a:r>
            </a:p>
            <a:p>
              <a:pPr algn="ctr" defTabSz="2195513">
                <a:spcBef>
                  <a:spcPts val="600"/>
                </a:spcBef>
                <a:defRPr/>
              </a:pPr>
              <a:r>
                <a:rPr lang="en-US" sz="3600" b="1" dirty="0">
                  <a:latin typeface="Tahoma" charset="0"/>
                </a:rPr>
                <a:t>Intuition, plus</a:t>
              </a:r>
            </a:p>
            <a:p>
              <a:pPr algn="ctr" defTabSz="2195513">
                <a:spcBef>
                  <a:spcPts val="0"/>
                </a:spcBef>
                <a:defRPr/>
              </a:pPr>
              <a:r>
                <a:rPr lang="en-US" sz="3600" b="1" dirty="0">
                  <a:latin typeface="Tahoma" charset="0"/>
                </a:rPr>
                <a:t>Goals and Self-Models</a:t>
              </a:r>
              <a:br>
                <a:rPr lang="en-US" sz="3600" b="1" dirty="0">
                  <a:latin typeface="Tahoma" charset="0"/>
                </a:rPr>
              </a:br>
              <a:r>
                <a:rPr lang="en-US" sz="3600" b="1" dirty="0">
                  <a:latin typeface="Tahoma" charset="0"/>
                </a:rPr>
                <a:t>for all three Agents</a:t>
              </a:r>
              <a:endParaRPr lang="en-US" sz="3600" b="1" u="sng" dirty="0">
                <a:latin typeface="Tahoma" charset="0"/>
              </a:endParaRPr>
            </a:p>
          </p:txBody>
        </p:sp>
        <p:sp>
          <p:nvSpPr>
            <p:cNvPr id="59" name="Rounded Rectangle 9">
              <a:extLst>
                <a:ext uri="{FF2B5EF4-FFF2-40B4-BE49-F238E27FC236}">
                  <a16:creationId xmlns:a16="http://schemas.microsoft.com/office/drawing/2014/main" id="{99720B5D-7A30-4246-B6D9-EAA0ADF95CA7}"/>
                </a:ext>
              </a:extLst>
            </p:cNvPr>
            <p:cNvSpPr/>
            <p:nvPr/>
          </p:nvSpPr>
          <p:spPr bwMode="auto">
            <a:xfrm>
              <a:off x="9737573" y="3432947"/>
              <a:ext cx="3429000" cy="5698699"/>
            </a:xfrm>
            <a:prstGeom prst="roundRect">
              <a:avLst/>
            </a:prstGeom>
            <a:solidFill>
              <a:srgbClr val="9999FF"/>
            </a:solidFill>
            <a:ln w="222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 anchorCtr="1"/>
            <a:lstStyle>
              <a:defPPr>
                <a:defRPr lang="en-US"/>
              </a:defPPr>
              <a:lvl1pPr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1pPr>
              <a:lvl2pPr marL="2036763" indent="-1579563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2pPr>
              <a:lvl3pPr marL="4075113" indent="-3160713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3pPr>
              <a:lvl4pPr marL="6111875" indent="-4740275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4pPr>
              <a:lvl5pPr marL="8150225" indent="-6321425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pPr defTabSz="2195513">
                <a:lnSpc>
                  <a:spcPts val="2600"/>
                </a:lnSpc>
                <a:defRPr/>
              </a:pPr>
              <a:endParaRPr lang="en-US" sz="2400" b="1" dirty="0">
                <a:latin typeface="Tahoma" charset="0"/>
              </a:endParaRPr>
            </a:p>
          </p:txBody>
        </p:sp>
        <p:sp>
          <p:nvSpPr>
            <p:cNvPr id="60" name="TextBox 48">
              <a:extLst>
                <a:ext uri="{FF2B5EF4-FFF2-40B4-BE49-F238E27FC236}">
                  <a16:creationId xmlns:a16="http://schemas.microsoft.com/office/drawing/2014/main" id="{44ADEC6A-1678-4BEE-9BF3-A5D8EC7D606C}"/>
                </a:ext>
              </a:extLst>
            </p:cNvPr>
            <p:cNvSpPr txBox="1"/>
            <p:nvPr/>
          </p:nvSpPr>
          <p:spPr bwMode="auto">
            <a:xfrm>
              <a:off x="4322422" y="3492846"/>
              <a:ext cx="2362793" cy="73397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1pPr>
              <a:lvl2pPr marL="2036763" indent="-1579563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2pPr>
              <a:lvl3pPr marL="4075113" indent="-3160713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3pPr>
              <a:lvl4pPr marL="6111875" indent="-4740275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4pPr>
              <a:lvl5pPr marL="8150225" indent="-6321425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4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Modeler</a:t>
              </a:r>
              <a:endParaRPr 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488604F9-9DD3-4850-BE67-DD168E871789}"/>
              </a:ext>
            </a:extLst>
          </p:cNvPr>
          <p:cNvGrpSpPr/>
          <p:nvPr/>
        </p:nvGrpSpPr>
        <p:grpSpPr>
          <a:xfrm>
            <a:off x="14464515" y="3383721"/>
            <a:ext cx="1756417" cy="5729356"/>
            <a:chOff x="13014034" y="3726828"/>
            <a:chExt cx="1675461" cy="5465280"/>
          </a:xfrm>
        </p:grpSpPr>
        <p:sp>
          <p:nvSpPr>
            <p:cNvPr id="94" name="TextBox 20">
              <a:extLst>
                <a:ext uri="{FF2B5EF4-FFF2-40B4-BE49-F238E27FC236}">
                  <a16:creationId xmlns:a16="http://schemas.microsoft.com/office/drawing/2014/main" id="{48E64926-F116-413D-A905-85875B6641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13082343" y="4634255"/>
              <a:ext cx="2514577" cy="6997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1pPr>
              <a:lvl2pPr marL="2036763" indent="-1579563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2pPr>
              <a:lvl3pPr marL="4075113" indent="-3160713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3pPr>
              <a:lvl4pPr marL="6111875" indent="-4740275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4pPr>
              <a:lvl5pPr marL="8150225" indent="-6321425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pPr algn="ctr" eaLnBrk="1" hangingPunct="1">
                <a:lnSpc>
                  <a:spcPts val="2500"/>
                </a:lnSpc>
              </a:pPr>
              <a:r>
                <a:rPr lang="en-US" altLang="en-US" sz="2400" b="1" dirty="0"/>
                <a:t>Spoken &amp; Written Language Output</a:t>
              </a:r>
            </a:p>
          </p:txBody>
        </p:sp>
        <p:sp>
          <p:nvSpPr>
            <p:cNvPr id="95" name="TextBox 21">
              <a:extLst>
                <a:ext uri="{FF2B5EF4-FFF2-40B4-BE49-F238E27FC236}">
                  <a16:creationId xmlns:a16="http://schemas.microsoft.com/office/drawing/2014/main" id="{EE65ED17-D385-406E-BB4B-506F89BDAB0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13082344" y="7584958"/>
              <a:ext cx="2514577" cy="6997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1pPr>
              <a:lvl2pPr marL="2036763" indent="-1579563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2pPr>
              <a:lvl3pPr marL="4075113" indent="-3160713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3pPr>
              <a:lvl4pPr marL="6111875" indent="-4740275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4pPr>
              <a:lvl5pPr marL="8150225" indent="-6321425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pPr algn="ctr" eaLnBrk="1" hangingPunct="1">
                <a:lnSpc>
                  <a:spcPts val="2500"/>
                </a:lnSpc>
              </a:pPr>
              <a:r>
                <a:rPr lang="en-US" altLang="en-US" sz="2400" b="1" dirty="0"/>
                <a:t>Control all Muscles </a:t>
              </a:r>
              <a:br>
                <a:rPr lang="en-US" altLang="en-US" sz="2400" b="1" dirty="0"/>
              </a:br>
              <a:r>
                <a:rPr lang="en-US" altLang="en-US" sz="2400" b="1" dirty="0"/>
                <a:t>and Glands</a:t>
              </a:r>
            </a:p>
          </p:txBody>
        </p:sp>
        <p:sp>
          <p:nvSpPr>
            <p:cNvPr id="102" name="Right Arrow 21">
              <a:extLst>
                <a:ext uri="{FF2B5EF4-FFF2-40B4-BE49-F238E27FC236}">
                  <a16:creationId xmlns:a16="http://schemas.microsoft.com/office/drawing/2014/main" id="{D3DCF5E4-8F76-4E83-B056-70EE810323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014034" y="7607603"/>
              <a:ext cx="990600" cy="609595"/>
            </a:xfrm>
            <a:prstGeom prst="rightArrow">
              <a:avLst>
                <a:gd name="adj1" fmla="val 50000"/>
                <a:gd name="adj2" fmla="val 49999"/>
              </a:avLst>
            </a:prstGeom>
            <a:solidFill>
              <a:schemeClr val="bg1">
                <a:lumMod val="75000"/>
              </a:schemeClr>
            </a:solidFill>
            <a:ln w="22225" algn="ctr">
              <a:solidFill>
                <a:schemeClr val="tx1"/>
              </a:solidFill>
              <a:round/>
              <a:headEnd/>
              <a:tailEnd/>
            </a:ln>
          </p:spPr>
          <p:txBody>
            <a:bodyPr anchorCtr="1"/>
            <a:lstStyle>
              <a:defPPr>
                <a:defRPr lang="en-US"/>
              </a:defPPr>
              <a:lvl1pPr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1pPr>
              <a:lvl2pPr marL="2036763" indent="-1579563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2pPr>
              <a:lvl3pPr marL="4075113" indent="-3160713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3pPr>
              <a:lvl4pPr marL="6111875" indent="-4740275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4pPr>
              <a:lvl5pPr marL="8150225" indent="-6321425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US" altLang="en-US" sz="4000">
                <a:latin typeface="Tahoma" panose="020B0604030504040204" pitchFamily="34" charset="0"/>
              </a:endParaRPr>
            </a:p>
          </p:txBody>
        </p:sp>
        <p:sp>
          <p:nvSpPr>
            <p:cNvPr id="103" name="Right Arrow 20">
              <a:extLst>
                <a:ext uri="{FF2B5EF4-FFF2-40B4-BE49-F238E27FC236}">
                  <a16:creationId xmlns:a16="http://schemas.microsoft.com/office/drawing/2014/main" id="{F79404C9-5DB7-4D91-ACCC-DD967F8500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014034" y="4677164"/>
              <a:ext cx="990600" cy="609595"/>
            </a:xfrm>
            <a:prstGeom prst="rightArrow">
              <a:avLst>
                <a:gd name="adj1" fmla="val 50000"/>
                <a:gd name="adj2" fmla="val 49999"/>
              </a:avLst>
            </a:prstGeom>
            <a:solidFill>
              <a:schemeClr val="bg1">
                <a:lumMod val="75000"/>
              </a:schemeClr>
            </a:solidFill>
            <a:ln w="22225" algn="ctr">
              <a:solidFill>
                <a:schemeClr val="tx1"/>
              </a:solidFill>
              <a:round/>
              <a:headEnd/>
              <a:tailEnd/>
            </a:ln>
          </p:spPr>
          <p:txBody>
            <a:bodyPr anchorCtr="1"/>
            <a:lstStyle>
              <a:defPPr>
                <a:defRPr lang="en-US"/>
              </a:defPPr>
              <a:lvl1pPr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1pPr>
              <a:lvl2pPr marL="2036763" indent="-1579563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2pPr>
              <a:lvl3pPr marL="4075113" indent="-3160713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3pPr>
              <a:lvl4pPr marL="6111875" indent="-4740275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4pPr>
              <a:lvl5pPr marL="8150225" indent="-6321425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US" altLang="en-US" sz="4000">
                <a:latin typeface="Tahoma" panose="020B0604030504040204" pitchFamily="34" charset="0"/>
              </a:endParaRPr>
            </a:p>
          </p:txBody>
        </p:sp>
      </p:grpSp>
      <p:sp>
        <p:nvSpPr>
          <p:cNvPr id="108" name="TextBox 107">
            <a:extLst>
              <a:ext uri="{FF2B5EF4-FFF2-40B4-BE49-F238E27FC236}">
                <a16:creationId xmlns:a16="http://schemas.microsoft.com/office/drawing/2014/main" id="{B6D1AF9A-97D4-4779-AF27-F56FB3021E73}"/>
              </a:ext>
            </a:extLst>
          </p:cNvPr>
          <p:cNvSpPr txBox="1"/>
          <p:nvPr/>
        </p:nvSpPr>
        <p:spPr>
          <a:xfrm>
            <a:off x="11333827" y="4953000"/>
            <a:ext cx="301717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2195513">
              <a:spcBef>
                <a:spcPts val="0"/>
              </a:spcBef>
              <a:defRPr/>
            </a:pPr>
            <a:r>
              <a:rPr lang="en-US" sz="4400" b="1" dirty="0">
                <a:latin typeface="Tahoma" charset="0"/>
              </a:rPr>
              <a:t>Controller</a:t>
            </a:r>
            <a:endParaRPr lang="en-US" sz="2800" dirty="0"/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33898316-76C8-463B-BA15-2662F9DB16D1}"/>
              </a:ext>
            </a:extLst>
          </p:cNvPr>
          <p:cNvSpPr txBox="1"/>
          <p:nvPr/>
        </p:nvSpPr>
        <p:spPr>
          <a:xfrm>
            <a:off x="12044707" y="5715000"/>
            <a:ext cx="155683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2195513">
              <a:defRPr/>
            </a:pPr>
            <a:r>
              <a:rPr lang="en-US" sz="2400" b="1" dirty="0">
                <a:latin typeface="Tahoma" charset="0"/>
              </a:rPr>
              <a:t>Controls</a:t>
            </a:r>
          </a:p>
          <a:p>
            <a:pPr algn="ctr" defTabSz="2195513">
              <a:spcBef>
                <a:spcPts val="0"/>
              </a:spcBef>
              <a:defRPr/>
            </a:pPr>
            <a:r>
              <a:rPr lang="en-US" sz="2400" b="1" dirty="0">
                <a:latin typeface="Tahoma" charset="0"/>
              </a:rPr>
              <a:t>the Body</a:t>
            </a:r>
            <a:endParaRPr lang="en-US" sz="2400" dirty="0"/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261E3850-6DBA-4F25-8446-92B006A07D18}"/>
              </a:ext>
            </a:extLst>
          </p:cNvPr>
          <p:cNvSpPr txBox="1"/>
          <p:nvPr/>
        </p:nvSpPr>
        <p:spPr>
          <a:xfrm>
            <a:off x="11155679" y="7779603"/>
            <a:ext cx="33088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195513">
              <a:spcBef>
                <a:spcPts val="0"/>
              </a:spcBef>
              <a:defRPr/>
            </a:pPr>
            <a:r>
              <a:rPr lang="en-US" sz="2400" b="1" dirty="0">
                <a:latin typeface="Tahoma" charset="0"/>
              </a:rPr>
              <a:t>Produces feelings</a:t>
            </a:r>
            <a:br>
              <a:rPr lang="en-US" sz="2400" b="1" dirty="0">
                <a:latin typeface="Tahoma" charset="0"/>
              </a:rPr>
            </a:br>
            <a:r>
              <a:rPr lang="en-US" sz="2400" b="1" dirty="0">
                <a:latin typeface="Tahoma" charset="0"/>
              </a:rPr>
              <a:t>and emotions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D43DC88F-1997-46E0-A6B7-AB55F9682603}"/>
              </a:ext>
            </a:extLst>
          </p:cNvPr>
          <p:cNvSpPr txBox="1"/>
          <p:nvPr/>
        </p:nvSpPr>
        <p:spPr>
          <a:xfrm>
            <a:off x="11155680" y="3505200"/>
            <a:ext cx="33634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2195513">
              <a:defRPr/>
            </a:pPr>
            <a:r>
              <a:rPr lang="en-US" sz="2400" b="1" dirty="0">
                <a:latin typeface="Tahoma" charset="0"/>
              </a:rPr>
              <a:t>Produces inner </a:t>
            </a:r>
            <a:br>
              <a:rPr lang="en-US" sz="2400" b="1" dirty="0">
                <a:latin typeface="Tahoma" charset="0"/>
              </a:rPr>
            </a:br>
            <a:r>
              <a:rPr lang="en-US" sz="2400" b="1" dirty="0">
                <a:latin typeface="Tahoma" charset="0"/>
              </a:rPr>
              <a:t>voice &amp; visualization</a:t>
            </a:r>
          </a:p>
        </p:txBody>
      </p:sp>
      <p:cxnSp>
        <p:nvCxnSpPr>
          <p:cNvPr id="126" name="Straight Arrow Connector 125">
            <a:extLst>
              <a:ext uri="{FF2B5EF4-FFF2-40B4-BE49-F238E27FC236}">
                <a16:creationId xmlns:a16="http://schemas.microsoft.com/office/drawing/2014/main" id="{7CFB4E62-BC63-49F0-8865-6685127CF659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9509760" y="8321040"/>
            <a:ext cx="1828800" cy="0"/>
          </a:xfrm>
          <a:prstGeom prst="straightConnector1">
            <a:avLst/>
          </a:prstGeom>
          <a:ln w="63500">
            <a:solidFill>
              <a:schemeClr val="tx1"/>
            </a:solidFill>
            <a:prstDash val="solid"/>
            <a:headEnd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Arrow Connector 124">
            <a:extLst>
              <a:ext uri="{FF2B5EF4-FFF2-40B4-BE49-F238E27FC236}">
                <a16:creationId xmlns:a16="http://schemas.microsoft.com/office/drawing/2014/main" id="{3642A59A-F156-4211-8508-33F2E557D39F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9509760" y="3840480"/>
            <a:ext cx="1828800" cy="0"/>
          </a:xfrm>
          <a:prstGeom prst="straightConnector1">
            <a:avLst/>
          </a:prstGeom>
          <a:ln w="63500">
            <a:solidFill>
              <a:schemeClr val="tx1"/>
            </a:solidFill>
            <a:prstDash val="solid"/>
            <a:headEnd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Left-Right Arrow 11">
            <a:extLst>
              <a:ext uri="{FF2B5EF4-FFF2-40B4-BE49-F238E27FC236}">
                <a16:creationId xmlns:a16="http://schemas.microsoft.com/office/drawing/2014/main" id="{1BF6A50E-0A9F-4886-8019-53B0782254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32159" y="5410200"/>
            <a:ext cx="1904995" cy="1463067"/>
          </a:xfrm>
          <a:prstGeom prst="leftRightArrow">
            <a:avLst>
              <a:gd name="adj1" fmla="val 65835"/>
              <a:gd name="adj2" fmla="val 29167"/>
            </a:avLst>
          </a:prstGeom>
          <a:solidFill>
            <a:schemeClr val="bg1">
              <a:lumMod val="75000"/>
            </a:schemeClr>
          </a:solidFill>
          <a:ln w="22225" algn="ctr">
            <a:solidFill>
              <a:schemeClr val="tx1"/>
            </a:solidFill>
            <a:round/>
            <a:headEnd/>
            <a:tailEnd/>
          </a:ln>
        </p:spPr>
        <p:txBody>
          <a:bodyPr anchor="ctr" anchorCtr="1"/>
          <a:lstStyle>
            <a:defPPr>
              <a:defRPr lang="en-US"/>
            </a:defPPr>
            <a:lvl1pPr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1pPr>
            <a:lvl2pPr marL="2036763" indent="-1579563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4075113" indent="-3160713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6111875" indent="-4740275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8150225" indent="-6321425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algn="ctr"/>
            <a:endParaRPr lang="en-US" altLang="en-US" sz="2400" dirty="0">
              <a:latin typeface="Tahoma" panose="020B0604030504040204" pitchFamily="34" charset="0"/>
            </a:endParaRPr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50ABB01B-2CC4-4DC0-87AE-E5B66E370E36}"/>
              </a:ext>
            </a:extLst>
          </p:cNvPr>
          <p:cNvGrpSpPr/>
          <p:nvPr/>
        </p:nvGrpSpPr>
        <p:grpSpPr>
          <a:xfrm>
            <a:off x="1473200" y="3352799"/>
            <a:ext cx="2018504" cy="5760279"/>
            <a:chOff x="621510" y="3578321"/>
            <a:chExt cx="1925467" cy="5494778"/>
          </a:xfrm>
        </p:grpSpPr>
        <p:sp>
          <p:nvSpPr>
            <p:cNvPr id="89" name="TextBox 36">
              <a:extLst>
                <a:ext uri="{FF2B5EF4-FFF2-40B4-BE49-F238E27FC236}">
                  <a16:creationId xmlns:a16="http://schemas.microsoft.com/office/drawing/2014/main" id="{B2513005-D76A-45FD-ABFF-CAB227E1548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-285917" y="4485748"/>
              <a:ext cx="2514577" cy="6997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1pPr>
              <a:lvl2pPr marL="2036763" indent="-1579563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2pPr>
              <a:lvl3pPr marL="4075113" indent="-3160713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3pPr>
              <a:lvl4pPr marL="6111875" indent="-4740275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4pPr>
              <a:lvl5pPr marL="8150225" indent="-6321425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pPr algn="ctr" eaLnBrk="1" hangingPunct="1">
                <a:lnSpc>
                  <a:spcPts val="2500"/>
                </a:lnSpc>
              </a:pPr>
              <a:r>
                <a:rPr lang="en-US" altLang="en-US" sz="2400" b="1" dirty="0"/>
                <a:t>Spoken &amp; Written Language Input</a:t>
              </a:r>
            </a:p>
          </p:txBody>
        </p:sp>
        <p:sp>
          <p:nvSpPr>
            <p:cNvPr id="90" name="TextBox 37">
              <a:extLst>
                <a:ext uri="{FF2B5EF4-FFF2-40B4-BE49-F238E27FC236}">
                  <a16:creationId xmlns:a16="http://schemas.microsoft.com/office/drawing/2014/main" id="{E7D668F3-7B1D-49E9-9708-8FE7A1F4A9D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-285917" y="7465949"/>
              <a:ext cx="2514577" cy="6997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1pPr>
              <a:lvl2pPr marL="2036763" indent="-1579563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2pPr>
              <a:lvl3pPr marL="4075113" indent="-3160713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3pPr>
              <a:lvl4pPr marL="6111875" indent="-4740275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4pPr>
              <a:lvl5pPr marL="8150225" indent="-6321425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pPr algn="ctr" eaLnBrk="1" hangingPunct="1">
                <a:lnSpc>
                  <a:spcPts val="2500"/>
                </a:lnSpc>
              </a:pPr>
              <a:r>
                <a:rPr lang="en-US" altLang="en-US" sz="2400" b="1" dirty="0"/>
                <a:t>Vision, Hearing, &amp;</a:t>
              </a:r>
              <a:br>
                <a:rPr lang="en-US" altLang="en-US" sz="2400" b="1" dirty="0"/>
              </a:br>
              <a:r>
                <a:rPr lang="en-US" altLang="en-US" sz="2400" b="1" dirty="0"/>
                <a:t>All Body Senses</a:t>
              </a:r>
            </a:p>
          </p:txBody>
        </p:sp>
        <p:sp>
          <p:nvSpPr>
            <p:cNvPr id="91" name="Right Arrow 18">
              <a:extLst>
                <a:ext uri="{FF2B5EF4-FFF2-40B4-BE49-F238E27FC236}">
                  <a16:creationId xmlns:a16="http://schemas.microsoft.com/office/drawing/2014/main" id="{70334216-DD0B-48B6-8C2B-839F15649B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55437" y="4559630"/>
              <a:ext cx="1191540" cy="617823"/>
            </a:xfrm>
            <a:prstGeom prst="rightArrow">
              <a:avLst>
                <a:gd name="adj1" fmla="val 50000"/>
                <a:gd name="adj2" fmla="val 49999"/>
              </a:avLst>
            </a:prstGeom>
            <a:solidFill>
              <a:schemeClr val="bg1">
                <a:lumMod val="75000"/>
              </a:schemeClr>
            </a:solidFill>
            <a:ln w="22225" algn="ctr">
              <a:solidFill>
                <a:schemeClr val="tx1"/>
              </a:solidFill>
              <a:round/>
              <a:headEnd/>
              <a:tailEnd/>
            </a:ln>
          </p:spPr>
          <p:txBody>
            <a:bodyPr anchorCtr="1"/>
            <a:lstStyle>
              <a:defPPr>
                <a:defRPr lang="en-US"/>
              </a:defPPr>
              <a:lvl1pPr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1pPr>
              <a:lvl2pPr marL="2036763" indent="-1579563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2pPr>
              <a:lvl3pPr marL="4075113" indent="-3160713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3pPr>
              <a:lvl4pPr marL="6111875" indent="-4740275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4pPr>
              <a:lvl5pPr marL="8150225" indent="-6321425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US" altLang="en-US" sz="4000">
                <a:latin typeface="Tahoma" panose="020B0604030504040204" pitchFamily="34" charset="0"/>
              </a:endParaRPr>
            </a:p>
          </p:txBody>
        </p:sp>
        <p:sp>
          <p:nvSpPr>
            <p:cNvPr id="92" name="Right Arrow 19">
              <a:extLst>
                <a:ext uri="{FF2B5EF4-FFF2-40B4-BE49-F238E27FC236}">
                  <a16:creationId xmlns:a16="http://schemas.microsoft.com/office/drawing/2014/main" id="{6282F9F8-3B2E-47A5-B772-E0962377CF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55437" y="7488926"/>
              <a:ext cx="1191540" cy="609594"/>
            </a:xfrm>
            <a:prstGeom prst="rightArrow">
              <a:avLst>
                <a:gd name="adj1" fmla="val 50000"/>
                <a:gd name="adj2" fmla="val 49999"/>
              </a:avLst>
            </a:prstGeom>
            <a:solidFill>
              <a:schemeClr val="bg1">
                <a:lumMod val="75000"/>
              </a:schemeClr>
            </a:solidFill>
            <a:ln w="22225" algn="ctr">
              <a:solidFill>
                <a:schemeClr val="tx1"/>
              </a:solidFill>
              <a:round/>
              <a:headEnd/>
              <a:tailEnd/>
            </a:ln>
          </p:spPr>
          <p:txBody>
            <a:bodyPr anchorCtr="1"/>
            <a:lstStyle>
              <a:defPPr>
                <a:defRPr lang="en-US"/>
              </a:defPPr>
              <a:lvl1pPr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1pPr>
              <a:lvl2pPr marL="2036763" indent="-1579563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2pPr>
              <a:lvl3pPr marL="4075113" indent="-3160713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3pPr>
              <a:lvl4pPr marL="6111875" indent="-4740275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4pPr>
              <a:lvl5pPr marL="8150225" indent="-6321425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US" altLang="en-US" sz="4000">
                <a:latin typeface="Tahoma" panose="020B0604030504040204" pitchFamily="34" charset="0"/>
              </a:endParaRP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19301BB4-A376-4C3C-AF77-E11B078881E7}"/>
              </a:ext>
            </a:extLst>
          </p:cNvPr>
          <p:cNvSpPr txBox="1"/>
          <p:nvPr/>
        </p:nvSpPr>
        <p:spPr>
          <a:xfrm>
            <a:off x="3535828" y="6994773"/>
            <a:ext cx="6152646" cy="1569660"/>
          </a:xfrm>
          <a:prstGeom prst="rect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tx1"/>
            </a:solidFill>
          </a:ln>
        </p:spPr>
        <p:txBody>
          <a:bodyPr wrap="none" rtlCol="0" anchor="ctr">
            <a:spAutoFit/>
          </a:bodyPr>
          <a:lstStyle/>
          <a:p>
            <a:pPr algn="ctr"/>
            <a:r>
              <a:rPr lang="en-US" sz="3200" b="1" u="sng" dirty="0">
                <a:latin typeface="Tahoma" charset="0"/>
              </a:rPr>
              <a:t>Diffuse Attention Mechanism</a:t>
            </a:r>
          </a:p>
          <a:p>
            <a:pPr algn="ctr"/>
            <a:r>
              <a:rPr lang="en-US" sz="3200" dirty="0">
                <a:latin typeface="Tahoma" charset="0"/>
              </a:rPr>
              <a:t>The</a:t>
            </a:r>
            <a:r>
              <a:rPr lang="en-US" sz="3200" b="1" dirty="0">
                <a:latin typeface="Tahoma" charset="0"/>
              </a:rPr>
              <a:t> World Model </a:t>
            </a:r>
            <a:r>
              <a:rPr lang="en-US" sz="3200" dirty="0">
                <a:latin typeface="Tahoma" charset="0"/>
              </a:rPr>
              <a:t>and the </a:t>
            </a:r>
            <a:br>
              <a:rPr lang="en-US" sz="3200" b="1" dirty="0">
                <a:latin typeface="Tahoma" charset="0"/>
              </a:rPr>
            </a:br>
            <a:r>
              <a:rPr lang="en-US" sz="3200" b="1" dirty="0">
                <a:latin typeface="Tahoma" charset="0"/>
              </a:rPr>
              <a:t>Diffuse Attention Schema</a:t>
            </a:r>
            <a:endParaRPr lang="en-US" sz="3200" b="1" dirty="0"/>
          </a:p>
        </p:txBody>
      </p:sp>
      <p:sp>
        <p:nvSpPr>
          <p:cNvPr id="3" name="Arrow: Left-Right 2">
            <a:extLst>
              <a:ext uri="{FF2B5EF4-FFF2-40B4-BE49-F238E27FC236}">
                <a16:creationId xmlns:a16="http://schemas.microsoft.com/office/drawing/2014/main" id="{042272F6-E89C-486D-946F-75A5704AB1C7}"/>
              </a:ext>
            </a:extLst>
          </p:cNvPr>
          <p:cNvSpPr/>
          <p:nvPr/>
        </p:nvSpPr>
        <p:spPr bwMode="auto">
          <a:xfrm>
            <a:off x="3575304" y="5450415"/>
            <a:ext cx="10262616" cy="1379339"/>
          </a:xfrm>
          <a:prstGeom prst="leftRightArrow">
            <a:avLst>
              <a:gd name="adj1" fmla="val 77489"/>
              <a:gd name="adj2" fmla="val 50000"/>
            </a:avLst>
          </a:prstGeom>
          <a:solidFill>
            <a:schemeClr val="bg1">
              <a:lumMod val="75000"/>
            </a:schemeClr>
          </a:solidFill>
          <a:ln w="38100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en-US" sz="3200" b="1" dirty="0"/>
          </a:p>
          <a:p>
            <a:pPr algn="ctr"/>
            <a:endParaRPr lang="en-US" sz="3200" b="1" dirty="0"/>
          </a:p>
        </p:txBody>
      </p:sp>
      <p:sp>
        <p:nvSpPr>
          <p:cNvPr id="40" name="Arrow: Left-Right 39">
            <a:extLst>
              <a:ext uri="{FF2B5EF4-FFF2-40B4-BE49-F238E27FC236}">
                <a16:creationId xmlns:a16="http://schemas.microsoft.com/office/drawing/2014/main" id="{D07B5884-C2BA-4A20-BA60-99B27ADBC09E}"/>
              </a:ext>
            </a:extLst>
          </p:cNvPr>
          <p:cNvSpPr/>
          <p:nvPr/>
        </p:nvSpPr>
        <p:spPr bwMode="auto">
          <a:xfrm>
            <a:off x="3538730" y="5440681"/>
            <a:ext cx="10297622" cy="1463040"/>
          </a:xfrm>
          <a:custGeom>
            <a:avLst/>
            <a:gdLst>
              <a:gd name="connsiteX0" fmla="*/ 0 w 10383520"/>
              <a:gd name="connsiteY0" fmla="*/ 773014 h 1546027"/>
              <a:gd name="connsiteX1" fmla="*/ 773014 w 10383520"/>
              <a:gd name="connsiteY1" fmla="*/ 0 h 1546027"/>
              <a:gd name="connsiteX2" fmla="*/ 773014 w 10383520"/>
              <a:gd name="connsiteY2" fmla="*/ 174013 h 1546027"/>
              <a:gd name="connsiteX3" fmla="*/ 9610507 w 10383520"/>
              <a:gd name="connsiteY3" fmla="*/ 174013 h 1546027"/>
              <a:gd name="connsiteX4" fmla="*/ 9610507 w 10383520"/>
              <a:gd name="connsiteY4" fmla="*/ 0 h 1546027"/>
              <a:gd name="connsiteX5" fmla="*/ 10383520 w 10383520"/>
              <a:gd name="connsiteY5" fmla="*/ 773014 h 1546027"/>
              <a:gd name="connsiteX6" fmla="*/ 9610507 w 10383520"/>
              <a:gd name="connsiteY6" fmla="*/ 1546027 h 1546027"/>
              <a:gd name="connsiteX7" fmla="*/ 9610507 w 10383520"/>
              <a:gd name="connsiteY7" fmla="*/ 1372014 h 1546027"/>
              <a:gd name="connsiteX8" fmla="*/ 773014 w 10383520"/>
              <a:gd name="connsiteY8" fmla="*/ 1372014 h 1546027"/>
              <a:gd name="connsiteX9" fmla="*/ 773014 w 10383520"/>
              <a:gd name="connsiteY9" fmla="*/ 1546027 h 1546027"/>
              <a:gd name="connsiteX10" fmla="*/ 0 w 10383520"/>
              <a:gd name="connsiteY10" fmla="*/ 773014 h 1546027"/>
              <a:gd name="connsiteX0" fmla="*/ 0 w 10383520"/>
              <a:gd name="connsiteY0" fmla="*/ 773014 h 1546027"/>
              <a:gd name="connsiteX1" fmla="*/ 773014 w 10383520"/>
              <a:gd name="connsiteY1" fmla="*/ 0 h 1546027"/>
              <a:gd name="connsiteX2" fmla="*/ 773014 w 10383520"/>
              <a:gd name="connsiteY2" fmla="*/ 174013 h 1546027"/>
              <a:gd name="connsiteX3" fmla="*/ 9610507 w 10383520"/>
              <a:gd name="connsiteY3" fmla="*/ 174013 h 1546027"/>
              <a:gd name="connsiteX4" fmla="*/ 9610507 w 10383520"/>
              <a:gd name="connsiteY4" fmla="*/ 0 h 1546027"/>
              <a:gd name="connsiteX5" fmla="*/ 10383520 w 10383520"/>
              <a:gd name="connsiteY5" fmla="*/ 773014 h 1546027"/>
              <a:gd name="connsiteX6" fmla="*/ 9610507 w 10383520"/>
              <a:gd name="connsiteY6" fmla="*/ 1546027 h 1546027"/>
              <a:gd name="connsiteX7" fmla="*/ 9610507 w 10383520"/>
              <a:gd name="connsiteY7" fmla="*/ 1372014 h 1546027"/>
              <a:gd name="connsiteX8" fmla="*/ 6187263 w 10383520"/>
              <a:gd name="connsiteY8" fmla="*/ 1372652 h 1546027"/>
              <a:gd name="connsiteX9" fmla="*/ 773014 w 10383520"/>
              <a:gd name="connsiteY9" fmla="*/ 1372014 h 1546027"/>
              <a:gd name="connsiteX10" fmla="*/ 773014 w 10383520"/>
              <a:gd name="connsiteY10" fmla="*/ 1546027 h 1546027"/>
              <a:gd name="connsiteX11" fmla="*/ 0 w 10383520"/>
              <a:gd name="connsiteY11" fmla="*/ 773014 h 1546027"/>
              <a:gd name="connsiteX0" fmla="*/ 0 w 10383520"/>
              <a:gd name="connsiteY0" fmla="*/ 773014 h 1546027"/>
              <a:gd name="connsiteX1" fmla="*/ 773014 w 10383520"/>
              <a:gd name="connsiteY1" fmla="*/ 0 h 1546027"/>
              <a:gd name="connsiteX2" fmla="*/ 773014 w 10383520"/>
              <a:gd name="connsiteY2" fmla="*/ 174013 h 1546027"/>
              <a:gd name="connsiteX3" fmla="*/ 9610507 w 10383520"/>
              <a:gd name="connsiteY3" fmla="*/ 174013 h 1546027"/>
              <a:gd name="connsiteX4" fmla="*/ 9610507 w 10383520"/>
              <a:gd name="connsiteY4" fmla="*/ 0 h 1546027"/>
              <a:gd name="connsiteX5" fmla="*/ 10383520 w 10383520"/>
              <a:gd name="connsiteY5" fmla="*/ 773014 h 1546027"/>
              <a:gd name="connsiteX6" fmla="*/ 9610507 w 10383520"/>
              <a:gd name="connsiteY6" fmla="*/ 1546027 h 1546027"/>
              <a:gd name="connsiteX7" fmla="*/ 9610507 w 10383520"/>
              <a:gd name="connsiteY7" fmla="*/ 1372014 h 1546027"/>
              <a:gd name="connsiteX8" fmla="*/ 6187263 w 10383520"/>
              <a:gd name="connsiteY8" fmla="*/ 1372652 h 1546027"/>
              <a:gd name="connsiteX9" fmla="*/ 5966546 w 10383520"/>
              <a:gd name="connsiteY9" fmla="*/ 1372652 h 1546027"/>
              <a:gd name="connsiteX10" fmla="*/ 773014 w 10383520"/>
              <a:gd name="connsiteY10" fmla="*/ 1372014 h 1546027"/>
              <a:gd name="connsiteX11" fmla="*/ 773014 w 10383520"/>
              <a:gd name="connsiteY11" fmla="*/ 1546027 h 1546027"/>
              <a:gd name="connsiteX12" fmla="*/ 0 w 10383520"/>
              <a:gd name="connsiteY12" fmla="*/ 773014 h 1546027"/>
              <a:gd name="connsiteX0" fmla="*/ 0 w 10383520"/>
              <a:gd name="connsiteY0" fmla="*/ 773014 h 1628053"/>
              <a:gd name="connsiteX1" fmla="*/ 773014 w 10383520"/>
              <a:gd name="connsiteY1" fmla="*/ 0 h 1628053"/>
              <a:gd name="connsiteX2" fmla="*/ 773014 w 10383520"/>
              <a:gd name="connsiteY2" fmla="*/ 174013 h 1628053"/>
              <a:gd name="connsiteX3" fmla="*/ 9610507 w 10383520"/>
              <a:gd name="connsiteY3" fmla="*/ 174013 h 1628053"/>
              <a:gd name="connsiteX4" fmla="*/ 9610507 w 10383520"/>
              <a:gd name="connsiteY4" fmla="*/ 0 h 1628053"/>
              <a:gd name="connsiteX5" fmla="*/ 10383520 w 10383520"/>
              <a:gd name="connsiteY5" fmla="*/ 773014 h 1628053"/>
              <a:gd name="connsiteX6" fmla="*/ 9610507 w 10383520"/>
              <a:gd name="connsiteY6" fmla="*/ 1546027 h 1628053"/>
              <a:gd name="connsiteX7" fmla="*/ 9610507 w 10383520"/>
              <a:gd name="connsiteY7" fmla="*/ 1372014 h 1628053"/>
              <a:gd name="connsiteX8" fmla="*/ 6187263 w 10383520"/>
              <a:gd name="connsiteY8" fmla="*/ 1372652 h 1628053"/>
              <a:gd name="connsiteX9" fmla="*/ 6209335 w 10383520"/>
              <a:gd name="connsiteY9" fmla="*/ 1628053 h 1628053"/>
              <a:gd name="connsiteX10" fmla="*/ 773014 w 10383520"/>
              <a:gd name="connsiteY10" fmla="*/ 1372014 h 1628053"/>
              <a:gd name="connsiteX11" fmla="*/ 773014 w 10383520"/>
              <a:gd name="connsiteY11" fmla="*/ 1546027 h 1628053"/>
              <a:gd name="connsiteX12" fmla="*/ 0 w 10383520"/>
              <a:gd name="connsiteY12" fmla="*/ 773014 h 1628053"/>
              <a:gd name="connsiteX0" fmla="*/ 0 w 10383520"/>
              <a:gd name="connsiteY0" fmla="*/ 773014 h 1628053"/>
              <a:gd name="connsiteX1" fmla="*/ 773014 w 10383520"/>
              <a:gd name="connsiteY1" fmla="*/ 0 h 1628053"/>
              <a:gd name="connsiteX2" fmla="*/ 773014 w 10383520"/>
              <a:gd name="connsiteY2" fmla="*/ 174013 h 1628053"/>
              <a:gd name="connsiteX3" fmla="*/ 9610507 w 10383520"/>
              <a:gd name="connsiteY3" fmla="*/ 174013 h 1628053"/>
              <a:gd name="connsiteX4" fmla="*/ 9610507 w 10383520"/>
              <a:gd name="connsiteY4" fmla="*/ 0 h 1628053"/>
              <a:gd name="connsiteX5" fmla="*/ 10383520 w 10383520"/>
              <a:gd name="connsiteY5" fmla="*/ 773014 h 1628053"/>
              <a:gd name="connsiteX6" fmla="*/ 9610507 w 10383520"/>
              <a:gd name="connsiteY6" fmla="*/ 1546027 h 1628053"/>
              <a:gd name="connsiteX7" fmla="*/ 9610507 w 10383520"/>
              <a:gd name="connsiteY7" fmla="*/ 1372014 h 1628053"/>
              <a:gd name="connsiteX8" fmla="*/ 6187263 w 10383520"/>
              <a:gd name="connsiteY8" fmla="*/ 1372652 h 1628053"/>
              <a:gd name="connsiteX9" fmla="*/ 6209335 w 10383520"/>
              <a:gd name="connsiteY9" fmla="*/ 1628053 h 1628053"/>
              <a:gd name="connsiteX10" fmla="*/ 773014 w 10383520"/>
              <a:gd name="connsiteY10" fmla="*/ 1546027 h 1628053"/>
              <a:gd name="connsiteX11" fmla="*/ 0 w 10383520"/>
              <a:gd name="connsiteY11" fmla="*/ 773014 h 1628053"/>
              <a:gd name="connsiteX0" fmla="*/ 0 w 10383520"/>
              <a:gd name="connsiteY0" fmla="*/ 773014 h 1628053"/>
              <a:gd name="connsiteX1" fmla="*/ 773014 w 10383520"/>
              <a:gd name="connsiteY1" fmla="*/ 0 h 1628053"/>
              <a:gd name="connsiteX2" fmla="*/ 773014 w 10383520"/>
              <a:gd name="connsiteY2" fmla="*/ 174013 h 1628053"/>
              <a:gd name="connsiteX3" fmla="*/ 9610507 w 10383520"/>
              <a:gd name="connsiteY3" fmla="*/ 174013 h 1628053"/>
              <a:gd name="connsiteX4" fmla="*/ 9610507 w 10383520"/>
              <a:gd name="connsiteY4" fmla="*/ 0 h 1628053"/>
              <a:gd name="connsiteX5" fmla="*/ 10383520 w 10383520"/>
              <a:gd name="connsiteY5" fmla="*/ 773014 h 1628053"/>
              <a:gd name="connsiteX6" fmla="*/ 9610507 w 10383520"/>
              <a:gd name="connsiteY6" fmla="*/ 1546027 h 1628053"/>
              <a:gd name="connsiteX7" fmla="*/ 9610507 w 10383520"/>
              <a:gd name="connsiteY7" fmla="*/ 1372014 h 1628053"/>
              <a:gd name="connsiteX8" fmla="*/ 6187263 w 10383520"/>
              <a:gd name="connsiteY8" fmla="*/ 1372652 h 1628053"/>
              <a:gd name="connsiteX9" fmla="*/ 6209335 w 10383520"/>
              <a:gd name="connsiteY9" fmla="*/ 1628053 h 1628053"/>
              <a:gd name="connsiteX10" fmla="*/ 57259 w 10383520"/>
              <a:gd name="connsiteY10" fmla="*/ 1621701 h 1628053"/>
              <a:gd name="connsiteX11" fmla="*/ 0 w 10383520"/>
              <a:gd name="connsiteY11" fmla="*/ 773014 h 1628053"/>
              <a:gd name="connsiteX0" fmla="*/ 0 w 10326261"/>
              <a:gd name="connsiteY0" fmla="*/ 1621701 h 1628053"/>
              <a:gd name="connsiteX1" fmla="*/ 715755 w 10326261"/>
              <a:gd name="connsiteY1" fmla="*/ 0 h 1628053"/>
              <a:gd name="connsiteX2" fmla="*/ 715755 w 10326261"/>
              <a:gd name="connsiteY2" fmla="*/ 174013 h 1628053"/>
              <a:gd name="connsiteX3" fmla="*/ 9553248 w 10326261"/>
              <a:gd name="connsiteY3" fmla="*/ 174013 h 1628053"/>
              <a:gd name="connsiteX4" fmla="*/ 9553248 w 10326261"/>
              <a:gd name="connsiteY4" fmla="*/ 0 h 1628053"/>
              <a:gd name="connsiteX5" fmla="*/ 10326261 w 10326261"/>
              <a:gd name="connsiteY5" fmla="*/ 773014 h 1628053"/>
              <a:gd name="connsiteX6" fmla="*/ 9553248 w 10326261"/>
              <a:gd name="connsiteY6" fmla="*/ 1546027 h 1628053"/>
              <a:gd name="connsiteX7" fmla="*/ 9553248 w 10326261"/>
              <a:gd name="connsiteY7" fmla="*/ 1372014 h 1628053"/>
              <a:gd name="connsiteX8" fmla="*/ 6130004 w 10326261"/>
              <a:gd name="connsiteY8" fmla="*/ 1372652 h 1628053"/>
              <a:gd name="connsiteX9" fmla="*/ 6152076 w 10326261"/>
              <a:gd name="connsiteY9" fmla="*/ 1628053 h 1628053"/>
              <a:gd name="connsiteX10" fmla="*/ 0 w 10326261"/>
              <a:gd name="connsiteY10" fmla="*/ 1621701 h 1628053"/>
              <a:gd name="connsiteX0" fmla="*/ 0 w 10326261"/>
              <a:gd name="connsiteY0" fmla="*/ 1621701 h 1628053"/>
              <a:gd name="connsiteX1" fmla="*/ 715755 w 10326261"/>
              <a:gd name="connsiteY1" fmla="*/ 174013 h 1628053"/>
              <a:gd name="connsiteX2" fmla="*/ 9553248 w 10326261"/>
              <a:gd name="connsiteY2" fmla="*/ 174013 h 1628053"/>
              <a:gd name="connsiteX3" fmla="*/ 9553248 w 10326261"/>
              <a:gd name="connsiteY3" fmla="*/ 0 h 1628053"/>
              <a:gd name="connsiteX4" fmla="*/ 10326261 w 10326261"/>
              <a:gd name="connsiteY4" fmla="*/ 773014 h 1628053"/>
              <a:gd name="connsiteX5" fmla="*/ 9553248 w 10326261"/>
              <a:gd name="connsiteY5" fmla="*/ 1546027 h 1628053"/>
              <a:gd name="connsiteX6" fmla="*/ 9553248 w 10326261"/>
              <a:gd name="connsiteY6" fmla="*/ 1372014 h 1628053"/>
              <a:gd name="connsiteX7" fmla="*/ 6130004 w 10326261"/>
              <a:gd name="connsiteY7" fmla="*/ 1372652 h 1628053"/>
              <a:gd name="connsiteX8" fmla="*/ 6152076 w 10326261"/>
              <a:gd name="connsiteY8" fmla="*/ 1628053 h 1628053"/>
              <a:gd name="connsiteX9" fmla="*/ 0 w 10326261"/>
              <a:gd name="connsiteY9" fmla="*/ 1621701 h 1628053"/>
              <a:gd name="connsiteX0" fmla="*/ 0 w 10326261"/>
              <a:gd name="connsiteY0" fmla="*/ 1621701 h 1628053"/>
              <a:gd name="connsiteX1" fmla="*/ 78828 w 10326261"/>
              <a:gd name="connsiteY1" fmla="*/ 177166 h 1628053"/>
              <a:gd name="connsiteX2" fmla="*/ 9553248 w 10326261"/>
              <a:gd name="connsiteY2" fmla="*/ 174013 h 1628053"/>
              <a:gd name="connsiteX3" fmla="*/ 9553248 w 10326261"/>
              <a:gd name="connsiteY3" fmla="*/ 0 h 1628053"/>
              <a:gd name="connsiteX4" fmla="*/ 10326261 w 10326261"/>
              <a:gd name="connsiteY4" fmla="*/ 773014 h 1628053"/>
              <a:gd name="connsiteX5" fmla="*/ 9553248 w 10326261"/>
              <a:gd name="connsiteY5" fmla="*/ 1546027 h 1628053"/>
              <a:gd name="connsiteX6" fmla="*/ 9553248 w 10326261"/>
              <a:gd name="connsiteY6" fmla="*/ 1372014 h 1628053"/>
              <a:gd name="connsiteX7" fmla="*/ 6130004 w 10326261"/>
              <a:gd name="connsiteY7" fmla="*/ 1372652 h 1628053"/>
              <a:gd name="connsiteX8" fmla="*/ 6152076 w 10326261"/>
              <a:gd name="connsiteY8" fmla="*/ 1628053 h 1628053"/>
              <a:gd name="connsiteX9" fmla="*/ 0 w 10326261"/>
              <a:gd name="connsiteY9" fmla="*/ 1621701 h 1628053"/>
              <a:gd name="connsiteX0" fmla="*/ 7268 w 10333529"/>
              <a:gd name="connsiteY0" fmla="*/ 1621701 h 1628053"/>
              <a:gd name="connsiteX1" fmla="*/ 0 w 10333529"/>
              <a:gd name="connsiteY1" fmla="*/ 168276 h 1628053"/>
              <a:gd name="connsiteX2" fmla="*/ 9560516 w 10333529"/>
              <a:gd name="connsiteY2" fmla="*/ 174013 h 1628053"/>
              <a:gd name="connsiteX3" fmla="*/ 9560516 w 10333529"/>
              <a:gd name="connsiteY3" fmla="*/ 0 h 1628053"/>
              <a:gd name="connsiteX4" fmla="*/ 10333529 w 10333529"/>
              <a:gd name="connsiteY4" fmla="*/ 773014 h 1628053"/>
              <a:gd name="connsiteX5" fmla="*/ 9560516 w 10333529"/>
              <a:gd name="connsiteY5" fmla="*/ 1546027 h 1628053"/>
              <a:gd name="connsiteX6" fmla="*/ 9560516 w 10333529"/>
              <a:gd name="connsiteY6" fmla="*/ 1372014 h 1628053"/>
              <a:gd name="connsiteX7" fmla="*/ 6137272 w 10333529"/>
              <a:gd name="connsiteY7" fmla="*/ 1372652 h 1628053"/>
              <a:gd name="connsiteX8" fmla="*/ 6159344 w 10333529"/>
              <a:gd name="connsiteY8" fmla="*/ 1628053 h 1628053"/>
              <a:gd name="connsiteX9" fmla="*/ 7268 w 10333529"/>
              <a:gd name="connsiteY9" fmla="*/ 1621701 h 1628053"/>
              <a:gd name="connsiteX0" fmla="*/ 171 w 10326432"/>
              <a:gd name="connsiteY0" fmla="*/ 1621701 h 1628053"/>
              <a:gd name="connsiteX1" fmla="*/ 19622 w 10326432"/>
              <a:gd name="connsiteY1" fmla="*/ 171239 h 1628053"/>
              <a:gd name="connsiteX2" fmla="*/ 9553419 w 10326432"/>
              <a:gd name="connsiteY2" fmla="*/ 174013 h 1628053"/>
              <a:gd name="connsiteX3" fmla="*/ 9553419 w 10326432"/>
              <a:gd name="connsiteY3" fmla="*/ 0 h 1628053"/>
              <a:gd name="connsiteX4" fmla="*/ 10326432 w 10326432"/>
              <a:gd name="connsiteY4" fmla="*/ 773014 h 1628053"/>
              <a:gd name="connsiteX5" fmla="*/ 9553419 w 10326432"/>
              <a:gd name="connsiteY5" fmla="*/ 1546027 h 1628053"/>
              <a:gd name="connsiteX6" fmla="*/ 9553419 w 10326432"/>
              <a:gd name="connsiteY6" fmla="*/ 1372014 h 1628053"/>
              <a:gd name="connsiteX7" fmla="*/ 6130175 w 10326432"/>
              <a:gd name="connsiteY7" fmla="*/ 1372652 h 1628053"/>
              <a:gd name="connsiteX8" fmla="*/ 6152247 w 10326432"/>
              <a:gd name="connsiteY8" fmla="*/ 1628053 h 1628053"/>
              <a:gd name="connsiteX9" fmla="*/ 171 w 10326432"/>
              <a:gd name="connsiteY9" fmla="*/ 1621701 h 1628053"/>
              <a:gd name="connsiteX0" fmla="*/ 1331 w 10327592"/>
              <a:gd name="connsiteY0" fmla="*/ 1621701 h 1628053"/>
              <a:gd name="connsiteX1" fmla="*/ 0 w 10327592"/>
              <a:gd name="connsiteY1" fmla="*/ 171239 h 1628053"/>
              <a:gd name="connsiteX2" fmla="*/ 9554579 w 10327592"/>
              <a:gd name="connsiteY2" fmla="*/ 174013 h 1628053"/>
              <a:gd name="connsiteX3" fmla="*/ 9554579 w 10327592"/>
              <a:gd name="connsiteY3" fmla="*/ 0 h 1628053"/>
              <a:gd name="connsiteX4" fmla="*/ 10327592 w 10327592"/>
              <a:gd name="connsiteY4" fmla="*/ 773014 h 1628053"/>
              <a:gd name="connsiteX5" fmla="*/ 9554579 w 10327592"/>
              <a:gd name="connsiteY5" fmla="*/ 1546027 h 1628053"/>
              <a:gd name="connsiteX6" fmla="*/ 9554579 w 10327592"/>
              <a:gd name="connsiteY6" fmla="*/ 1372014 h 1628053"/>
              <a:gd name="connsiteX7" fmla="*/ 6131335 w 10327592"/>
              <a:gd name="connsiteY7" fmla="*/ 1372652 h 1628053"/>
              <a:gd name="connsiteX8" fmla="*/ 6153407 w 10327592"/>
              <a:gd name="connsiteY8" fmla="*/ 1628053 h 1628053"/>
              <a:gd name="connsiteX9" fmla="*/ 1331 w 10327592"/>
              <a:gd name="connsiteY9" fmla="*/ 1621701 h 1628053"/>
              <a:gd name="connsiteX0" fmla="*/ 1331 w 10327592"/>
              <a:gd name="connsiteY0" fmla="*/ 1621701 h 1628053"/>
              <a:gd name="connsiteX1" fmla="*/ 0 w 10327592"/>
              <a:gd name="connsiteY1" fmla="*/ 171239 h 1628053"/>
              <a:gd name="connsiteX2" fmla="*/ 9554579 w 10327592"/>
              <a:gd name="connsiteY2" fmla="*/ 174013 h 1628053"/>
              <a:gd name="connsiteX3" fmla="*/ 9554579 w 10327592"/>
              <a:gd name="connsiteY3" fmla="*/ 0 h 1628053"/>
              <a:gd name="connsiteX4" fmla="*/ 10327592 w 10327592"/>
              <a:gd name="connsiteY4" fmla="*/ 773014 h 1628053"/>
              <a:gd name="connsiteX5" fmla="*/ 9554579 w 10327592"/>
              <a:gd name="connsiteY5" fmla="*/ 1546027 h 1628053"/>
              <a:gd name="connsiteX6" fmla="*/ 9554579 w 10327592"/>
              <a:gd name="connsiteY6" fmla="*/ 1372014 h 1628053"/>
              <a:gd name="connsiteX7" fmla="*/ 6158352 w 10327592"/>
              <a:gd name="connsiteY7" fmla="*/ 1374726 h 1628053"/>
              <a:gd name="connsiteX8" fmla="*/ 6153407 w 10327592"/>
              <a:gd name="connsiteY8" fmla="*/ 1628053 h 1628053"/>
              <a:gd name="connsiteX9" fmla="*/ 1331 w 10327592"/>
              <a:gd name="connsiteY9" fmla="*/ 1621701 h 1628053"/>
              <a:gd name="connsiteX0" fmla="*/ 1331 w 10277985"/>
              <a:gd name="connsiteY0" fmla="*/ 1621701 h 1628053"/>
              <a:gd name="connsiteX1" fmla="*/ 0 w 10277985"/>
              <a:gd name="connsiteY1" fmla="*/ 171239 h 1628053"/>
              <a:gd name="connsiteX2" fmla="*/ 9554579 w 10277985"/>
              <a:gd name="connsiteY2" fmla="*/ 174013 h 1628053"/>
              <a:gd name="connsiteX3" fmla="*/ 9554579 w 10277985"/>
              <a:gd name="connsiteY3" fmla="*/ 0 h 1628053"/>
              <a:gd name="connsiteX4" fmla="*/ 10277985 w 10277985"/>
              <a:gd name="connsiteY4" fmla="*/ 773014 h 1628053"/>
              <a:gd name="connsiteX5" fmla="*/ 9554579 w 10277985"/>
              <a:gd name="connsiteY5" fmla="*/ 1546027 h 1628053"/>
              <a:gd name="connsiteX6" fmla="*/ 9554579 w 10277985"/>
              <a:gd name="connsiteY6" fmla="*/ 1372014 h 1628053"/>
              <a:gd name="connsiteX7" fmla="*/ 6158352 w 10277985"/>
              <a:gd name="connsiteY7" fmla="*/ 1374726 h 1628053"/>
              <a:gd name="connsiteX8" fmla="*/ 6153407 w 10277985"/>
              <a:gd name="connsiteY8" fmla="*/ 1628053 h 1628053"/>
              <a:gd name="connsiteX9" fmla="*/ 1331 w 10277985"/>
              <a:gd name="connsiteY9" fmla="*/ 1621701 h 1628053"/>
              <a:gd name="connsiteX0" fmla="*/ 1331 w 10206329"/>
              <a:gd name="connsiteY0" fmla="*/ 1621701 h 1628053"/>
              <a:gd name="connsiteX1" fmla="*/ 0 w 10206329"/>
              <a:gd name="connsiteY1" fmla="*/ 171239 h 1628053"/>
              <a:gd name="connsiteX2" fmla="*/ 9554579 w 10206329"/>
              <a:gd name="connsiteY2" fmla="*/ 174013 h 1628053"/>
              <a:gd name="connsiteX3" fmla="*/ 9554579 w 10206329"/>
              <a:gd name="connsiteY3" fmla="*/ 0 h 1628053"/>
              <a:gd name="connsiteX4" fmla="*/ 10206329 w 10206329"/>
              <a:gd name="connsiteY4" fmla="*/ 773014 h 1628053"/>
              <a:gd name="connsiteX5" fmla="*/ 9554579 w 10206329"/>
              <a:gd name="connsiteY5" fmla="*/ 1546027 h 1628053"/>
              <a:gd name="connsiteX6" fmla="*/ 9554579 w 10206329"/>
              <a:gd name="connsiteY6" fmla="*/ 1372014 h 1628053"/>
              <a:gd name="connsiteX7" fmla="*/ 6158352 w 10206329"/>
              <a:gd name="connsiteY7" fmla="*/ 1374726 h 1628053"/>
              <a:gd name="connsiteX8" fmla="*/ 6153407 w 10206329"/>
              <a:gd name="connsiteY8" fmla="*/ 1628053 h 1628053"/>
              <a:gd name="connsiteX9" fmla="*/ 1331 w 10206329"/>
              <a:gd name="connsiteY9" fmla="*/ 1621701 h 1628053"/>
              <a:gd name="connsiteX0" fmla="*/ 1331 w 10222865"/>
              <a:gd name="connsiteY0" fmla="*/ 1621701 h 1628053"/>
              <a:gd name="connsiteX1" fmla="*/ 0 w 10222865"/>
              <a:gd name="connsiteY1" fmla="*/ 171239 h 1628053"/>
              <a:gd name="connsiteX2" fmla="*/ 9554579 w 10222865"/>
              <a:gd name="connsiteY2" fmla="*/ 174013 h 1628053"/>
              <a:gd name="connsiteX3" fmla="*/ 9554579 w 10222865"/>
              <a:gd name="connsiteY3" fmla="*/ 0 h 1628053"/>
              <a:gd name="connsiteX4" fmla="*/ 10222865 w 10222865"/>
              <a:gd name="connsiteY4" fmla="*/ 785347 h 1628053"/>
              <a:gd name="connsiteX5" fmla="*/ 9554579 w 10222865"/>
              <a:gd name="connsiteY5" fmla="*/ 1546027 h 1628053"/>
              <a:gd name="connsiteX6" fmla="*/ 9554579 w 10222865"/>
              <a:gd name="connsiteY6" fmla="*/ 1372014 h 1628053"/>
              <a:gd name="connsiteX7" fmla="*/ 6158352 w 10222865"/>
              <a:gd name="connsiteY7" fmla="*/ 1374726 h 1628053"/>
              <a:gd name="connsiteX8" fmla="*/ 6153407 w 10222865"/>
              <a:gd name="connsiteY8" fmla="*/ 1628053 h 1628053"/>
              <a:gd name="connsiteX9" fmla="*/ 1331 w 10222865"/>
              <a:gd name="connsiteY9" fmla="*/ 1621701 h 1628053"/>
              <a:gd name="connsiteX0" fmla="*/ 1331 w 10233889"/>
              <a:gd name="connsiteY0" fmla="*/ 1621701 h 1628053"/>
              <a:gd name="connsiteX1" fmla="*/ 0 w 10233889"/>
              <a:gd name="connsiteY1" fmla="*/ 171239 h 1628053"/>
              <a:gd name="connsiteX2" fmla="*/ 9554579 w 10233889"/>
              <a:gd name="connsiteY2" fmla="*/ 174013 h 1628053"/>
              <a:gd name="connsiteX3" fmla="*/ 9554579 w 10233889"/>
              <a:gd name="connsiteY3" fmla="*/ 0 h 1628053"/>
              <a:gd name="connsiteX4" fmla="*/ 10233889 w 10233889"/>
              <a:gd name="connsiteY4" fmla="*/ 785347 h 1628053"/>
              <a:gd name="connsiteX5" fmla="*/ 9554579 w 10233889"/>
              <a:gd name="connsiteY5" fmla="*/ 1546027 h 1628053"/>
              <a:gd name="connsiteX6" fmla="*/ 9554579 w 10233889"/>
              <a:gd name="connsiteY6" fmla="*/ 1372014 h 1628053"/>
              <a:gd name="connsiteX7" fmla="*/ 6158352 w 10233889"/>
              <a:gd name="connsiteY7" fmla="*/ 1374726 h 1628053"/>
              <a:gd name="connsiteX8" fmla="*/ 6153407 w 10233889"/>
              <a:gd name="connsiteY8" fmla="*/ 1628053 h 1628053"/>
              <a:gd name="connsiteX9" fmla="*/ 1331 w 10233889"/>
              <a:gd name="connsiteY9" fmla="*/ 1621701 h 1628053"/>
              <a:gd name="connsiteX0" fmla="*/ 1331 w 10242157"/>
              <a:gd name="connsiteY0" fmla="*/ 1621701 h 1628053"/>
              <a:gd name="connsiteX1" fmla="*/ 0 w 10242157"/>
              <a:gd name="connsiteY1" fmla="*/ 171239 h 1628053"/>
              <a:gd name="connsiteX2" fmla="*/ 9554579 w 10242157"/>
              <a:gd name="connsiteY2" fmla="*/ 174013 h 1628053"/>
              <a:gd name="connsiteX3" fmla="*/ 9554579 w 10242157"/>
              <a:gd name="connsiteY3" fmla="*/ 0 h 1628053"/>
              <a:gd name="connsiteX4" fmla="*/ 10242157 w 10242157"/>
              <a:gd name="connsiteY4" fmla="*/ 776097 h 1628053"/>
              <a:gd name="connsiteX5" fmla="*/ 9554579 w 10242157"/>
              <a:gd name="connsiteY5" fmla="*/ 1546027 h 1628053"/>
              <a:gd name="connsiteX6" fmla="*/ 9554579 w 10242157"/>
              <a:gd name="connsiteY6" fmla="*/ 1372014 h 1628053"/>
              <a:gd name="connsiteX7" fmla="*/ 6158352 w 10242157"/>
              <a:gd name="connsiteY7" fmla="*/ 1374726 h 1628053"/>
              <a:gd name="connsiteX8" fmla="*/ 6153407 w 10242157"/>
              <a:gd name="connsiteY8" fmla="*/ 1628053 h 1628053"/>
              <a:gd name="connsiteX9" fmla="*/ 1331 w 10242157"/>
              <a:gd name="connsiteY9" fmla="*/ 1621701 h 1628053"/>
              <a:gd name="connsiteX0" fmla="*/ 1331 w 10242157"/>
              <a:gd name="connsiteY0" fmla="*/ 1621701 h 1628053"/>
              <a:gd name="connsiteX1" fmla="*/ 0 w 10242157"/>
              <a:gd name="connsiteY1" fmla="*/ 171239 h 1628053"/>
              <a:gd name="connsiteX2" fmla="*/ 9554579 w 10242157"/>
              <a:gd name="connsiteY2" fmla="*/ 174013 h 1628053"/>
              <a:gd name="connsiteX3" fmla="*/ 9554579 w 10242157"/>
              <a:gd name="connsiteY3" fmla="*/ 0 h 1628053"/>
              <a:gd name="connsiteX4" fmla="*/ 10242157 w 10242157"/>
              <a:gd name="connsiteY4" fmla="*/ 776097 h 1628053"/>
              <a:gd name="connsiteX5" fmla="*/ 9554579 w 10242157"/>
              <a:gd name="connsiteY5" fmla="*/ 1546027 h 1628053"/>
              <a:gd name="connsiteX6" fmla="*/ 9554579 w 10242157"/>
              <a:gd name="connsiteY6" fmla="*/ 1372014 h 1628053"/>
              <a:gd name="connsiteX7" fmla="*/ 6158352 w 10242157"/>
              <a:gd name="connsiteY7" fmla="*/ 1374726 h 1628053"/>
              <a:gd name="connsiteX8" fmla="*/ 6126537 w 10242157"/>
              <a:gd name="connsiteY8" fmla="*/ 1628053 h 1628053"/>
              <a:gd name="connsiteX9" fmla="*/ 1331 w 10242157"/>
              <a:gd name="connsiteY9" fmla="*/ 1621701 h 1628053"/>
              <a:gd name="connsiteX0" fmla="*/ 1331 w 10242157"/>
              <a:gd name="connsiteY0" fmla="*/ 1621701 h 1628053"/>
              <a:gd name="connsiteX1" fmla="*/ 0 w 10242157"/>
              <a:gd name="connsiteY1" fmla="*/ 171239 h 1628053"/>
              <a:gd name="connsiteX2" fmla="*/ 9554579 w 10242157"/>
              <a:gd name="connsiteY2" fmla="*/ 174013 h 1628053"/>
              <a:gd name="connsiteX3" fmla="*/ 9554579 w 10242157"/>
              <a:gd name="connsiteY3" fmla="*/ 0 h 1628053"/>
              <a:gd name="connsiteX4" fmla="*/ 10242157 w 10242157"/>
              <a:gd name="connsiteY4" fmla="*/ 776097 h 1628053"/>
              <a:gd name="connsiteX5" fmla="*/ 9554579 w 10242157"/>
              <a:gd name="connsiteY5" fmla="*/ 1546027 h 1628053"/>
              <a:gd name="connsiteX6" fmla="*/ 9554579 w 10242157"/>
              <a:gd name="connsiteY6" fmla="*/ 1372014 h 1628053"/>
              <a:gd name="connsiteX7" fmla="*/ 6127349 w 10242157"/>
              <a:gd name="connsiteY7" fmla="*/ 1374726 h 1628053"/>
              <a:gd name="connsiteX8" fmla="*/ 6126537 w 10242157"/>
              <a:gd name="connsiteY8" fmla="*/ 1628053 h 1628053"/>
              <a:gd name="connsiteX9" fmla="*/ 1331 w 10242157"/>
              <a:gd name="connsiteY9" fmla="*/ 1621701 h 1628053"/>
              <a:gd name="connsiteX0" fmla="*/ 1331 w 10242157"/>
              <a:gd name="connsiteY0" fmla="*/ 1621701 h 1628053"/>
              <a:gd name="connsiteX1" fmla="*/ 0 w 10242157"/>
              <a:gd name="connsiteY1" fmla="*/ 171239 h 1628053"/>
              <a:gd name="connsiteX2" fmla="*/ 9554579 w 10242157"/>
              <a:gd name="connsiteY2" fmla="*/ 174013 h 1628053"/>
              <a:gd name="connsiteX3" fmla="*/ 9554579 w 10242157"/>
              <a:gd name="connsiteY3" fmla="*/ 0 h 1628053"/>
              <a:gd name="connsiteX4" fmla="*/ 10242157 w 10242157"/>
              <a:gd name="connsiteY4" fmla="*/ 776097 h 1628053"/>
              <a:gd name="connsiteX5" fmla="*/ 9554579 w 10242157"/>
              <a:gd name="connsiteY5" fmla="*/ 1546027 h 1628053"/>
              <a:gd name="connsiteX6" fmla="*/ 9554579 w 10242157"/>
              <a:gd name="connsiteY6" fmla="*/ 1372014 h 1628053"/>
              <a:gd name="connsiteX7" fmla="*/ 6127349 w 10242157"/>
              <a:gd name="connsiteY7" fmla="*/ 1374726 h 1628053"/>
              <a:gd name="connsiteX8" fmla="*/ 6120337 w 10242157"/>
              <a:gd name="connsiteY8" fmla="*/ 1628053 h 1628053"/>
              <a:gd name="connsiteX9" fmla="*/ 1331 w 10242157"/>
              <a:gd name="connsiteY9" fmla="*/ 1621701 h 1628053"/>
              <a:gd name="connsiteX0" fmla="*/ 391 w 10247418"/>
              <a:gd name="connsiteY0" fmla="*/ 1621701 h 1628053"/>
              <a:gd name="connsiteX1" fmla="*/ 5261 w 10247418"/>
              <a:gd name="connsiteY1" fmla="*/ 171239 h 1628053"/>
              <a:gd name="connsiteX2" fmla="*/ 9559840 w 10247418"/>
              <a:gd name="connsiteY2" fmla="*/ 174013 h 1628053"/>
              <a:gd name="connsiteX3" fmla="*/ 9559840 w 10247418"/>
              <a:gd name="connsiteY3" fmla="*/ 0 h 1628053"/>
              <a:gd name="connsiteX4" fmla="*/ 10247418 w 10247418"/>
              <a:gd name="connsiteY4" fmla="*/ 776097 h 1628053"/>
              <a:gd name="connsiteX5" fmla="*/ 9559840 w 10247418"/>
              <a:gd name="connsiteY5" fmla="*/ 1546027 h 1628053"/>
              <a:gd name="connsiteX6" fmla="*/ 9559840 w 10247418"/>
              <a:gd name="connsiteY6" fmla="*/ 1372014 h 1628053"/>
              <a:gd name="connsiteX7" fmla="*/ 6132610 w 10247418"/>
              <a:gd name="connsiteY7" fmla="*/ 1374726 h 1628053"/>
              <a:gd name="connsiteX8" fmla="*/ 6125598 w 10247418"/>
              <a:gd name="connsiteY8" fmla="*/ 1628053 h 1628053"/>
              <a:gd name="connsiteX9" fmla="*/ 391 w 10247418"/>
              <a:gd name="connsiteY9" fmla="*/ 1621701 h 1628053"/>
              <a:gd name="connsiteX0" fmla="*/ 391 w 10247418"/>
              <a:gd name="connsiteY0" fmla="*/ 1621701 h 1628053"/>
              <a:gd name="connsiteX1" fmla="*/ 5261 w 10247418"/>
              <a:gd name="connsiteY1" fmla="*/ 171239 h 1628053"/>
              <a:gd name="connsiteX2" fmla="*/ 9559840 w 10247418"/>
              <a:gd name="connsiteY2" fmla="*/ 174013 h 1628053"/>
              <a:gd name="connsiteX3" fmla="*/ 9559840 w 10247418"/>
              <a:gd name="connsiteY3" fmla="*/ 0 h 1628053"/>
              <a:gd name="connsiteX4" fmla="*/ 10247418 w 10247418"/>
              <a:gd name="connsiteY4" fmla="*/ 776097 h 1628053"/>
              <a:gd name="connsiteX5" fmla="*/ 9559840 w 10247418"/>
              <a:gd name="connsiteY5" fmla="*/ 1546027 h 1628053"/>
              <a:gd name="connsiteX6" fmla="*/ 9559840 w 10247418"/>
              <a:gd name="connsiteY6" fmla="*/ 1372014 h 1628053"/>
              <a:gd name="connsiteX7" fmla="*/ 6132610 w 10247418"/>
              <a:gd name="connsiteY7" fmla="*/ 1374726 h 1628053"/>
              <a:gd name="connsiteX8" fmla="*/ 6125598 w 10247418"/>
              <a:gd name="connsiteY8" fmla="*/ 1628053 h 1628053"/>
              <a:gd name="connsiteX9" fmla="*/ 391 w 10247418"/>
              <a:gd name="connsiteY9" fmla="*/ 1621701 h 1628053"/>
              <a:gd name="connsiteX0" fmla="*/ 481 w 10245440"/>
              <a:gd name="connsiteY0" fmla="*/ 1621701 h 1628053"/>
              <a:gd name="connsiteX1" fmla="*/ 3283 w 10245440"/>
              <a:gd name="connsiteY1" fmla="*/ 171239 h 1628053"/>
              <a:gd name="connsiteX2" fmla="*/ 9557862 w 10245440"/>
              <a:gd name="connsiteY2" fmla="*/ 174013 h 1628053"/>
              <a:gd name="connsiteX3" fmla="*/ 9557862 w 10245440"/>
              <a:gd name="connsiteY3" fmla="*/ 0 h 1628053"/>
              <a:gd name="connsiteX4" fmla="*/ 10245440 w 10245440"/>
              <a:gd name="connsiteY4" fmla="*/ 776097 h 1628053"/>
              <a:gd name="connsiteX5" fmla="*/ 9557862 w 10245440"/>
              <a:gd name="connsiteY5" fmla="*/ 1546027 h 1628053"/>
              <a:gd name="connsiteX6" fmla="*/ 9557862 w 10245440"/>
              <a:gd name="connsiteY6" fmla="*/ 1372014 h 1628053"/>
              <a:gd name="connsiteX7" fmla="*/ 6130632 w 10245440"/>
              <a:gd name="connsiteY7" fmla="*/ 1374726 h 1628053"/>
              <a:gd name="connsiteX8" fmla="*/ 6123620 w 10245440"/>
              <a:gd name="connsiteY8" fmla="*/ 1628053 h 1628053"/>
              <a:gd name="connsiteX9" fmla="*/ 481 w 10245440"/>
              <a:gd name="connsiteY9" fmla="*/ 1621701 h 1628053"/>
              <a:gd name="connsiteX0" fmla="*/ 1333 w 10242157"/>
              <a:gd name="connsiteY0" fmla="*/ 1621701 h 1628053"/>
              <a:gd name="connsiteX1" fmla="*/ 0 w 10242157"/>
              <a:gd name="connsiteY1" fmla="*/ 171239 h 1628053"/>
              <a:gd name="connsiteX2" fmla="*/ 9554579 w 10242157"/>
              <a:gd name="connsiteY2" fmla="*/ 174013 h 1628053"/>
              <a:gd name="connsiteX3" fmla="*/ 9554579 w 10242157"/>
              <a:gd name="connsiteY3" fmla="*/ 0 h 1628053"/>
              <a:gd name="connsiteX4" fmla="*/ 10242157 w 10242157"/>
              <a:gd name="connsiteY4" fmla="*/ 776097 h 1628053"/>
              <a:gd name="connsiteX5" fmla="*/ 9554579 w 10242157"/>
              <a:gd name="connsiteY5" fmla="*/ 1546027 h 1628053"/>
              <a:gd name="connsiteX6" fmla="*/ 9554579 w 10242157"/>
              <a:gd name="connsiteY6" fmla="*/ 1372014 h 1628053"/>
              <a:gd name="connsiteX7" fmla="*/ 6127349 w 10242157"/>
              <a:gd name="connsiteY7" fmla="*/ 1374726 h 1628053"/>
              <a:gd name="connsiteX8" fmla="*/ 6120337 w 10242157"/>
              <a:gd name="connsiteY8" fmla="*/ 1628053 h 1628053"/>
              <a:gd name="connsiteX9" fmla="*/ 1333 w 10242157"/>
              <a:gd name="connsiteY9" fmla="*/ 1621701 h 1628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242157" h="1628053">
                <a:moveTo>
                  <a:pt x="1333" y="1621701"/>
                </a:moveTo>
                <a:cubicBezTo>
                  <a:pt x="-1090" y="1137226"/>
                  <a:pt x="2423" y="655714"/>
                  <a:pt x="0" y="171239"/>
                </a:cubicBezTo>
                <a:lnTo>
                  <a:pt x="9554579" y="174013"/>
                </a:lnTo>
                <a:lnTo>
                  <a:pt x="9554579" y="0"/>
                </a:lnTo>
                <a:lnTo>
                  <a:pt x="10242157" y="776097"/>
                </a:lnTo>
                <a:lnTo>
                  <a:pt x="9554579" y="1546027"/>
                </a:lnTo>
                <a:lnTo>
                  <a:pt x="9554579" y="1372014"/>
                </a:lnTo>
                <a:lnTo>
                  <a:pt x="6127349" y="1374726"/>
                </a:lnTo>
                <a:cubicBezTo>
                  <a:pt x="6125701" y="1459168"/>
                  <a:pt x="6121985" y="1543611"/>
                  <a:pt x="6120337" y="1628053"/>
                </a:cubicBezTo>
                <a:lnTo>
                  <a:pt x="1333" y="162170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38100">
            <a:solidFill>
              <a:schemeClr val="tx1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br>
              <a:rPr lang="en-US" sz="2400" b="1" dirty="0">
                <a:latin typeface="Tahoma" charset="0"/>
              </a:rPr>
            </a:br>
            <a:endParaRPr lang="en-US" sz="2400" b="1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DC80F77-F4BB-4B53-9ECF-BE83A0BA89AB}"/>
              </a:ext>
            </a:extLst>
          </p:cNvPr>
          <p:cNvSpPr/>
          <p:nvPr/>
        </p:nvSpPr>
        <p:spPr bwMode="auto">
          <a:xfrm>
            <a:off x="3538728" y="6899523"/>
            <a:ext cx="6153912" cy="95250"/>
          </a:xfrm>
          <a:prstGeom prst="rect">
            <a:avLst/>
          </a:prstGeom>
          <a:solidFill>
            <a:srgbClr val="BFBFBF"/>
          </a:solidFill>
          <a:ln w="412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1" compatLnSpc="1">
            <a:prstTxWarp prst="textNoShape">
              <a:avLst/>
            </a:prstTxWarp>
          </a:bodyPr>
          <a:lstStyle/>
          <a:p>
            <a:pPr marL="0" marR="0" indent="0" algn="l" defTabSz="21955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6CC2ED1-4C07-4066-98AA-5D1DCE780451}"/>
              </a:ext>
            </a:extLst>
          </p:cNvPr>
          <p:cNvSpPr/>
          <p:nvPr/>
        </p:nvSpPr>
        <p:spPr bwMode="auto">
          <a:xfrm>
            <a:off x="3575304" y="6858000"/>
            <a:ext cx="6080760" cy="182880"/>
          </a:xfrm>
          <a:prstGeom prst="rect">
            <a:avLst/>
          </a:prstGeom>
          <a:solidFill>
            <a:srgbClr val="BFBFBF"/>
          </a:solidFill>
          <a:ln w="41275" cap="flat" cmpd="sng" algn="ctr">
            <a:solidFill>
              <a:srgbClr val="BFBFB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R="0" algn="l" defTabSz="21955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sz="1400" dirty="0">
                <a:latin typeface="Tahoma" charset="0"/>
              </a:rPr>
              <a:t>- - - - - - - - - - - - - - - - - - - - - - - - - - - - - - - - - - - - - - - - - - - - -</a:t>
            </a:r>
          </a:p>
          <a:p>
            <a:pPr marL="285750" marR="0" indent="-285750" algn="l" defTabSz="21955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lang="en-US" sz="1400" dirty="0">
              <a:latin typeface="Tahoma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D8A64BE-0146-4B2D-A0B1-91E644E609B9}"/>
              </a:ext>
            </a:extLst>
          </p:cNvPr>
          <p:cNvSpPr/>
          <p:nvPr/>
        </p:nvSpPr>
        <p:spPr bwMode="auto">
          <a:xfrm>
            <a:off x="4079097" y="5608113"/>
            <a:ext cx="9131143" cy="105324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1" compatLnSpc="1">
            <a:prstTxWarp prst="textNoShape">
              <a:avLst/>
            </a:prstTxWarp>
          </a:bodyPr>
          <a:lstStyle/>
          <a:p>
            <a:pPr algn="ctr"/>
            <a:r>
              <a:rPr lang="en-US" sz="3200" b="1" u="sng" dirty="0">
                <a:latin typeface="Tahoma" charset="0"/>
              </a:rPr>
              <a:t>Focal Attention Mechanism</a:t>
            </a:r>
          </a:p>
          <a:p>
            <a:pPr algn="ctr"/>
            <a:r>
              <a:rPr lang="en-US" sz="3200" b="1" dirty="0">
                <a:latin typeface="Tahoma" charset="0"/>
              </a:rPr>
              <a:t>Focal Models </a:t>
            </a:r>
            <a:r>
              <a:rPr lang="en-US" sz="3200" dirty="0">
                <a:latin typeface="Tahoma" charset="0"/>
              </a:rPr>
              <a:t>and</a:t>
            </a:r>
            <a:r>
              <a:rPr lang="en-US" sz="3200" b="1" dirty="0">
                <a:latin typeface="Tahoma" charset="0"/>
              </a:rPr>
              <a:t> Focal Attention Schemas</a:t>
            </a:r>
            <a:endParaRPr kumimoji="0" 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97419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16231">
        <p:fade/>
      </p:transition>
    </mc:Choice>
    <mc:Fallback xmlns="">
      <p:transition spd="med" advTm="51623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 animBg="1"/>
      <p:bldP spid="36" grpId="0" animBg="1"/>
      <p:bldP spid="3" grpId="0" animBg="1"/>
      <p:bldP spid="3" grpId="1" animBg="1"/>
      <p:bldP spid="40" grpId="0" animBg="1"/>
      <p:bldP spid="7" grpId="0" animBg="1"/>
      <p:bldP spid="43" grpId="0" animBg="1"/>
      <p:bldP spid="6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C006F-6A4C-4E3C-BC94-CAC13B37A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Awareness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C24429-DA19-4126-BF72-5A2EDCF070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82801" y="2959894"/>
            <a:ext cx="15428854" cy="6035234"/>
          </a:xfrm>
        </p:spPr>
        <p:txBody>
          <a:bodyPr/>
          <a:lstStyle/>
          <a:p>
            <a:r>
              <a:rPr lang="en-US" sz="4800" b="1" dirty="0"/>
              <a:t>All </a:t>
            </a:r>
            <a:r>
              <a:rPr lang="en-US" sz="4800" dirty="0"/>
              <a:t>these</a:t>
            </a:r>
            <a:r>
              <a:rPr lang="en-US" sz="4800" b="1" dirty="0"/>
              <a:t> Diffuse Attention Schema </a:t>
            </a:r>
            <a:r>
              <a:rPr lang="en-US" sz="4800" dirty="0"/>
              <a:t>arrow locations determine </a:t>
            </a:r>
            <a:r>
              <a:rPr lang="en-US" sz="4800" b="1" dirty="0"/>
              <a:t>all possible </a:t>
            </a:r>
            <a:r>
              <a:rPr lang="en-US" sz="4800" dirty="0"/>
              <a:t>attention targets</a:t>
            </a:r>
          </a:p>
          <a:p>
            <a:r>
              <a:rPr lang="en-US" sz="4800" dirty="0"/>
              <a:t>Each of these possible attention target locations can </a:t>
            </a:r>
            <a:r>
              <a:rPr lang="en-US" sz="4800" b="1" dirty="0"/>
              <a:t>directly affect the World Model!</a:t>
            </a:r>
          </a:p>
          <a:p>
            <a:r>
              <a:rPr lang="en-US" sz="4800" dirty="0"/>
              <a:t>The World Model </a:t>
            </a:r>
            <a:r>
              <a:rPr lang="en-US" sz="4800" b="1" dirty="0"/>
              <a:t>never changes</a:t>
            </a:r>
            <a:br>
              <a:rPr lang="en-US" sz="4800" b="1" dirty="0"/>
            </a:br>
            <a:r>
              <a:rPr lang="en-US" sz="4800" dirty="0"/>
              <a:t>without the </a:t>
            </a:r>
            <a:r>
              <a:rPr lang="en-US" sz="4800" b="1" dirty="0"/>
              <a:t>possibility </a:t>
            </a:r>
            <a:r>
              <a:rPr lang="en-US" sz="4800" dirty="0"/>
              <a:t>of the </a:t>
            </a:r>
            <a:br>
              <a:rPr lang="en-US" sz="4800" dirty="0"/>
            </a:br>
            <a:r>
              <a:rPr lang="en-US" sz="4800" dirty="0"/>
              <a:t>Controller having </a:t>
            </a:r>
            <a:r>
              <a:rPr lang="en-US" sz="4800" b="1" dirty="0"/>
              <a:t>awareness</a:t>
            </a:r>
            <a:r>
              <a:rPr lang="en-US" sz="4800" dirty="0"/>
              <a:t> of </a:t>
            </a:r>
            <a:br>
              <a:rPr lang="en-US" sz="4800" dirty="0"/>
            </a:br>
            <a:r>
              <a:rPr lang="en-US" sz="4800" b="1" u="sng" dirty="0"/>
              <a:t>WHY</a:t>
            </a:r>
            <a:r>
              <a:rPr lang="en-US" sz="4800" dirty="0"/>
              <a:t> the World Model has changed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004DA8-540B-41E4-ABB7-100A79E73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FA7B1-9781-4CDD-AD7A-615476979112}" type="slidenum">
              <a:rPr lang="en-US" smtClean="0"/>
              <a:pPr/>
              <a:t>46</a:t>
            </a:fld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DC0279C-68F8-4945-9BBF-48087268A5B9}"/>
              </a:ext>
            </a:extLst>
          </p:cNvPr>
          <p:cNvGrpSpPr/>
          <p:nvPr/>
        </p:nvGrpSpPr>
        <p:grpSpPr>
          <a:xfrm>
            <a:off x="13055600" y="5765801"/>
            <a:ext cx="3454399" cy="3454399"/>
            <a:chOff x="12522200" y="4657518"/>
            <a:chExt cx="1828800" cy="1828800"/>
          </a:xfrm>
        </p:grpSpPr>
        <p:sp>
          <p:nvSpPr>
            <p:cNvPr id="6" name="Arrow: Quad 5">
              <a:extLst>
                <a:ext uri="{FF2B5EF4-FFF2-40B4-BE49-F238E27FC236}">
                  <a16:creationId xmlns:a16="http://schemas.microsoft.com/office/drawing/2014/main" id="{FE57F57A-C880-49AD-B45F-73A229742ED2}"/>
                </a:ext>
              </a:extLst>
            </p:cNvPr>
            <p:cNvSpPr/>
            <p:nvPr/>
          </p:nvSpPr>
          <p:spPr bwMode="auto">
            <a:xfrm>
              <a:off x="12522200" y="4657518"/>
              <a:ext cx="1828800" cy="1828800"/>
            </a:xfrm>
            <a:prstGeom prst="quadArrow">
              <a:avLst>
                <a:gd name="adj1" fmla="val 12500"/>
                <a:gd name="adj2" fmla="val 12727"/>
                <a:gd name="adj3" fmla="val 8409"/>
              </a:avLst>
            </a:prstGeom>
            <a:solidFill>
              <a:srgbClr val="ADEFD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1" compatLnSpc="1">
              <a:prstTxWarp prst="textNoShape">
                <a:avLst/>
              </a:prstTxWarp>
            </a:bodyPr>
            <a:lstStyle/>
            <a:p>
              <a:pPr marL="0" marR="0" indent="0" algn="l" defTabSz="219551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7" name="Arrow: Quad 6">
              <a:extLst>
                <a:ext uri="{FF2B5EF4-FFF2-40B4-BE49-F238E27FC236}">
                  <a16:creationId xmlns:a16="http://schemas.microsoft.com/office/drawing/2014/main" id="{BBFCCF1D-5FF5-4855-89D1-A3335B8FF161}"/>
                </a:ext>
              </a:extLst>
            </p:cNvPr>
            <p:cNvSpPr/>
            <p:nvPr/>
          </p:nvSpPr>
          <p:spPr bwMode="auto">
            <a:xfrm rot="2700000">
              <a:off x="12522200" y="4657518"/>
              <a:ext cx="1828800" cy="1828800"/>
            </a:xfrm>
            <a:prstGeom prst="quadArrow">
              <a:avLst>
                <a:gd name="adj1" fmla="val 12500"/>
                <a:gd name="adj2" fmla="val 12727"/>
                <a:gd name="adj3" fmla="val 8409"/>
              </a:avLst>
            </a:prstGeom>
            <a:solidFill>
              <a:srgbClr val="ADEFD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1" compatLnSpc="1">
              <a:prstTxWarp prst="textNoShape">
                <a:avLst/>
              </a:prstTxWarp>
            </a:bodyPr>
            <a:lstStyle/>
            <a:p>
              <a:pPr marL="0" marR="0" indent="0" algn="l" defTabSz="219551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3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4DC21AAB-60F0-458A-B925-CFF63D1AD646}"/>
                </a:ext>
              </a:extLst>
            </p:cNvPr>
            <p:cNvSpPr/>
            <p:nvPr/>
          </p:nvSpPr>
          <p:spPr bwMode="auto">
            <a:xfrm>
              <a:off x="13139420" y="5274738"/>
              <a:ext cx="594360" cy="594360"/>
            </a:xfrm>
            <a:prstGeom prst="ellipse">
              <a:avLst/>
            </a:prstGeom>
            <a:solidFill>
              <a:srgbClr val="ADEFD1"/>
            </a:solidFill>
            <a:ln w="9525" cap="flat" cmpd="sng" algn="ctr">
              <a:solidFill>
                <a:srgbClr val="ADEFD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1" compatLnSpc="1">
              <a:prstTxWarp prst="textNoShape">
                <a:avLst/>
              </a:prstTxWarp>
            </a:bodyPr>
            <a:lstStyle/>
            <a:p>
              <a:pPr marL="0" marR="0" indent="0" algn="l" defTabSz="219551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3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426882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3584">
        <p:fade/>
      </p:transition>
    </mc:Choice>
    <mc:Fallback xmlns="">
      <p:transition spd="med" advTm="8358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C006F-6A4C-4E3C-BC94-CAC13B37A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Awareness of Brain Processes?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C24429-DA19-4126-BF72-5A2EDCF070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82801" y="2959894"/>
            <a:ext cx="15428854" cy="6035234"/>
          </a:xfrm>
        </p:spPr>
        <p:txBody>
          <a:bodyPr/>
          <a:lstStyle/>
          <a:p>
            <a:r>
              <a:rPr lang="en-US" sz="4800" dirty="0"/>
              <a:t>Only the brain processes that can </a:t>
            </a:r>
            <a:r>
              <a:rPr lang="en-US" sz="4800" b="1" dirty="0"/>
              <a:t>directly affect </a:t>
            </a:r>
            <a:r>
              <a:rPr lang="en-US" sz="4800" dirty="0"/>
              <a:t>the </a:t>
            </a:r>
            <a:r>
              <a:rPr lang="en-US" sz="4800" b="1" dirty="0"/>
              <a:t>World Model </a:t>
            </a:r>
            <a:r>
              <a:rPr lang="en-US" sz="4800" dirty="0"/>
              <a:t>are </a:t>
            </a:r>
            <a:r>
              <a:rPr lang="en-US" sz="4800" b="1" dirty="0"/>
              <a:t>candidates for awareness</a:t>
            </a:r>
            <a:r>
              <a:rPr lang="en-US" sz="4800" dirty="0"/>
              <a:t>!</a:t>
            </a:r>
          </a:p>
          <a:p>
            <a:pPr lvl="1"/>
            <a:r>
              <a:rPr lang="en-US" sz="4800" dirty="0"/>
              <a:t>That’s why all of the </a:t>
            </a:r>
            <a:r>
              <a:rPr lang="en-US" sz="4800" b="1" dirty="0"/>
              <a:t>Modeler is unconscious </a:t>
            </a:r>
            <a:r>
              <a:rPr lang="en-US" sz="4800" dirty="0"/>
              <a:t>except for the actual </a:t>
            </a:r>
            <a:r>
              <a:rPr lang="en-US" sz="4800" b="1" dirty="0"/>
              <a:t>World Model </a:t>
            </a:r>
            <a:r>
              <a:rPr lang="en-US" sz="4800" dirty="0"/>
              <a:t>itself</a:t>
            </a:r>
          </a:p>
          <a:p>
            <a:pPr lvl="2"/>
            <a:r>
              <a:rPr lang="en-US" sz="4800" dirty="0"/>
              <a:t>We are </a:t>
            </a:r>
            <a:r>
              <a:rPr lang="en-US" sz="4800" b="1" dirty="0"/>
              <a:t>aware</a:t>
            </a:r>
            <a:r>
              <a:rPr lang="en-US" sz="4800" dirty="0"/>
              <a:t> of the </a:t>
            </a:r>
            <a:r>
              <a:rPr lang="en-US" sz="4800" b="1" dirty="0"/>
              <a:t>sensory</a:t>
            </a:r>
            <a:r>
              <a:rPr lang="en-US" sz="4800" dirty="0"/>
              <a:t> and </a:t>
            </a:r>
            <a:br>
              <a:rPr lang="en-US" sz="4800" dirty="0"/>
            </a:br>
            <a:r>
              <a:rPr lang="en-US" sz="4800" b="1" dirty="0"/>
              <a:t>language</a:t>
            </a:r>
            <a:r>
              <a:rPr lang="en-US" sz="4800" dirty="0"/>
              <a:t> inputs, </a:t>
            </a:r>
            <a:r>
              <a:rPr lang="en-US" sz="4800" b="1" dirty="0"/>
              <a:t>only when </a:t>
            </a:r>
            <a:r>
              <a:rPr lang="en-US" sz="4800" dirty="0"/>
              <a:t>they directly </a:t>
            </a:r>
            <a:br>
              <a:rPr lang="en-US" sz="4800" dirty="0"/>
            </a:br>
            <a:r>
              <a:rPr lang="en-US" sz="4800" dirty="0"/>
              <a:t>change the </a:t>
            </a:r>
            <a:r>
              <a:rPr lang="en-US" sz="4800" b="1" dirty="0"/>
              <a:t>World Model. </a:t>
            </a:r>
            <a:r>
              <a:rPr lang="en-US" sz="4800" dirty="0"/>
              <a:t>Hence, all the internal </a:t>
            </a:r>
            <a:r>
              <a:rPr lang="en-US" sz="4800" b="1" dirty="0"/>
              <a:t>Modeler </a:t>
            </a:r>
            <a:r>
              <a:rPr lang="en-US" sz="4800" dirty="0"/>
              <a:t>processing is </a:t>
            </a:r>
            <a:r>
              <a:rPr lang="en-US" sz="4800" b="1" dirty="0"/>
              <a:t>unconscious.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004DA8-540B-41E4-ABB7-100A79E73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FA7B1-9781-4CDD-AD7A-615476979112}" type="slidenum">
              <a:rPr lang="en-US" smtClean="0"/>
              <a:pPr/>
              <a:t>47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83438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3584">
        <p:fade/>
      </p:transition>
    </mc:Choice>
    <mc:Fallback xmlns="">
      <p:transition spd="med" advTm="8358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C006F-6A4C-4E3C-BC94-CAC13B37A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Awareness of Brain Processes?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C24429-DA19-4126-BF72-5A2EDCF070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82801" y="2959894"/>
            <a:ext cx="15428854" cy="6035234"/>
          </a:xfrm>
        </p:spPr>
        <p:txBody>
          <a:bodyPr/>
          <a:lstStyle/>
          <a:p>
            <a:r>
              <a:rPr lang="en-US" sz="4800" dirty="0"/>
              <a:t>Only the brain processes that can </a:t>
            </a:r>
            <a:r>
              <a:rPr lang="en-US" sz="4800" b="1" dirty="0"/>
              <a:t>directly affect </a:t>
            </a:r>
            <a:r>
              <a:rPr lang="en-US" sz="4800" dirty="0"/>
              <a:t>the </a:t>
            </a:r>
            <a:r>
              <a:rPr lang="en-US" sz="4800" b="1" dirty="0"/>
              <a:t>World Model </a:t>
            </a:r>
            <a:r>
              <a:rPr lang="en-US" sz="4800" dirty="0"/>
              <a:t>are </a:t>
            </a:r>
            <a:r>
              <a:rPr lang="en-US" sz="4800" b="1" dirty="0"/>
              <a:t>candidates for awareness</a:t>
            </a:r>
            <a:r>
              <a:rPr lang="en-US" sz="4800" dirty="0"/>
              <a:t>!</a:t>
            </a:r>
          </a:p>
          <a:p>
            <a:pPr lvl="1"/>
            <a:r>
              <a:rPr lang="en-US" sz="4800" dirty="0"/>
              <a:t>All of the </a:t>
            </a:r>
            <a:r>
              <a:rPr lang="en-US" sz="4800" b="1" dirty="0"/>
              <a:t>Controller </a:t>
            </a:r>
            <a:r>
              <a:rPr lang="en-US" sz="4800" dirty="0"/>
              <a:t>is</a:t>
            </a:r>
            <a:r>
              <a:rPr lang="en-US" sz="4800" b="1" dirty="0"/>
              <a:t> unconscious except </a:t>
            </a:r>
            <a:r>
              <a:rPr lang="en-US" sz="4800" dirty="0"/>
              <a:t>for </a:t>
            </a:r>
            <a:r>
              <a:rPr lang="en-US" sz="4800" b="1" dirty="0"/>
              <a:t>Thoughts</a:t>
            </a:r>
            <a:r>
              <a:rPr lang="en-US" sz="4800" dirty="0"/>
              <a:t>, </a:t>
            </a:r>
            <a:r>
              <a:rPr lang="en-US" sz="4800" b="1" dirty="0"/>
              <a:t>Feelings </a:t>
            </a:r>
            <a:r>
              <a:rPr lang="en-US" sz="4800" dirty="0"/>
              <a:t>and </a:t>
            </a:r>
            <a:r>
              <a:rPr lang="en-US" sz="4800" b="1" dirty="0"/>
              <a:t>Emotions</a:t>
            </a:r>
          </a:p>
          <a:p>
            <a:pPr lvl="2"/>
            <a:r>
              <a:rPr lang="en-US" sz="4800" dirty="0"/>
              <a:t>This is because </a:t>
            </a:r>
            <a:r>
              <a:rPr lang="en-US" sz="4800" b="1" dirty="0"/>
              <a:t>Thoughts</a:t>
            </a:r>
            <a:r>
              <a:rPr lang="en-US" sz="4800" dirty="0"/>
              <a:t>, </a:t>
            </a:r>
            <a:r>
              <a:rPr lang="en-US" sz="4800" b="1" dirty="0"/>
              <a:t>Feelings </a:t>
            </a:r>
            <a:r>
              <a:rPr lang="en-US" sz="4800" dirty="0"/>
              <a:t>and </a:t>
            </a:r>
            <a:r>
              <a:rPr lang="en-US" sz="4800" b="1" dirty="0"/>
              <a:t>Emotions </a:t>
            </a:r>
            <a:r>
              <a:rPr lang="en-US" sz="4800" dirty="0"/>
              <a:t>are inputs to the </a:t>
            </a:r>
            <a:r>
              <a:rPr lang="en-US" sz="4800" b="1" dirty="0"/>
              <a:t>Modeler</a:t>
            </a:r>
            <a:r>
              <a:rPr lang="en-US" sz="4800" dirty="0"/>
              <a:t> that can change the </a:t>
            </a:r>
            <a:r>
              <a:rPr lang="en-US" sz="4800" b="1" dirty="0"/>
              <a:t>World Model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004DA8-540B-41E4-ABB7-100A79E73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FA7B1-9781-4CDD-AD7A-615476979112}" type="slidenum">
              <a:rPr lang="en-US" smtClean="0"/>
              <a:pPr/>
              <a:t>48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53147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3584">
        <p:fade/>
      </p:transition>
    </mc:Choice>
    <mc:Fallback xmlns="">
      <p:transition spd="med" advTm="8358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7EC42F-A021-4687-8439-2A0599A600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Focal Attention Mechanism Summary: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6A9934-4A69-47ED-9E6B-C7DFB778BF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959894"/>
            <a:ext cx="15764933" cy="6035234"/>
          </a:xfrm>
        </p:spPr>
        <p:txBody>
          <a:bodyPr/>
          <a:lstStyle/>
          <a:p>
            <a:r>
              <a:rPr lang="en-US" sz="6000" b="1" dirty="0"/>
              <a:t>Implements</a:t>
            </a:r>
            <a:r>
              <a:rPr lang="en-US" sz="6000" dirty="0"/>
              <a:t> both Top-Down and </a:t>
            </a:r>
            <a:br>
              <a:rPr lang="en-US" sz="6000" dirty="0"/>
            </a:br>
            <a:r>
              <a:rPr lang="en-US" sz="6000" dirty="0"/>
              <a:t>Bottom-Up Focal Attention</a:t>
            </a:r>
          </a:p>
          <a:p>
            <a:r>
              <a:rPr lang="en-US" sz="6000" dirty="0"/>
              <a:t>Produces </a:t>
            </a:r>
            <a:r>
              <a:rPr lang="en-US" sz="6000" b="1" dirty="0"/>
              <a:t>Focal Awareness Experiences</a:t>
            </a:r>
          </a:p>
          <a:p>
            <a:r>
              <a:rPr lang="en-US" sz="6000" dirty="0"/>
              <a:t>Per </a:t>
            </a:r>
            <a:r>
              <a:rPr lang="en-US" sz="6000" b="1" u="sng" dirty="0">
                <a:solidFill>
                  <a:srgbClr val="006666"/>
                </a:solidFill>
              </a:rPr>
              <a:t>Attention Schema Theory</a:t>
            </a:r>
          </a:p>
          <a:p>
            <a:pPr lvl="1"/>
            <a:r>
              <a:rPr lang="en-US" sz="5400" dirty="0"/>
              <a:t>The </a:t>
            </a:r>
            <a:r>
              <a:rPr lang="en-US" sz="5400" b="1" dirty="0"/>
              <a:t>Focal Attention Schema </a:t>
            </a:r>
            <a:r>
              <a:rPr lang="en-US" sz="5400" dirty="0"/>
              <a:t>is a model of the </a:t>
            </a:r>
            <a:r>
              <a:rPr lang="en-US" sz="5400" b="1" dirty="0"/>
              <a:t>Focal Awareness Experience</a:t>
            </a:r>
          </a:p>
          <a:p>
            <a:endParaRPr lang="en-US" sz="6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0BB87F-5225-4C08-9BB0-2733BB6C6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FA7B1-9781-4CDD-AD7A-615476979112}" type="slidenum">
              <a:rPr lang="en-US" smtClean="0"/>
              <a:pPr/>
              <a:t>49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97702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5156">
        <p:fade/>
      </p:transition>
    </mc:Choice>
    <mc:Fallback xmlns="">
      <p:transition spd="med" advTm="3515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5559" y="2959894"/>
            <a:ext cx="13706041" cy="6035234"/>
          </a:xfrm>
        </p:spPr>
        <p:txBody>
          <a:bodyPr/>
          <a:lstStyle/>
          <a:p>
            <a:pPr marL="0" indent="0">
              <a:buNone/>
            </a:pPr>
            <a:r>
              <a:rPr lang="en-US" sz="5400" dirty="0"/>
              <a:t>An </a:t>
            </a:r>
            <a:r>
              <a:rPr lang="en-US" sz="5400" b="1" dirty="0"/>
              <a:t>Agent</a:t>
            </a:r>
            <a:r>
              <a:rPr lang="en-US" sz="5400" dirty="0"/>
              <a:t> is an </a:t>
            </a:r>
            <a:r>
              <a:rPr lang="en-US" sz="5400" b="1" dirty="0"/>
              <a:t>entity</a:t>
            </a:r>
            <a:r>
              <a:rPr lang="en-US" sz="5400" dirty="0"/>
              <a:t>, that</a:t>
            </a:r>
          </a:p>
          <a:p>
            <a:pPr lvl="1"/>
            <a:r>
              <a:rPr lang="en-US" sz="5400" dirty="0"/>
              <a:t>Has </a:t>
            </a:r>
            <a:r>
              <a:rPr lang="en-US" sz="5400" b="1" dirty="0"/>
              <a:t>goals</a:t>
            </a:r>
            <a:r>
              <a:rPr lang="en-US" sz="5400" dirty="0"/>
              <a:t>, </a:t>
            </a:r>
          </a:p>
          <a:p>
            <a:pPr lvl="1"/>
            <a:r>
              <a:rPr lang="en-US" sz="5400" dirty="0"/>
              <a:t>A way of </a:t>
            </a:r>
            <a:r>
              <a:rPr lang="en-US" sz="5400" b="1" dirty="0"/>
              <a:t>sensing</a:t>
            </a:r>
            <a:r>
              <a:rPr lang="en-US" sz="5400" dirty="0"/>
              <a:t> the </a:t>
            </a:r>
            <a:r>
              <a:rPr lang="en-US" sz="5400" b="1" dirty="0"/>
              <a:t>world</a:t>
            </a:r>
            <a:r>
              <a:rPr lang="en-US" sz="5400" dirty="0"/>
              <a:t>, and</a:t>
            </a:r>
          </a:p>
          <a:p>
            <a:pPr lvl="1"/>
            <a:r>
              <a:rPr lang="en-US" sz="5400" dirty="0"/>
              <a:t>A way to make </a:t>
            </a:r>
            <a:r>
              <a:rPr lang="en-US" sz="5400" b="1" dirty="0"/>
              <a:t>changes</a:t>
            </a:r>
            <a:r>
              <a:rPr lang="en-US" sz="5400" dirty="0"/>
              <a:t> to the </a:t>
            </a:r>
            <a:r>
              <a:rPr lang="en-US" sz="5400" b="1" dirty="0"/>
              <a:t>world</a:t>
            </a:r>
            <a:r>
              <a:rPr lang="en-US" sz="5400" dirty="0"/>
              <a:t> </a:t>
            </a:r>
          </a:p>
          <a:p>
            <a:pPr marL="1462650" lvl="2" indent="0">
              <a:buNone/>
            </a:pPr>
            <a:r>
              <a:rPr lang="en-US" sz="5400" dirty="0"/>
              <a:t>to </a:t>
            </a:r>
            <a:r>
              <a:rPr lang="en-US" sz="5400" b="1" dirty="0"/>
              <a:t>achieve</a:t>
            </a:r>
            <a:r>
              <a:rPr lang="en-US" sz="5400" dirty="0"/>
              <a:t> those </a:t>
            </a:r>
            <a:r>
              <a:rPr lang="en-US" sz="5400" b="1" dirty="0"/>
              <a:t>goals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FA7B1-9781-4CDD-AD7A-615476979112}" type="slidenum">
              <a:rPr lang="en-US" smtClean="0"/>
              <a:pPr/>
              <a:t>5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695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1032">
        <p:fade/>
      </p:transition>
    </mc:Choice>
    <mc:Fallback xmlns="">
      <p:transition spd="med" advTm="2103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7EC42F-A021-4687-8439-2A0599A600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Diffuse Attention Mechanism Summary: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6A9934-4A69-47ED-9E6B-C7DFB778BF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959894"/>
            <a:ext cx="16114655" cy="6035234"/>
          </a:xfrm>
        </p:spPr>
        <p:txBody>
          <a:bodyPr/>
          <a:lstStyle/>
          <a:p>
            <a:r>
              <a:rPr lang="en-US" sz="6000" b="1" dirty="0"/>
              <a:t>Updates </a:t>
            </a:r>
            <a:r>
              <a:rPr lang="en-US" sz="6000" dirty="0"/>
              <a:t>the World Model</a:t>
            </a:r>
          </a:p>
          <a:p>
            <a:r>
              <a:rPr lang="en-US" sz="6000" b="1" dirty="0"/>
              <a:t>Finds</a:t>
            </a:r>
            <a:r>
              <a:rPr lang="en-US" sz="6000" dirty="0"/>
              <a:t> Bottom-Up Focal Attention Targets</a:t>
            </a:r>
          </a:p>
          <a:p>
            <a:r>
              <a:rPr lang="en-US" sz="6000" dirty="0"/>
              <a:t>Produces </a:t>
            </a:r>
            <a:r>
              <a:rPr lang="en-US" sz="6000" b="1" dirty="0"/>
              <a:t>Diffuse Awareness Experience</a:t>
            </a:r>
          </a:p>
          <a:p>
            <a:r>
              <a:rPr lang="en-US" sz="6000" dirty="0"/>
              <a:t>Per </a:t>
            </a:r>
            <a:r>
              <a:rPr lang="en-US" sz="6000" b="1" u="sng" dirty="0">
                <a:solidFill>
                  <a:srgbClr val="FF0000"/>
                </a:solidFill>
              </a:rPr>
              <a:t>Extended</a:t>
            </a:r>
            <a:r>
              <a:rPr lang="en-US" sz="6000" b="1" u="sng" dirty="0"/>
              <a:t> </a:t>
            </a:r>
            <a:r>
              <a:rPr lang="en-US" sz="6000" b="1" u="sng" dirty="0">
                <a:solidFill>
                  <a:srgbClr val="008080"/>
                </a:solidFill>
              </a:rPr>
              <a:t>Attention Schema Theory</a:t>
            </a:r>
          </a:p>
          <a:p>
            <a:pPr lvl="1"/>
            <a:r>
              <a:rPr lang="en-US" sz="5400" dirty="0"/>
              <a:t>The </a:t>
            </a:r>
            <a:r>
              <a:rPr lang="en-US" sz="5400" b="1" dirty="0"/>
              <a:t>Diffuse Attention Schema </a:t>
            </a:r>
            <a:r>
              <a:rPr lang="en-US" sz="5400" dirty="0"/>
              <a:t>is a model of the </a:t>
            </a:r>
            <a:r>
              <a:rPr lang="en-US" sz="5400" b="1" dirty="0"/>
              <a:t>Diffuse Awareness Experience</a:t>
            </a:r>
          </a:p>
          <a:p>
            <a:endParaRPr lang="en-US" sz="6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0BB87F-5225-4C08-9BB0-2733BB6C6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FA7B1-9781-4CDD-AD7A-615476979112}" type="slidenum">
              <a:rPr lang="en-US" smtClean="0"/>
              <a:pPr/>
              <a:t>50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99001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5156">
        <p:fade/>
      </p:transition>
    </mc:Choice>
    <mc:Fallback xmlns="">
      <p:transition spd="med" advTm="3515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92041B-D4CE-448E-B48A-383457888A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9400" y="2959894"/>
            <a:ext cx="14706600" cy="6035234"/>
          </a:xfrm>
        </p:spPr>
        <p:txBody>
          <a:bodyPr anchor="ctr"/>
          <a:lstStyle/>
          <a:p>
            <a:pPr marL="0" indent="0" algn="ctr">
              <a:buNone/>
            </a:pPr>
            <a:r>
              <a:rPr lang="en-US" sz="8800" dirty="0"/>
              <a:t>Applying Attention </a:t>
            </a:r>
            <a:br>
              <a:rPr lang="en-US" sz="8800" dirty="0"/>
            </a:br>
            <a:r>
              <a:rPr lang="en-US" sz="8800" dirty="0"/>
              <a:t>Schema Theory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AE82E0-2C21-473A-A193-2A9ADC192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FA7B1-9781-4CDD-AD7A-615476979112}" type="slidenum">
              <a:rPr lang="en-US" smtClean="0"/>
              <a:pPr>
                <a:defRPr/>
              </a:pPr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5974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152">
        <p:fade/>
      </p:transition>
    </mc:Choice>
    <mc:Fallback xmlns="">
      <p:transition spd="med" advTm="215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7EC42F-A021-4687-8439-2A0599A600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Controller’s Self-Model has two parts: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6A9934-4A69-47ED-9E6B-C7DFB778BF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5400" dirty="0"/>
              <a:t>In the Abstract Conceptual World Model:</a:t>
            </a:r>
          </a:p>
          <a:p>
            <a:pPr lvl="1"/>
            <a:r>
              <a:rPr lang="en-US" sz="5000" b="1" dirty="0"/>
              <a:t>I/Me/My</a:t>
            </a:r>
            <a:br>
              <a:rPr lang="en-US" sz="5000" b="1" dirty="0"/>
            </a:br>
            <a:br>
              <a:rPr lang="en-US" sz="5000" b="1" dirty="0"/>
            </a:br>
            <a:endParaRPr lang="en-US" sz="5000" b="1" dirty="0"/>
          </a:p>
          <a:p>
            <a:r>
              <a:rPr lang="en-US" sz="5400" dirty="0"/>
              <a:t>In the Sensory World Model:</a:t>
            </a:r>
            <a:endParaRPr lang="en-US" sz="6700" dirty="0"/>
          </a:p>
          <a:p>
            <a:pPr lvl="1"/>
            <a:r>
              <a:rPr lang="en-US" sz="5000" b="1" dirty="0"/>
              <a:t>Body Schema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0BB87F-5225-4C08-9BB0-2733BB6C6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FA7B1-9781-4CDD-AD7A-615476979112}" type="slidenum">
              <a:rPr lang="en-US" smtClean="0"/>
              <a:pPr/>
              <a:t>52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00296A-ABB8-4146-8995-08D80BD4DD8A}"/>
              </a:ext>
            </a:extLst>
          </p:cNvPr>
          <p:cNvSpPr txBox="1"/>
          <p:nvPr/>
        </p:nvSpPr>
        <p:spPr>
          <a:xfrm>
            <a:off x="3563273" y="3962400"/>
            <a:ext cx="1392768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/>
            <a:r>
              <a:rPr lang="en-US" sz="5000" dirty="0"/>
              <a:t>			  = The conceptual autobiographical</a:t>
            </a:r>
            <a:br>
              <a:rPr lang="en-US" sz="5000" dirty="0"/>
            </a:br>
            <a:r>
              <a:rPr lang="en-US" sz="5000" dirty="0"/>
              <a:t>				</a:t>
            </a:r>
            <a:r>
              <a:rPr lang="en-US" sz="3600" dirty="0"/>
              <a:t> </a:t>
            </a:r>
            <a:r>
              <a:rPr lang="en-US" sz="5000" dirty="0"/>
              <a:t>narrative self model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FB7B78-E056-4DBE-ACD2-FBF90C917F6B}"/>
              </a:ext>
            </a:extLst>
          </p:cNvPr>
          <p:cNvSpPr txBox="1"/>
          <p:nvPr/>
        </p:nvSpPr>
        <p:spPr>
          <a:xfrm>
            <a:off x="3442759" y="7391400"/>
            <a:ext cx="12894877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/>
              <a:t>					= The sensory model of the </a:t>
            </a:r>
            <a:br>
              <a:rPr lang="en-US" sz="5000" dirty="0"/>
            </a:br>
            <a:r>
              <a:rPr lang="en-US" sz="5000" dirty="0"/>
              <a:t>					   physical body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15069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5156">
        <p:fade/>
      </p:transition>
    </mc:Choice>
    <mc:Fallback xmlns="">
      <p:transition spd="med" advTm="3515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/>
      <p:bldP spid="6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7EC42F-A021-4687-8439-2A0599A600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Self-Models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63DBD45-88FE-4C95-9EC1-A49E35C2C6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4600" y="2959894"/>
            <a:ext cx="16267055" cy="6035234"/>
          </a:xfrm>
        </p:spPr>
        <p:txBody>
          <a:bodyPr/>
          <a:lstStyle/>
          <a:p>
            <a:r>
              <a:rPr lang="en-US" sz="5400" b="1" dirty="0"/>
              <a:t>Controller’s Self-Model</a:t>
            </a:r>
            <a:r>
              <a:rPr lang="en-US" sz="5400" dirty="0"/>
              <a:t>:</a:t>
            </a:r>
          </a:p>
          <a:p>
            <a:pPr marL="729739" lvl="1" indent="0">
              <a:buNone/>
            </a:pPr>
            <a:r>
              <a:rPr lang="en-US" sz="5400" dirty="0"/>
              <a:t> I/Me/My</a:t>
            </a:r>
          </a:p>
          <a:p>
            <a:r>
              <a:rPr lang="en-US" sz="5400" b="1" dirty="0"/>
              <a:t>Modeler’s Self-Model</a:t>
            </a:r>
            <a:r>
              <a:rPr lang="en-US" sz="5400" dirty="0"/>
              <a:t>:</a:t>
            </a:r>
          </a:p>
          <a:p>
            <a:pPr marL="729739" lvl="1" indent="0">
              <a:buNone/>
            </a:pPr>
            <a:r>
              <a:rPr lang="en-US" sz="5400" b="1" dirty="0">
                <a:solidFill>
                  <a:srgbClr val="FF0000"/>
                </a:solidFill>
              </a:rPr>
              <a:t>?</a:t>
            </a:r>
            <a:endParaRPr lang="en-US" sz="5000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0BB87F-5225-4C08-9BB0-2733BB6C6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FA7B1-9781-4CDD-AD7A-615476979112}" type="slidenum">
              <a:rPr lang="en-US" smtClean="0"/>
              <a:pPr/>
              <a:t>53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190A1A-ADF1-4257-9E0B-7511E68018C7}"/>
              </a:ext>
            </a:extLst>
          </p:cNvPr>
          <p:cNvSpPr txBox="1"/>
          <p:nvPr/>
        </p:nvSpPr>
        <p:spPr>
          <a:xfrm>
            <a:off x="4999182" y="3979719"/>
            <a:ext cx="50400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latin typeface="+mn-lt"/>
              </a:rPr>
              <a:t>+ Body Schema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29609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5156">
        <p:fade/>
      </p:transition>
    </mc:Choice>
    <mc:Fallback xmlns="">
      <p:transition spd="med" advTm="3515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6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79B94C54-E7D2-403D-A435-F6FB827555EE}"/>
              </a:ext>
            </a:extLst>
          </p:cNvPr>
          <p:cNvSpPr/>
          <p:nvPr/>
        </p:nvSpPr>
        <p:spPr bwMode="auto">
          <a:xfrm>
            <a:off x="2194560" y="5120640"/>
            <a:ext cx="13990320" cy="4206240"/>
          </a:xfrm>
          <a:prstGeom prst="roundRect">
            <a:avLst>
              <a:gd name="adj" fmla="val 8306"/>
            </a:avLst>
          </a:prstGeom>
          <a:noFill/>
          <a:ln w="1270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1" compatLnSpc="1">
            <a:prstTxWarp prst="textNoShape">
              <a:avLst/>
            </a:prstTxWarp>
          </a:bodyPr>
          <a:lstStyle/>
          <a:p>
            <a:pPr marL="0" marR="0" indent="0" algn="l" defTabSz="21955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E51A89E-3970-46E4-8FFE-859390868CD0}"/>
              </a:ext>
            </a:extLst>
          </p:cNvPr>
          <p:cNvSpPr txBox="1"/>
          <p:nvPr/>
        </p:nvSpPr>
        <p:spPr>
          <a:xfrm>
            <a:off x="10621005" y="3931920"/>
            <a:ext cx="478688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/>
              <a:t>Controller &amp; Modeler can</a:t>
            </a:r>
          </a:p>
          <a:p>
            <a:pPr algn="ctr"/>
            <a:r>
              <a:rPr lang="en-US" sz="2800" b="1" dirty="0"/>
              <a:t>have </a:t>
            </a:r>
            <a:r>
              <a:rPr lang="en-US" sz="2800" b="1" u="sng" dirty="0"/>
              <a:t>Focal Awareness</a:t>
            </a:r>
            <a:endParaRPr lang="en-US" sz="2800" u="sng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A22D06-B7AD-4936-8D91-FBB530230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210312"/>
            <a:ext cx="15241529" cy="2229738"/>
          </a:xfrm>
        </p:spPr>
        <p:txBody>
          <a:bodyPr/>
          <a:lstStyle/>
          <a:p>
            <a:r>
              <a:rPr lang="en-US" dirty="0"/>
              <a:t>Modeler’s Self-Model in the Complete World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FCCC0F-6EB8-4672-B985-7BA6736B0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FA7B1-9781-4CDD-AD7A-615476979112}" type="slidenum">
              <a:rPr lang="en-US" smtClean="0"/>
              <a:pPr>
                <a:defRPr/>
              </a:pPr>
              <a:t>54</a:t>
            </a:fld>
            <a:endParaRPr lang="en-US" dirty="0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4C6F5B79-9D41-4395-9093-DD1A8A09ED2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353430" y="6500181"/>
          <a:ext cx="2743201" cy="11943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8400600" imgH="3657240" progId="">
                  <p:embed/>
                </p:oleObj>
              </mc:Choice>
              <mc:Fallback>
                <p:oleObj r:id="rId4" imgW="8400600" imgH="3657240" progId="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4C6F5B79-9D41-4395-9093-DD1A8A09ED2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353430" y="6500181"/>
                        <a:ext cx="2743201" cy="11943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2" name="Group 11">
            <a:extLst>
              <a:ext uri="{FF2B5EF4-FFF2-40B4-BE49-F238E27FC236}">
                <a16:creationId xmlns:a16="http://schemas.microsoft.com/office/drawing/2014/main" id="{6D8FFA6C-701C-427E-B2DC-FFFA0E303A3F}"/>
              </a:ext>
            </a:extLst>
          </p:cNvPr>
          <p:cNvGrpSpPr>
            <a:grpSpLocks noChangeAspect="1"/>
          </p:cNvGrpSpPr>
          <p:nvPr/>
        </p:nvGrpSpPr>
        <p:grpSpPr>
          <a:xfrm>
            <a:off x="9782427" y="6500167"/>
            <a:ext cx="2743201" cy="1196033"/>
            <a:chOff x="6426200" y="6629400"/>
            <a:chExt cx="4572000" cy="1993392"/>
          </a:xfrm>
          <a:solidFill>
            <a:schemeClr val="bg1">
              <a:lumMod val="95000"/>
            </a:schemeClr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E430419-84A5-488B-B548-006BA1F32CC2}"/>
                </a:ext>
              </a:extLst>
            </p:cNvPr>
            <p:cNvSpPr/>
            <p:nvPr/>
          </p:nvSpPr>
          <p:spPr bwMode="auto">
            <a:xfrm>
              <a:off x="6426200" y="6629400"/>
              <a:ext cx="4572000" cy="1993392"/>
            </a:xfrm>
            <a:prstGeom prst="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1" compatLnSpc="1">
              <a:prstTxWarp prst="textNoShape">
                <a:avLst/>
              </a:prstTxWarp>
            </a:bodyPr>
            <a:lstStyle/>
            <a:p>
              <a:pPr marL="0" marR="0" indent="0" algn="l" defTabSz="219551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3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8" name="Arrow: Down 7">
              <a:extLst>
                <a:ext uri="{FF2B5EF4-FFF2-40B4-BE49-F238E27FC236}">
                  <a16:creationId xmlns:a16="http://schemas.microsoft.com/office/drawing/2014/main" id="{E37C15F2-9B70-48F8-A23D-93BDF5A2E567}"/>
                </a:ext>
              </a:extLst>
            </p:cNvPr>
            <p:cNvSpPr>
              <a:spLocks noChangeAspect="1"/>
            </p:cNvSpPr>
            <p:nvPr/>
          </p:nvSpPr>
          <p:spPr bwMode="auto">
            <a:xfrm rot="10800000">
              <a:off x="8211455" y="7391399"/>
              <a:ext cx="653145" cy="914400"/>
            </a:xfrm>
            <a:prstGeom prst="downArrow">
              <a:avLst/>
            </a:prstGeom>
            <a:solidFill>
              <a:schemeClr val="tx1"/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1" compatLnSpc="1">
              <a:prstTxWarp prst="textNoShape">
                <a:avLst/>
              </a:prstTxWarp>
            </a:bodyPr>
            <a:lstStyle/>
            <a:p>
              <a:pPr marL="0" marR="0" indent="0" algn="l" defTabSz="219551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3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9" name="Arrow: Down 8">
              <a:extLst>
                <a:ext uri="{FF2B5EF4-FFF2-40B4-BE49-F238E27FC236}">
                  <a16:creationId xmlns:a16="http://schemas.microsoft.com/office/drawing/2014/main" id="{DD766E66-85F5-4A43-BC79-AC998FD4AEB8}"/>
                </a:ext>
              </a:extLst>
            </p:cNvPr>
            <p:cNvSpPr>
              <a:spLocks noChangeAspect="1"/>
            </p:cNvSpPr>
            <p:nvPr/>
          </p:nvSpPr>
          <p:spPr bwMode="auto">
            <a:xfrm rot="10800000">
              <a:off x="7220855" y="7391399"/>
              <a:ext cx="653145" cy="914400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1" compatLnSpc="1">
              <a:prstTxWarp prst="textNoShape">
                <a:avLst/>
              </a:prstTxWarp>
            </a:bodyPr>
            <a:lstStyle/>
            <a:p>
              <a:pPr marL="0" marR="0" indent="0" algn="l" defTabSz="219551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3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6D0BB1B-8AB6-4AC1-99DF-4478FC2C7A2B}"/>
              </a:ext>
            </a:extLst>
          </p:cNvPr>
          <p:cNvGrpSpPr>
            <a:grpSpLocks noChangeAspect="1"/>
          </p:cNvGrpSpPr>
          <p:nvPr/>
        </p:nvGrpSpPr>
        <p:grpSpPr>
          <a:xfrm>
            <a:off x="9401428" y="5120640"/>
            <a:ext cx="3404312" cy="3578127"/>
            <a:chOff x="5892800" y="2743200"/>
            <a:chExt cx="5867400" cy="7093046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182CF649-3D57-4128-9BFF-0B451C449BEF}"/>
                </a:ext>
              </a:extLst>
            </p:cNvPr>
            <p:cNvCxnSpPr/>
            <p:nvPr/>
          </p:nvCxnSpPr>
          <p:spPr bwMode="auto">
            <a:xfrm>
              <a:off x="5892800" y="2743200"/>
              <a:ext cx="0" cy="7093046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3411A6C5-D268-464F-B61C-5C5F43BB06E4}"/>
                </a:ext>
              </a:extLst>
            </p:cNvPr>
            <p:cNvCxnSpPr/>
            <p:nvPr/>
          </p:nvCxnSpPr>
          <p:spPr bwMode="auto">
            <a:xfrm>
              <a:off x="11760200" y="2743200"/>
              <a:ext cx="0" cy="7093046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1FCC368-99AF-48CD-AE9D-E0E448814C8E}"/>
              </a:ext>
            </a:extLst>
          </p:cNvPr>
          <p:cNvGrpSpPr/>
          <p:nvPr/>
        </p:nvGrpSpPr>
        <p:grpSpPr>
          <a:xfrm>
            <a:off x="3007215" y="6172200"/>
            <a:ext cx="1828800" cy="1828800"/>
            <a:chOff x="12522200" y="4657518"/>
            <a:chExt cx="1828800" cy="1828800"/>
          </a:xfrm>
        </p:grpSpPr>
        <p:sp>
          <p:nvSpPr>
            <p:cNvPr id="7" name="Arrow: Quad 6">
              <a:extLst>
                <a:ext uri="{FF2B5EF4-FFF2-40B4-BE49-F238E27FC236}">
                  <a16:creationId xmlns:a16="http://schemas.microsoft.com/office/drawing/2014/main" id="{8081BF37-58D2-4F5A-BED5-80C46463C9C9}"/>
                </a:ext>
              </a:extLst>
            </p:cNvPr>
            <p:cNvSpPr/>
            <p:nvPr/>
          </p:nvSpPr>
          <p:spPr bwMode="auto">
            <a:xfrm>
              <a:off x="12522200" y="4657518"/>
              <a:ext cx="1828800" cy="1828800"/>
            </a:xfrm>
            <a:prstGeom prst="quadArrow">
              <a:avLst>
                <a:gd name="adj1" fmla="val 12500"/>
                <a:gd name="adj2" fmla="val 12727"/>
                <a:gd name="adj3" fmla="val 8409"/>
              </a:avLst>
            </a:prstGeom>
            <a:solidFill>
              <a:srgbClr val="ADEFD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1" compatLnSpc="1">
              <a:prstTxWarp prst="textNoShape">
                <a:avLst/>
              </a:prstTxWarp>
            </a:bodyPr>
            <a:lstStyle/>
            <a:p>
              <a:pPr marL="0" marR="0" indent="0" algn="l" defTabSz="219551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23" name="Arrow: Quad 22">
              <a:extLst>
                <a:ext uri="{FF2B5EF4-FFF2-40B4-BE49-F238E27FC236}">
                  <a16:creationId xmlns:a16="http://schemas.microsoft.com/office/drawing/2014/main" id="{52DA5E93-B2A2-43C4-847E-3DE7B7765AF3}"/>
                </a:ext>
              </a:extLst>
            </p:cNvPr>
            <p:cNvSpPr/>
            <p:nvPr/>
          </p:nvSpPr>
          <p:spPr bwMode="auto">
            <a:xfrm rot="2700000">
              <a:off x="12522200" y="4657518"/>
              <a:ext cx="1828800" cy="1828800"/>
            </a:xfrm>
            <a:prstGeom prst="quadArrow">
              <a:avLst>
                <a:gd name="adj1" fmla="val 12500"/>
                <a:gd name="adj2" fmla="val 12727"/>
                <a:gd name="adj3" fmla="val 8409"/>
              </a:avLst>
            </a:prstGeom>
            <a:solidFill>
              <a:srgbClr val="ADEFD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1" compatLnSpc="1">
              <a:prstTxWarp prst="textNoShape">
                <a:avLst/>
              </a:prstTxWarp>
            </a:bodyPr>
            <a:lstStyle/>
            <a:p>
              <a:pPr marL="0" marR="0" indent="0" algn="l" defTabSz="219551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3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353AC3EE-A464-4149-872D-E98C2E937081}"/>
                </a:ext>
              </a:extLst>
            </p:cNvPr>
            <p:cNvSpPr/>
            <p:nvPr/>
          </p:nvSpPr>
          <p:spPr bwMode="auto">
            <a:xfrm>
              <a:off x="13139420" y="5274738"/>
              <a:ext cx="594360" cy="594360"/>
            </a:xfrm>
            <a:prstGeom prst="ellipse">
              <a:avLst/>
            </a:prstGeom>
            <a:solidFill>
              <a:srgbClr val="ADEFD1"/>
            </a:solidFill>
            <a:ln w="9525" cap="flat" cmpd="sng" algn="ctr">
              <a:solidFill>
                <a:srgbClr val="ADEFD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1" compatLnSpc="1">
              <a:prstTxWarp prst="textNoShape">
                <a:avLst/>
              </a:prstTxWarp>
            </a:bodyPr>
            <a:lstStyle/>
            <a:p>
              <a:pPr marL="0" marR="0" indent="0" algn="l" defTabSz="219551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3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</p:grp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C6AD245-2C76-49A6-88B2-890F6B6E7918}"/>
              </a:ext>
            </a:extLst>
          </p:cNvPr>
          <p:cNvCxnSpPr/>
          <p:nvPr/>
        </p:nvCxnSpPr>
        <p:spPr bwMode="auto">
          <a:xfrm>
            <a:off x="5740400" y="5109956"/>
            <a:ext cx="0" cy="357812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38" name="Group 37">
            <a:extLst>
              <a:ext uri="{FF2B5EF4-FFF2-40B4-BE49-F238E27FC236}">
                <a16:creationId xmlns:a16="http://schemas.microsoft.com/office/drawing/2014/main" id="{490E4070-FD0D-4BA7-A20E-8D13A57DDF29}"/>
              </a:ext>
            </a:extLst>
          </p:cNvPr>
          <p:cNvGrpSpPr/>
          <p:nvPr/>
        </p:nvGrpSpPr>
        <p:grpSpPr>
          <a:xfrm>
            <a:off x="9601200" y="2834640"/>
            <a:ext cx="6858000" cy="6217920"/>
            <a:chOff x="9601200" y="2834640"/>
            <a:chExt cx="6858000" cy="6217920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AA974C4D-A278-40CD-B773-D9A3B9E3844D}"/>
                </a:ext>
              </a:extLst>
            </p:cNvPr>
            <p:cNvSpPr/>
            <p:nvPr/>
          </p:nvSpPr>
          <p:spPr bwMode="auto">
            <a:xfrm>
              <a:off x="9601200" y="2834640"/>
              <a:ext cx="6858000" cy="6217920"/>
            </a:xfrm>
            <a:prstGeom prst="roundRect">
              <a:avLst/>
            </a:prstGeom>
            <a:noFill/>
            <a:ln w="63500" cap="flat" cmpd="dbl" algn="ctr">
              <a:solidFill>
                <a:srgbClr val="9999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1" compatLnSpc="1">
              <a:prstTxWarp prst="textNoShape">
                <a:avLst/>
              </a:prstTxWarp>
            </a:bodyPr>
            <a:lstStyle/>
            <a:p>
              <a:pPr marL="0" marR="0" indent="0" algn="l" defTabSz="219551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3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565C1DA-B90E-4C5B-9F47-7D6A52CEB809}"/>
                </a:ext>
              </a:extLst>
            </p:cNvPr>
            <p:cNvSpPr txBox="1"/>
            <p:nvPr/>
          </p:nvSpPr>
          <p:spPr>
            <a:xfrm>
              <a:off x="9886794" y="2898647"/>
              <a:ext cx="6300891" cy="10637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4000"/>
                </a:lnSpc>
              </a:pPr>
              <a:r>
                <a:rPr lang="en-US" sz="2800" b="1" u="sng" dirty="0"/>
                <a:t>Focal Attention Mechanism</a:t>
              </a:r>
            </a:p>
            <a:p>
              <a:pPr algn="ctr">
                <a:lnSpc>
                  <a:spcPts val="4000"/>
                </a:lnSpc>
              </a:pPr>
              <a:r>
                <a:rPr lang="en-US" sz="2800" dirty="0"/>
                <a:t>…directs both TD &amp; BU Focal Attention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0357D1C2-C915-436D-8A24-2C30A1DB1F47}"/>
              </a:ext>
            </a:extLst>
          </p:cNvPr>
          <p:cNvGrpSpPr/>
          <p:nvPr/>
        </p:nvGrpSpPr>
        <p:grpSpPr>
          <a:xfrm>
            <a:off x="1920240" y="2834640"/>
            <a:ext cx="7315200" cy="6217920"/>
            <a:chOff x="1719408" y="2819400"/>
            <a:chExt cx="7516031" cy="6217920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EA76CB61-4448-4984-AC56-C56D55AA6A6E}"/>
                </a:ext>
              </a:extLst>
            </p:cNvPr>
            <p:cNvSpPr/>
            <p:nvPr/>
          </p:nvSpPr>
          <p:spPr bwMode="auto">
            <a:xfrm>
              <a:off x="1719408" y="2819400"/>
              <a:ext cx="7516031" cy="6217920"/>
            </a:xfrm>
            <a:prstGeom prst="roundRect">
              <a:avLst/>
            </a:prstGeom>
            <a:noFill/>
            <a:ln w="63500" cap="flat" cmpd="dbl" algn="ctr">
              <a:solidFill>
                <a:srgbClr val="92D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1" compatLnSpc="1">
              <a:prstTxWarp prst="textNoShape">
                <a:avLst/>
              </a:prstTxWarp>
            </a:bodyPr>
            <a:lstStyle/>
            <a:p>
              <a:pPr marL="0" marR="0" indent="0" algn="l" defTabSz="219551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3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EA150A5A-E4B5-4CD3-9FDC-10DDD24437FE}"/>
                </a:ext>
              </a:extLst>
            </p:cNvPr>
            <p:cNvSpPr txBox="1"/>
            <p:nvPr/>
          </p:nvSpPr>
          <p:spPr>
            <a:xfrm>
              <a:off x="1797283" y="2880360"/>
              <a:ext cx="7370303" cy="10637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4000"/>
                </a:lnSpc>
              </a:pPr>
              <a:r>
                <a:rPr lang="en-US" sz="2800" b="1" u="sng" dirty="0"/>
                <a:t>Diffuse Attention Mechanism</a:t>
              </a:r>
              <a:br>
                <a:rPr lang="en-US" sz="2800" b="1" u="sng" dirty="0"/>
              </a:br>
              <a:r>
                <a:rPr lang="en-US" sz="2800" dirty="0"/>
                <a:t>Updates the World &amp; finds BU Focal Targets</a:t>
              </a:r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2F0BEE38-72C0-48C9-BA0B-0A560BF39E41}"/>
              </a:ext>
            </a:extLst>
          </p:cNvPr>
          <p:cNvSpPr/>
          <p:nvPr/>
        </p:nvSpPr>
        <p:spPr bwMode="auto">
          <a:xfrm rot="19023194">
            <a:off x="3974909" y="6779326"/>
            <a:ext cx="201676" cy="446868"/>
          </a:xfrm>
          <a:prstGeom prst="rect">
            <a:avLst/>
          </a:prstGeom>
          <a:solidFill>
            <a:srgbClr val="ADEFD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1" compatLnSpc="1">
            <a:prstTxWarp prst="textNoShape">
              <a:avLst/>
            </a:prstTxWarp>
          </a:bodyPr>
          <a:lstStyle/>
          <a:p>
            <a:pPr marL="0" marR="0" indent="0" algn="l" defTabSz="21955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1C46086-2F5C-4520-A014-0F4ECB2556A4}"/>
              </a:ext>
            </a:extLst>
          </p:cNvPr>
          <p:cNvSpPr txBox="1"/>
          <p:nvPr/>
        </p:nvSpPr>
        <p:spPr>
          <a:xfrm>
            <a:off x="5760720" y="8759952"/>
            <a:ext cx="7040880" cy="566928"/>
          </a:xfrm>
          <a:prstGeom prst="rect">
            <a:avLst/>
          </a:prstGeom>
          <a:solidFill>
            <a:schemeClr val="bg1"/>
          </a:solidFill>
          <a:ln w="1174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</a:rPr>
              <a:t>The 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</a:rPr>
              <a:t>“Complete World”</a:t>
            </a:r>
            <a:endParaRPr lang="en-US" sz="32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3A6B87A-8C85-4D6D-88EF-D244A50080FF}"/>
              </a:ext>
            </a:extLst>
          </p:cNvPr>
          <p:cNvSpPr txBox="1"/>
          <p:nvPr/>
        </p:nvSpPr>
        <p:spPr>
          <a:xfrm>
            <a:off x="3596666" y="3931920"/>
            <a:ext cx="411042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u="sng" dirty="0"/>
              <a:t>Only</a:t>
            </a:r>
            <a:r>
              <a:rPr lang="en-US" sz="2800" b="1" dirty="0"/>
              <a:t> the Modeler has</a:t>
            </a:r>
            <a:br>
              <a:rPr lang="en-US" sz="2800" b="1" dirty="0"/>
            </a:br>
            <a:r>
              <a:rPr lang="en-US" sz="2800" b="1" u="sng" dirty="0"/>
              <a:t>Diffuse Awareness</a:t>
            </a:r>
            <a:endParaRPr lang="en-US" sz="2800" u="sng" dirty="0"/>
          </a:p>
        </p:txBody>
      </p:sp>
      <p:pic>
        <p:nvPicPr>
          <p:cNvPr id="43" name="Picture 42" descr="A large white building&#10;&#10;Description automatically generated">
            <a:extLst>
              <a:ext uri="{FF2B5EF4-FFF2-40B4-BE49-F238E27FC236}">
                <a16:creationId xmlns:a16="http://schemas.microsoft.com/office/drawing/2014/main" id="{F0CDB641-E1A4-40A0-8EE8-B4EA68D803A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7632" y="6490550"/>
            <a:ext cx="2743200" cy="1194315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12CE8B84-1814-47E1-9FC8-9FA49973DFF8}"/>
              </a:ext>
            </a:extLst>
          </p:cNvPr>
          <p:cNvSpPr txBox="1"/>
          <p:nvPr/>
        </p:nvSpPr>
        <p:spPr>
          <a:xfrm>
            <a:off x="9784080" y="6099048"/>
            <a:ext cx="2743200" cy="82296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rtlCol="0" anchor="ctr">
            <a:noAutofit/>
          </a:bodyPr>
          <a:lstStyle/>
          <a:p>
            <a:pPr algn="ctr"/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Tahoma" charset="0"/>
              </a:rPr>
              <a:t>Modeler’s</a:t>
            </a:r>
            <a:b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Tahoma" charset="0"/>
              </a:rPr>
            </a:b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Tahoma" charset="0"/>
              </a:rPr>
              <a:t>Focal Self-Model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FB03EDA-6CDC-4E65-A478-6CDFB81933DB}"/>
              </a:ext>
            </a:extLst>
          </p:cNvPr>
          <p:cNvSpPr txBox="1"/>
          <p:nvPr/>
        </p:nvSpPr>
        <p:spPr>
          <a:xfrm>
            <a:off x="2560320" y="6755158"/>
            <a:ext cx="2788920" cy="82296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rtlCol="0" anchor="ctr">
            <a:noAutofit/>
          </a:bodyPr>
          <a:lstStyle/>
          <a:p>
            <a:pPr algn="ctr"/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Tahoma" charset="0"/>
              </a:rPr>
              <a:t>Modeler’s</a:t>
            </a:r>
            <a:b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Tahoma" charset="0"/>
              </a:rPr>
            </a:b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Tahoma" charset="0"/>
              </a:rPr>
              <a:t>Diffuse Self-Model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1FA5F9A-B07B-4033-B49A-384C241F943D}"/>
              </a:ext>
            </a:extLst>
          </p:cNvPr>
          <p:cNvSpPr txBox="1">
            <a:spLocks noChangeAspect="1"/>
          </p:cNvSpPr>
          <p:nvPr/>
        </p:nvSpPr>
        <p:spPr>
          <a:xfrm>
            <a:off x="7035800" y="5141893"/>
            <a:ext cx="127470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/>
              <a:t>World</a:t>
            </a:r>
          </a:p>
          <a:p>
            <a:pPr algn="ctr"/>
            <a:r>
              <a:rPr lang="en-US" sz="2800" b="1" dirty="0"/>
              <a:t>Model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3198AFAF-2D0B-4772-B92D-E541DA13BCBA}"/>
              </a:ext>
            </a:extLst>
          </p:cNvPr>
          <p:cNvSpPr txBox="1">
            <a:spLocks noChangeAspect="1"/>
          </p:cNvSpPr>
          <p:nvPr/>
        </p:nvSpPr>
        <p:spPr>
          <a:xfrm>
            <a:off x="9747196" y="5141893"/>
            <a:ext cx="292740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/>
              <a:t>Focal Attention</a:t>
            </a:r>
          </a:p>
          <a:p>
            <a:pPr algn="ctr"/>
            <a:r>
              <a:rPr lang="en-US" sz="2800" b="1" dirty="0"/>
              <a:t>Schema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786A528-920C-40C6-ABFE-1A4AE49AA7D5}"/>
              </a:ext>
            </a:extLst>
          </p:cNvPr>
          <p:cNvSpPr txBox="1">
            <a:spLocks noChangeAspect="1"/>
          </p:cNvSpPr>
          <p:nvPr/>
        </p:nvSpPr>
        <p:spPr>
          <a:xfrm>
            <a:off x="2311400" y="5141893"/>
            <a:ext cx="326884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/>
              <a:t>Diffuse Attention</a:t>
            </a:r>
            <a:br>
              <a:rPr lang="en-US" sz="2800" b="1" dirty="0"/>
            </a:br>
            <a:r>
              <a:rPr lang="en-US" sz="2800" b="1" dirty="0"/>
              <a:t>Schema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CE4710CE-A18A-48BB-A84F-AE808710C721}"/>
              </a:ext>
            </a:extLst>
          </p:cNvPr>
          <p:cNvSpPr txBox="1">
            <a:spLocks noChangeAspect="1"/>
          </p:cNvSpPr>
          <p:nvPr/>
        </p:nvSpPr>
        <p:spPr>
          <a:xfrm>
            <a:off x="3369064" y="7964269"/>
            <a:ext cx="11416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DAS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F27E702-1A70-4217-B1E4-51201D37082A}"/>
              </a:ext>
            </a:extLst>
          </p:cNvPr>
          <p:cNvSpPr txBox="1">
            <a:spLocks noChangeAspect="1"/>
          </p:cNvSpPr>
          <p:nvPr/>
        </p:nvSpPr>
        <p:spPr>
          <a:xfrm>
            <a:off x="7039227" y="7964269"/>
            <a:ext cx="83183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 WM         </a:t>
            </a:r>
            <a:r>
              <a:rPr lang="en-US" sz="1000" b="1" dirty="0"/>
              <a:t> </a:t>
            </a:r>
            <a:r>
              <a:rPr lang="en-US" sz="3600" b="1" dirty="0"/>
              <a:t>          FAS                    FM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07E4465-83B6-4341-89CD-65D4692A7F35}"/>
              </a:ext>
            </a:extLst>
          </p:cNvPr>
          <p:cNvSpPr txBox="1">
            <a:spLocks noChangeAspect="1"/>
          </p:cNvSpPr>
          <p:nvPr/>
        </p:nvSpPr>
        <p:spPr>
          <a:xfrm>
            <a:off x="13817600" y="5141893"/>
            <a:ext cx="127470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/>
              <a:t>Focal</a:t>
            </a:r>
          </a:p>
          <a:p>
            <a:pPr algn="ctr"/>
            <a:r>
              <a:rPr lang="en-US" sz="2800" b="1" dirty="0"/>
              <a:t>Model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2CEC8776-3B70-4F77-8C29-A8A16206703D}"/>
              </a:ext>
            </a:extLst>
          </p:cNvPr>
          <p:cNvSpPr/>
          <p:nvPr/>
        </p:nvSpPr>
        <p:spPr bwMode="auto">
          <a:xfrm>
            <a:off x="2263964" y="5105401"/>
            <a:ext cx="3317237" cy="3547872"/>
          </a:xfrm>
          <a:prstGeom prst="roundRect">
            <a:avLst>
              <a:gd name="adj" fmla="val 12114"/>
            </a:avLst>
          </a:prstGeom>
          <a:noFill/>
          <a:ln w="127000" cap="flat" cmpd="sng" algn="ctr">
            <a:solidFill>
              <a:srgbClr val="3399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1" compatLnSpc="1">
            <a:prstTxWarp prst="textNoShape">
              <a:avLst/>
            </a:prstTxWarp>
          </a:bodyPr>
          <a:lstStyle/>
          <a:p>
            <a:pPr marL="0" marR="0" indent="0" algn="ctr" defTabSz="21955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3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  <a:p>
            <a:pPr marL="0" marR="0" indent="0" algn="ctr" defTabSz="21955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4300" b="1" dirty="0">
              <a:latin typeface="Tahoma" charset="0"/>
            </a:endParaRP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3DB6976F-79F6-477B-A7BC-8ABA25BDD6D5}"/>
              </a:ext>
            </a:extLst>
          </p:cNvPr>
          <p:cNvSpPr/>
          <p:nvPr/>
        </p:nvSpPr>
        <p:spPr bwMode="auto">
          <a:xfrm>
            <a:off x="2719458" y="2895600"/>
            <a:ext cx="5701488" cy="561952"/>
          </a:xfrm>
          <a:prstGeom prst="roundRect">
            <a:avLst>
              <a:gd name="adj" fmla="val 46683"/>
            </a:avLst>
          </a:prstGeom>
          <a:noFill/>
          <a:ln w="127000" cap="flat" cmpd="sng" algn="ctr">
            <a:solidFill>
              <a:srgbClr val="3399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1" compatLnSpc="1">
            <a:prstTxWarp prst="textNoShape">
              <a:avLst/>
            </a:prstTxWarp>
          </a:bodyPr>
          <a:lstStyle/>
          <a:p>
            <a:pPr marL="0" marR="0" indent="0" algn="ctr" defTabSz="21955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3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  <a:p>
            <a:pPr marL="0" marR="0" indent="0" algn="ctr" defTabSz="21955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4300" b="1" dirty="0">
              <a:latin typeface="Tahoma" charset="0"/>
            </a:endParaRP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F780B327-DFC1-415F-BCB0-8BE627253C47}"/>
              </a:ext>
            </a:extLst>
          </p:cNvPr>
          <p:cNvSpPr/>
          <p:nvPr/>
        </p:nvSpPr>
        <p:spPr bwMode="auto">
          <a:xfrm>
            <a:off x="9779000" y="2195441"/>
            <a:ext cx="6519672" cy="623959"/>
          </a:xfrm>
          <a:prstGeom prst="roundRect">
            <a:avLst>
              <a:gd name="adj" fmla="val 46683"/>
            </a:avLst>
          </a:prstGeom>
          <a:solidFill>
            <a:schemeClr val="bg1"/>
          </a:solidFill>
          <a:ln w="127000" cap="flat" cmpd="sng" algn="ctr">
            <a:solidFill>
              <a:srgbClr val="3399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1" compatLnSpc="1">
            <a:prstTxWarp prst="textNoShape">
              <a:avLst/>
            </a:prstTxWarp>
          </a:bodyPr>
          <a:lstStyle/>
          <a:p>
            <a:pPr marL="0" marR="0" indent="0" algn="ctr" defTabSz="21955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ahoma" charset="0"/>
              </a:rPr>
              <a:t>In the Focal Awareness World</a:t>
            </a:r>
            <a:endParaRPr lang="en-US" sz="2800" b="1" dirty="0">
              <a:solidFill>
                <a:srgbClr val="FF0000"/>
              </a:solidFill>
              <a:latin typeface="Tahoma" charset="0"/>
            </a:endParaRP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D52CF47C-7EF0-4870-B213-C98BD7F12E37}"/>
              </a:ext>
            </a:extLst>
          </p:cNvPr>
          <p:cNvSpPr/>
          <p:nvPr/>
        </p:nvSpPr>
        <p:spPr bwMode="auto">
          <a:xfrm>
            <a:off x="10173513" y="2895600"/>
            <a:ext cx="5701487" cy="561952"/>
          </a:xfrm>
          <a:prstGeom prst="roundRect">
            <a:avLst>
              <a:gd name="adj" fmla="val 46683"/>
            </a:avLst>
          </a:prstGeom>
          <a:noFill/>
          <a:ln w="127000" cap="flat" cmpd="sng" algn="ctr">
            <a:solidFill>
              <a:srgbClr val="3399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1" compatLnSpc="1">
            <a:prstTxWarp prst="textNoShape">
              <a:avLst/>
            </a:prstTxWarp>
          </a:bodyPr>
          <a:lstStyle/>
          <a:p>
            <a:pPr marL="0" marR="0" indent="0" algn="ctr" defTabSz="21955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3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  <a:p>
            <a:pPr marL="0" marR="0" indent="0" algn="ctr" defTabSz="21955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4300" b="1" dirty="0">
              <a:latin typeface="Tahoma" charset="0"/>
            </a:endParaRP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BA7A521F-2965-484D-ABE6-11F48EA91084}"/>
              </a:ext>
            </a:extLst>
          </p:cNvPr>
          <p:cNvSpPr/>
          <p:nvPr/>
        </p:nvSpPr>
        <p:spPr bwMode="auto">
          <a:xfrm>
            <a:off x="9768880" y="3400448"/>
            <a:ext cx="6539577" cy="561952"/>
          </a:xfrm>
          <a:prstGeom prst="roundRect">
            <a:avLst>
              <a:gd name="adj" fmla="val 46683"/>
            </a:avLst>
          </a:prstGeom>
          <a:noFill/>
          <a:ln w="127000" cap="flat" cmpd="sng" algn="ctr">
            <a:solidFill>
              <a:srgbClr val="3399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1" compatLnSpc="1">
            <a:prstTxWarp prst="textNoShape">
              <a:avLst/>
            </a:prstTxWarp>
          </a:bodyPr>
          <a:lstStyle/>
          <a:p>
            <a:pPr marL="0" marR="0" indent="0" algn="ctr" defTabSz="21955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3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  <a:p>
            <a:pPr marL="0" marR="0" indent="0" algn="ctr" defTabSz="21955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4300" b="1" dirty="0">
              <a:latin typeface="Tahoma" charset="0"/>
            </a:endParaRP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85570988-3019-495F-8FDD-5E636D6E1BB6}"/>
              </a:ext>
            </a:extLst>
          </p:cNvPr>
          <p:cNvSpPr/>
          <p:nvPr/>
        </p:nvSpPr>
        <p:spPr bwMode="auto">
          <a:xfrm>
            <a:off x="9502900" y="5105400"/>
            <a:ext cx="3275277" cy="3543173"/>
          </a:xfrm>
          <a:prstGeom prst="roundRect">
            <a:avLst>
              <a:gd name="adj" fmla="val 16079"/>
            </a:avLst>
          </a:prstGeom>
          <a:noFill/>
          <a:ln w="127000" cap="flat" cmpd="sng" algn="ctr">
            <a:solidFill>
              <a:srgbClr val="3399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1" compatLnSpc="1">
            <a:prstTxWarp prst="textNoShape">
              <a:avLst/>
            </a:prstTxWarp>
          </a:bodyPr>
          <a:lstStyle/>
          <a:p>
            <a:pPr marL="0" marR="0" indent="0" algn="ctr" defTabSz="21955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3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  <a:p>
            <a:pPr marL="0" marR="0" indent="0" algn="ctr" defTabSz="21955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4300" b="1" dirty="0">
              <a:latin typeface="Tahoma" charset="0"/>
            </a:endParaRP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99A55743-623A-4FF7-BE5C-BE6622FFD81D}"/>
              </a:ext>
            </a:extLst>
          </p:cNvPr>
          <p:cNvSpPr/>
          <p:nvPr/>
        </p:nvSpPr>
        <p:spPr bwMode="auto">
          <a:xfrm>
            <a:off x="2496312" y="2195441"/>
            <a:ext cx="6135624" cy="623959"/>
          </a:xfrm>
          <a:prstGeom prst="roundRect">
            <a:avLst>
              <a:gd name="adj" fmla="val 46683"/>
            </a:avLst>
          </a:prstGeom>
          <a:solidFill>
            <a:schemeClr val="bg1"/>
          </a:solidFill>
          <a:ln w="127000" cap="flat" cmpd="sng" algn="ctr">
            <a:solidFill>
              <a:srgbClr val="3399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1" compatLnSpc="1">
            <a:prstTxWarp prst="textNoShape">
              <a:avLst/>
            </a:prstTxWarp>
          </a:bodyPr>
          <a:lstStyle/>
          <a:p>
            <a:pPr marL="0" marR="0" indent="0" algn="ctr" defTabSz="21955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ahoma" charset="0"/>
              </a:rPr>
              <a:t>In the Diffuse Attention World</a:t>
            </a:r>
            <a:endParaRPr lang="en-US" sz="2800" b="1" dirty="0">
              <a:solidFill>
                <a:srgbClr val="FF0000"/>
              </a:solidFill>
              <a:latin typeface="Tahoma" charset="0"/>
            </a:endParaRP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34F9C170-4BFB-468A-918D-B66960B396A1}"/>
              </a:ext>
            </a:extLst>
          </p:cNvPr>
          <p:cNvSpPr/>
          <p:nvPr/>
        </p:nvSpPr>
        <p:spPr bwMode="auto">
          <a:xfrm>
            <a:off x="2006600" y="3401568"/>
            <a:ext cx="7162800" cy="561952"/>
          </a:xfrm>
          <a:prstGeom prst="roundRect">
            <a:avLst>
              <a:gd name="adj" fmla="val 46683"/>
            </a:avLst>
          </a:prstGeom>
          <a:noFill/>
          <a:ln w="127000" cap="flat" cmpd="sng" algn="ctr">
            <a:solidFill>
              <a:srgbClr val="3399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1" compatLnSpc="1">
            <a:prstTxWarp prst="textNoShape">
              <a:avLst/>
            </a:prstTxWarp>
          </a:bodyPr>
          <a:lstStyle/>
          <a:p>
            <a:pPr marL="0" marR="0" indent="0" algn="ctr" defTabSz="21955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3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  <a:p>
            <a:pPr marL="0" marR="0" indent="0" algn="ctr" defTabSz="21955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4300" b="1" dirty="0">
              <a:latin typeface="Tahoma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1525277-2113-4B2B-ABA9-E4F7A0AFEA11}"/>
              </a:ext>
            </a:extLst>
          </p:cNvPr>
          <p:cNvSpPr txBox="1"/>
          <p:nvPr/>
        </p:nvSpPr>
        <p:spPr>
          <a:xfrm>
            <a:off x="9601200" y="6089504"/>
            <a:ext cx="3108960" cy="844696"/>
          </a:xfrm>
          <a:prstGeom prst="rect">
            <a:avLst/>
          </a:prstGeom>
          <a:noFill/>
          <a:ln w="117475">
            <a:solidFill>
              <a:srgbClr val="FF0000"/>
            </a:solidFill>
          </a:ln>
        </p:spPr>
        <p:txBody>
          <a:bodyPr wrap="square" rtlCol="0">
            <a:noAutofit/>
          </a:bodyPr>
          <a:lstStyle/>
          <a:p>
            <a:pPr algn="ctr"/>
            <a:endParaRPr lang="en-US" sz="32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A0E1C19-A388-4D41-9CCC-38F398E0B09A}"/>
              </a:ext>
            </a:extLst>
          </p:cNvPr>
          <p:cNvSpPr txBox="1"/>
          <p:nvPr/>
        </p:nvSpPr>
        <p:spPr>
          <a:xfrm>
            <a:off x="2377440" y="6730634"/>
            <a:ext cx="3108960" cy="844696"/>
          </a:xfrm>
          <a:prstGeom prst="rect">
            <a:avLst/>
          </a:prstGeom>
          <a:noFill/>
          <a:ln w="117475">
            <a:solidFill>
              <a:srgbClr val="FF0000"/>
            </a:solidFill>
          </a:ln>
        </p:spPr>
        <p:txBody>
          <a:bodyPr wrap="square" rtlCol="0">
            <a:noAutofit/>
          </a:bodyPr>
          <a:lstStyle/>
          <a:p>
            <a:pPr algn="ctr"/>
            <a:endParaRPr lang="en-US" sz="32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5" name="Arrow: Down 64">
            <a:extLst>
              <a:ext uri="{FF2B5EF4-FFF2-40B4-BE49-F238E27FC236}">
                <a16:creationId xmlns:a16="http://schemas.microsoft.com/office/drawing/2014/main" id="{603B4AD4-E9FC-41EF-87E0-A9F644F8976F}"/>
              </a:ext>
            </a:extLst>
          </p:cNvPr>
          <p:cNvSpPr>
            <a:spLocks noChangeAspect="1"/>
          </p:cNvSpPr>
          <p:nvPr/>
        </p:nvSpPr>
        <p:spPr bwMode="auto">
          <a:xfrm rot="10800000">
            <a:off x="3732791" y="6123449"/>
            <a:ext cx="391887" cy="548639"/>
          </a:xfrm>
          <a:prstGeom prst="downArrow">
            <a:avLst/>
          </a:prstGeom>
          <a:solidFill>
            <a:schemeClr val="tx1"/>
          </a:solidFill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1" compatLnSpc="1">
            <a:prstTxWarp prst="textNoShape">
              <a:avLst/>
            </a:prstTxWarp>
          </a:bodyPr>
          <a:lstStyle/>
          <a:p>
            <a:pPr marL="0" marR="0" indent="0" algn="l" defTabSz="21955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67" name="Arrow: Down 66">
            <a:extLst>
              <a:ext uri="{FF2B5EF4-FFF2-40B4-BE49-F238E27FC236}">
                <a16:creationId xmlns:a16="http://schemas.microsoft.com/office/drawing/2014/main" id="{4342BDC1-DEF7-486E-A0FA-950254077420}"/>
              </a:ext>
            </a:extLst>
          </p:cNvPr>
          <p:cNvSpPr>
            <a:spLocks noChangeAspect="1"/>
          </p:cNvSpPr>
          <p:nvPr/>
        </p:nvSpPr>
        <p:spPr bwMode="auto">
          <a:xfrm rot="8107875">
            <a:off x="3241613" y="6329175"/>
            <a:ext cx="391887" cy="548639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1" compatLnSpc="1">
            <a:prstTxWarp prst="textNoShape">
              <a:avLst/>
            </a:prstTxWarp>
          </a:bodyPr>
          <a:lstStyle/>
          <a:p>
            <a:pPr marL="0" marR="0" indent="0" algn="l" defTabSz="21955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90661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1755">
        <p:fade/>
      </p:transition>
    </mc:Choice>
    <mc:Fallback xmlns="">
      <p:transition spd="med" advTm="12175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6" grpId="0" animBg="1"/>
      <p:bldP spid="57" grpId="0" animBg="1"/>
      <p:bldP spid="57" grpId="1" animBg="1"/>
      <p:bldP spid="58" grpId="0" animBg="1"/>
      <p:bldP spid="58" grpId="2" animBg="1"/>
      <p:bldP spid="49" grpId="0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63" grpId="0" animBg="1"/>
      <p:bldP spid="64" grpId="0" animBg="1"/>
      <p:bldP spid="64" grpId="1" animBg="1"/>
      <p:bldP spid="47" grpId="0" animBg="1"/>
      <p:bldP spid="48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7EC42F-A021-4687-8439-2A0599A600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Self-Models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6A9934-4A69-47ED-9E6B-C7DFB778BF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4600" y="2959894"/>
            <a:ext cx="16267055" cy="6035234"/>
          </a:xfrm>
        </p:spPr>
        <p:txBody>
          <a:bodyPr/>
          <a:lstStyle/>
          <a:p>
            <a:r>
              <a:rPr lang="en-US" sz="5400" b="1" dirty="0"/>
              <a:t>Controller’s Self-Model</a:t>
            </a:r>
            <a:r>
              <a:rPr lang="en-US" sz="5400" dirty="0"/>
              <a:t>:</a:t>
            </a:r>
          </a:p>
          <a:p>
            <a:pPr marL="729739" lvl="1" indent="0">
              <a:buNone/>
            </a:pPr>
            <a:r>
              <a:rPr lang="en-US" sz="5400" dirty="0"/>
              <a:t> I/Me/My</a:t>
            </a:r>
          </a:p>
          <a:p>
            <a:r>
              <a:rPr lang="en-US" sz="5400" b="1" dirty="0"/>
              <a:t>Modeler’s Self-Model</a:t>
            </a:r>
            <a:r>
              <a:rPr lang="en-US" sz="5400" dirty="0"/>
              <a:t>:</a:t>
            </a:r>
          </a:p>
          <a:p>
            <a:pPr marL="729739" lvl="1" indent="0">
              <a:buNone/>
            </a:pPr>
            <a:r>
              <a:rPr lang="en-US" sz="5400" dirty="0"/>
              <a:t>Focal Attention Schema (for Focal Awareness) +</a:t>
            </a:r>
          </a:p>
          <a:p>
            <a:pPr marL="729739" lvl="1" indent="0">
              <a:buNone/>
            </a:pPr>
            <a:r>
              <a:rPr lang="en-US" sz="5400" dirty="0"/>
              <a:t>Diffuse Attention Schema (for Diffuse Awareness)</a:t>
            </a:r>
            <a:endParaRPr lang="en-US" sz="5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0BB87F-5225-4C08-9BB0-2733BB6C6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FA7B1-9781-4CDD-AD7A-615476979112}" type="slidenum">
              <a:rPr lang="en-US" smtClean="0"/>
              <a:pPr/>
              <a:t>55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190A1A-ADF1-4257-9E0B-7511E68018C7}"/>
              </a:ext>
            </a:extLst>
          </p:cNvPr>
          <p:cNvSpPr txBox="1"/>
          <p:nvPr/>
        </p:nvSpPr>
        <p:spPr>
          <a:xfrm>
            <a:off x="4998360" y="3977190"/>
            <a:ext cx="50400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latin typeface="+mn-lt"/>
              </a:rPr>
              <a:t>+ Body Schema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01000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5156">
        <p:fade/>
      </p:transition>
    </mc:Choice>
    <mc:Fallback xmlns="">
      <p:transition spd="med" advTm="3515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68D9EE2-3F2E-4D63-887D-265A8024845F}"/>
              </a:ext>
            </a:extLst>
          </p:cNvPr>
          <p:cNvSpPr txBox="1"/>
          <p:nvPr/>
        </p:nvSpPr>
        <p:spPr>
          <a:xfrm>
            <a:off x="6398962" y="5926883"/>
            <a:ext cx="82454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(AKA </a:t>
            </a:r>
            <a:r>
              <a:rPr lang="en-US" sz="3600" dirty="0" err="1"/>
              <a:t>Focal+Diffuse</a:t>
            </a:r>
            <a:r>
              <a:rPr lang="en-US" sz="3600" dirty="0"/>
              <a:t> Attention Schemas)</a:t>
            </a:r>
            <a:endParaRPr lang="en-US" sz="32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A5A65A-0A33-4C73-BDB3-C557465F5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Self-Models for the Three Agents: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8C3692-F3A9-41DD-8AF1-21A1C6F37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FA7B1-9781-4CDD-AD7A-615476979112}" type="slidenum">
              <a:rPr lang="en-US" smtClean="0"/>
              <a:pPr>
                <a:defRPr/>
              </a:pPr>
              <a:t>56</a:t>
            </a:fld>
            <a:endParaRPr 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FA10161-80C2-428C-8344-3822E50D21C1}"/>
              </a:ext>
            </a:extLst>
          </p:cNvPr>
          <p:cNvGraphicFramePr>
            <a:graphicFrameLocks noGrp="1"/>
          </p:cNvGraphicFramePr>
          <p:nvPr/>
        </p:nvGraphicFramePr>
        <p:xfrm>
          <a:off x="1168400" y="3200400"/>
          <a:ext cx="15544800" cy="46634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124200">
                  <a:extLst>
                    <a:ext uri="{9D8B030D-6E8A-4147-A177-3AD203B41FA5}">
                      <a16:colId xmlns:a16="http://schemas.microsoft.com/office/drawing/2014/main" val="2503029092"/>
                    </a:ext>
                  </a:extLst>
                </a:gridCol>
                <a:gridCol w="12420600">
                  <a:extLst>
                    <a:ext uri="{9D8B030D-6E8A-4147-A177-3AD203B41FA5}">
                      <a16:colId xmlns:a16="http://schemas.microsoft.com/office/drawing/2014/main" val="2717594692"/>
                    </a:ext>
                  </a:extLst>
                </a:gridCol>
              </a:tblGrid>
              <a:tr h="731520">
                <a:tc gridSpan="2">
                  <a:txBody>
                    <a:bodyPr/>
                    <a:lstStyle/>
                    <a:p>
                      <a:pPr algn="ctr"/>
                      <a:r>
                        <a:rPr lang="en-US" sz="4800" b="1" i="0" dirty="0"/>
                        <a:t>               “Focal Awareness” Self-Models</a:t>
                      </a:r>
                      <a:r>
                        <a:rPr lang="en-US" sz="5400" b="1" i="0" dirty="0"/>
                        <a:t> </a:t>
                      </a:r>
                      <a:endParaRPr lang="en-US" sz="4800" b="1" i="0" baseline="30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3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66172394"/>
                  </a:ext>
                </a:extLst>
              </a:tr>
              <a:tr h="1249680">
                <a:tc>
                  <a:txBody>
                    <a:bodyPr/>
                    <a:lstStyle/>
                    <a:p>
                      <a:pPr algn="ctr"/>
                      <a:r>
                        <a:rPr lang="en-US" sz="3800" b="1" dirty="0">
                          <a:solidFill>
                            <a:schemeClr val="tx1"/>
                          </a:solidFill>
                        </a:rPr>
                        <a:t>Controller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800" b="1" dirty="0">
                          <a:solidFill>
                            <a:schemeClr val="tx1"/>
                          </a:solidFill>
                        </a:rPr>
                        <a:t>I/Me/My + Body Schema</a:t>
                      </a:r>
                      <a:endParaRPr lang="en-US" sz="3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75170540"/>
                  </a:ext>
                </a:extLst>
              </a:tr>
              <a:tr h="1249680">
                <a:tc>
                  <a:txBody>
                    <a:bodyPr/>
                    <a:lstStyle/>
                    <a:p>
                      <a:pPr algn="ctr"/>
                      <a:r>
                        <a:rPr lang="en-US" sz="3800" b="1" dirty="0">
                          <a:solidFill>
                            <a:schemeClr val="tx1"/>
                          </a:solidFill>
                        </a:rPr>
                        <a:t>Modeler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</a:rPr>
                        <a:t>                                      </a:t>
                      </a:r>
                      <a:r>
                        <a:rPr lang="en-US" sz="3600" b="0" dirty="0">
                          <a:solidFill>
                            <a:schemeClr val="tx1"/>
                          </a:solidFill>
                        </a:rPr>
                        <a:t>        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96043768"/>
                  </a:ext>
                </a:extLst>
              </a:tr>
              <a:tr h="1249680">
                <a:tc>
                  <a:txBody>
                    <a:bodyPr/>
                    <a:lstStyle/>
                    <a:p>
                      <a:pPr algn="ctr"/>
                      <a:r>
                        <a:rPr lang="en-US" sz="3800" b="1" dirty="0">
                          <a:solidFill>
                            <a:schemeClr val="tx1"/>
                          </a:solidFill>
                        </a:rPr>
                        <a:t>Human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800" b="0" i="1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76386154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98C0FDC1-D6DB-406D-990C-4258BD4915C4}"/>
              </a:ext>
            </a:extLst>
          </p:cNvPr>
          <p:cNvSpPr txBox="1"/>
          <p:nvPr/>
        </p:nvSpPr>
        <p:spPr>
          <a:xfrm>
            <a:off x="9185116" y="5334000"/>
            <a:ext cx="27045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Awareness</a:t>
            </a:r>
            <a:endParaRPr lang="en-US" sz="3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D4CB4F-545D-4566-AD0C-CB38A6AC1E6F}"/>
              </a:ext>
            </a:extLst>
          </p:cNvPr>
          <p:cNvSpPr txBox="1"/>
          <p:nvPr/>
        </p:nvSpPr>
        <p:spPr>
          <a:xfrm>
            <a:off x="5130800" y="5926883"/>
            <a:ext cx="96471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 </a:t>
            </a:r>
            <a:r>
              <a:rPr lang="en-US" sz="3600" b="1" dirty="0"/>
              <a:t>(AKA                                                           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C5B6C2-30E6-4DB5-8924-30CC03488B93}"/>
              </a:ext>
            </a:extLst>
          </p:cNvPr>
          <p:cNvSpPr txBox="1"/>
          <p:nvPr/>
        </p:nvSpPr>
        <p:spPr>
          <a:xfrm>
            <a:off x="6571420" y="5647467"/>
            <a:ext cx="79319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/>
              <a:t>Focal+Diffuse</a:t>
            </a:r>
            <a:r>
              <a:rPr lang="en-US" sz="3600" b="1" dirty="0"/>
              <a:t> Attention Schemas</a:t>
            </a:r>
            <a:endParaRPr lang="en-US" sz="32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D139886-3701-4C02-A764-FD1B6C357AF7}"/>
              </a:ext>
            </a:extLst>
          </p:cNvPr>
          <p:cNvSpPr/>
          <p:nvPr/>
        </p:nvSpPr>
        <p:spPr bwMode="auto">
          <a:xfrm>
            <a:off x="1168399" y="5334000"/>
            <a:ext cx="15544801" cy="1252198"/>
          </a:xfrm>
          <a:prstGeom prst="rect">
            <a:avLst/>
          </a:prstGeom>
          <a:noFill/>
          <a:ln w="889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1" compatLnSpc="1">
            <a:prstTxWarp prst="textNoShape">
              <a:avLst/>
            </a:prstTxWarp>
          </a:bodyPr>
          <a:lstStyle/>
          <a:p>
            <a:pPr marL="0" marR="0" indent="0" algn="l" defTabSz="21955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08D1562-37E6-4230-B639-33E07E4895F9}"/>
              </a:ext>
            </a:extLst>
          </p:cNvPr>
          <p:cNvSpPr txBox="1"/>
          <p:nvPr/>
        </p:nvSpPr>
        <p:spPr>
          <a:xfrm>
            <a:off x="6783326" y="6686781"/>
            <a:ext cx="749147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i="1" dirty="0"/>
              <a:t>Some combination of the </a:t>
            </a:r>
            <a:r>
              <a:rPr lang="en-US" sz="3200" b="1" i="1" dirty="0"/>
              <a:t>Controller</a:t>
            </a:r>
          </a:p>
          <a:p>
            <a:pPr algn="ctr"/>
            <a:r>
              <a:rPr lang="en-US" sz="3200" i="1" dirty="0"/>
              <a:t>And </a:t>
            </a:r>
            <a:r>
              <a:rPr lang="en-US" sz="3200" b="1" i="1" dirty="0"/>
              <a:t>Modeler</a:t>
            </a:r>
            <a:r>
              <a:rPr lang="en-US" sz="3200" i="1" dirty="0"/>
              <a:t> self-models shown above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04843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3850">
        <p:fade/>
      </p:transition>
    </mc:Choice>
    <mc:Fallback xmlns="">
      <p:transition spd="med" advTm="438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30114E-6 -2.17172E-6 L 0.00062 0.02762 " pathEditMode="relative" rAng="0" ptsTypes="AA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" y="13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xit" presetSubtype="0" fill="hold" grpId="2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250"/>
                            </p:stCondLst>
                            <p:childTnLst>
                              <p:par>
                                <p:cTn id="39" presetID="10" presetClass="exit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/>
      <p:bldP spid="6" grpId="0"/>
      <p:bldP spid="6" grpId="1"/>
      <p:bldP spid="7" grpId="0"/>
      <p:bldP spid="7" grpId="1"/>
      <p:bldP spid="7" grpId="2"/>
      <p:bldP spid="9" grpId="0" animBg="1"/>
      <p:bldP spid="9" grpId="1" animBg="1"/>
      <p:bldP spid="10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22D06-B7AD-4936-8D91-FBB530230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Attention Schema Theory (AST)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99530FC-D939-4526-A8D4-194835708B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5400" dirty="0"/>
              <a:t>AST says an agent is “aware” </a:t>
            </a:r>
            <a:r>
              <a:rPr lang="en-US" sz="5400" b="1" dirty="0"/>
              <a:t>only</a:t>
            </a:r>
            <a:r>
              <a:rPr lang="en-US" sz="5400" dirty="0"/>
              <a:t> if it has </a:t>
            </a:r>
            <a:br>
              <a:rPr lang="en-US" sz="5400" dirty="0"/>
            </a:br>
            <a:r>
              <a:rPr lang="en-US" sz="5400" dirty="0"/>
              <a:t>a Focal or Diffuse Attention Schema</a:t>
            </a:r>
            <a:r>
              <a:rPr lang="en-US" sz="5400" b="1" baseline="30000" dirty="0"/>
              <a:t> [1]</a:t>
            </a:r>
            <a:br>
              <a:rPr lang="en-US" sz="3200" b="1" baseline="30000" dirty="0"/>
            </a:br>
            <a:endParaRPr lang="en-US" sz="3200" b="1" baseline="30000" dirty="0"/>
          </a:p>
          <a:p>
            <a:r>
              <a:rPr lang="en-US" sz="5400" dirty="0"/>
              <a:t>Only the Modeler has a Focal Attention Schema or a Diffuse Attention Schema.</a:t>
            </a:r>
            <a:br>
              <a:rPr lang="en-US" sz="3200" b="1" baseline="30000" dirty="0"/>
            </a:br>
            <a:endParaRPr lang="en-US" sz="3200" b="1" baseline="30000" dirty="0"/>
          </a:p>
          <a:p>
            <a:pPr lvl="1"/>
            <a:r>
              <a:rPr lang="en-US" sz="5400" b="1" dirty="0"/>
              <a:t>Only</a:t>
            </a:r>
            <a:r>
              <a:rPr lang="en-US" sz="5400" dirty="0"/>
              <a:t> the Modeler has </a:t>
            </a:r>
            <a:r>
              <a:rPr lang="en-US" sz="5400" b="1" dirty="0"/>
              <a:t>conscious awareness </a:t>
            </a:r>
            <a:r>
              <a:rPr lang="en-US" sz="5400" b="1" u="sng" dirty="0"/>
              <a:t>all by itself!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FCCC0F-6EB8-4672-B985-7BA6736B0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FA7B1-9781-4CDD-AD7A-615476979112}" type="slidenum">
              <a:rPr lang="en-US" smtClean="0"/>
              <a:pPr>
                <a:defRPr/>
              </a:pPr>
              <a:t>57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FB83AF1-1F36-45AF-AACD-A9750012F849}"/>
              </a:ext>
            </a:extLst>
          </p:cNvPr>
          <p:cNvSpPr txBox="1"/>
          <p:nvPr/>
        </p:nvSpPr>
        <p:spPr>
          <a:xfrm>
            <a:off x="3395615" y="9107424"/>
            <a:ext cx="42370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aseline="30000" dirty="0"/>
              <a:t>[1] </a:t>
            </a:r>
            <a:r>
              <a:rPr lang="en-US" sz="3600" dirty="0"/>
              <a:t>(Graziano, 2016)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55031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112">
        <p:fade/>
      </p:transition>
    </mc:Choice>
    <mc:Fallback xmlns="">
      <p:transition spd="med" advTm="2011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10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22D06-B7AD-4936-8D91-FBB530230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 get 3 Conscious “Agents” we need to </a:t>
            </a:r>
            <a:r>
              <a:rPr lang="en-US" b="1" dirty="0"/>
              <a:t>add the Modeler </a:t>
            </a:r>
            <a:r>
              <a:rPr lang="en-US" dirty="0"/>
              <a:t>to the other Agents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99530FC-D939-4526-A8D4-194835708B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0799" y="2959894"/>
            <a:ext cx="16190855" cy="6035234"/>
          </a:xfrm>
        </p:spPr>
        <p:txBody>
          <a:bodyPr/>
          <a:lstStyle/>
          <a:p>
            <a:r>
              <a:rPr lang="en-US" sz="4800" b="1" dirty="0"/>
              <a:t>Modeler Consciousness </a:t>
            </a:r>
            <a:r>
              <a:rPr lang="en-US" sz="4800" dirty="0"/>
              <a:t>= </a:t>
            </a:r>
            <a:r>
              <a:rPr lang="en-US" sz="4800" b="1" dirty="0"/>
              <a:t>Modeler Only</a:t>
            </a:r>
          </a:p>
          <a:p>
            <a:pPr lvl="1"/>
            <a:r>
              <a:rPr lang="en-US" sz="4400" dirty="0"/>
              <a:t>Using the Modeler Self-model = Awareness</a:t>
            </a:r>
            <a:endParaRPr lang="en-US" sz="4400" b="1" dirty="0"/>
          </a:p>
          <a:p>
            <a:r>
              <a:rPr lang="en-US" sz="4800" b="1" dirty="0"/>
              <a:t>Controller Consciousness </a:t>
            </a:r>
            <a:r>
              <a:rPr lang="en-US" sz="4800" dirty="0"/>
              <a:t>= </a:t>
            </a:r>
            <a:r>
              <a:rPr lang="en-US" sz="4800" b="1" dirty="0"/>
              <a:t>Controller + Modeler</a:t>
            </a:r>
          </a:p>
          <a:p>
            <a:pPr lvl="1"/>
            <a:r>
              <a:rPr lang="en-US" sz="4400" dirty="0"/>
              <a:t>Using the Controller’s Self-model = I/Me/My</a:t>
            </a:r>
            <a:r>
              <a:rPr lang="en-US" sz="1050" dirty="0"/>
              <a:t> </a:t>
            </a:r>
            <a:r>
              <a:rPr lang="en-US" sz="4400" dirty="0"/>
              <a:t>+</a:t>
            </a:r>
            <a:r>
              <a:rPr lang="en-US" sz="1050" dirty="0"/>
              <a:t> </a:t>
            </a:r>
            <a:r>
              <a:rPr lang="en-US" sz="4400" dirty="0"/>
              <a:t>Body Schema</a:t>
            </a:r>
          </a:p>
          <a:p>
            <a:r>
              <a:rPr lang="en-US" sz="4800" b="1" dirty="0"/>
              <a:t>Human Consciousness </a:t>
            </a:r>
            <a:r>
              <a:rPr lang="en-US" sz="4800" dirty="0"/>
              <a:t>= </a:t>
            </a:r>
            <a:r>
              <a:rPr lang="en-US" sz="4800" b="1" dirty="0"/>
              <a:t>Controller Consciousness </a:t>
            </a:r>
            <a:br>
              <a:rPr lang="en-US" sz="4800" b="1" dirty="0"/>
            </a:br>
            <a:r>
              <a:rPr lang="en-US" sz="4800" b="1" dirty="0"/>
              <a:t>					 + Modeler Consciousness</a:t>
            </a:r>
          </a:p>
          <a:p>
            <a:pPr lvl="1"/>
            <a:r>
              <a:rPr lang="en-US" sz="4000" dirty="0"/>
              <a:t>Using a Human Self-model that is a combination of the </a:t>
            </a:r>
            <a:br>
              <a:rPr lang="en-US" sz="4000" dirty="0"/>
            </a:br>
            <a:r>
              <a:rPr lang="en-US" sz="4000" dirty="0"/>
              <a:t>Controller and Modeler Self-models in various proportions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FCCC0F-6EB8-4672-B985-7BA6736B0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FA7B1-9781-4CDD-AD7A-615476979112}" type="slidenum">
              <a:rPr lang="en-US" smtClean="0"/>
              <a:pPr/>
              <a:t>58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08953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2408">
        <p:fade/>
      </p:transition>
    </mc:Choice>
    <mc:Fallback xmlns="">
      <p:transition spd="med" advTm="2240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Box 41">
            <a:extLst>
              <a:ext uri="{FF2B5EF4-FFF2-40B4-BE49-F238E27FC236}">
                <a16:creationId xmlns:a16="http://schemas.microsoft.com/office/drawing/2014/main" id="{9C50068A-ED71-48BD-B2F2-2EF0C248A721}"/>
              </a:ext>
            </a:extLst>
          </p:cNvPr>
          <p:cNvSpPr txBox="1"/>
          <p:nvPr/>
        </p:nvSpPr>
        <p:spPr>
          <a:xfrm>
            <a:off x="11123637" y="3950208"/>
            <a:ext cx="3749040" cy="1005840"/>
          </a:xfrm>
          <a:prstGeom prst="rect">
            <a:avLst/>
          </a:prstGeom>
          <a:noFill/>
          <a:ln w="1174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32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2C90F7B-1C08-4BDE-BEBD-22C23BFA8BD0}"/>
              </a:ext>
            </a:extLst>
          </p:cNvPr>
          <p:cNvSpPr txBox="1"/>
          <p:nvPr/>
        </p:nvSpPr>
        <p:spPr>
          <a:xfrm>
            <a:off x="3756664" y="3947160"/>
            <a:ext cx="3749040" cy="1005840"/>
          </a:xfrm>
          <a:prstGeom prst="rect">
            <a:avLst/>
          </a:prstGeom>
          <a:noFill/>
          <a:ln w="1174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32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BE5FAF84-DAD6-4953-A994-C39C37B32B6E}"/>
              </a:ext>
            </a:extLst>
          </p:cNvPr>
          <p:cNvSpPr/>
          <p:nvPr/>
        </p:nvSpPr>
        <p:spPr bwMode="auto">
          <a:xfrm>
            <a:off x="2194560" y="5120640"/>
            <a:ext cx="13990320" cy="4206240"/>
          </a:xfrm>
          <a:prstGeom prst="roundRect">
            <a:avLst>
              <a:gd name="adj" fmla="val 8306"/>
            </a:avLst>
          </a:prstGeom>
          <a:noFill/>
          <a:ln w="1270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1" compatLnSpc="1">
            <a:prstTxWarp prst="textNoShape">
              <a:avLst/>
            </a:prstTxWarp>
          </a:bodyPr>
          <a:lstStyle/>
          <a:p>
            <a:pPr marL="0" marR="0" indent="0" algn="l" defTabSz="21955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A22D06-B7AD-4936-8D91-FBB530230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210312"/>
            <a:ext cx="15241529" cy="2229738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Define </a:t>
            </a:r>
            <a:r>
              <a:rPr lang="en-US" b="1" u="sng" dirty="0"/>
              <a:t>Fundamental Consciousness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FCCC0F-6EB8-4672-B985-7BA6736B0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FA7B1-9781-4CDD-AD7A-615476979112}" type="slidenum">
              <a:rPr lang="en-US" smtClean="0"/>
              <a:pPr>
                <a:defRPr/>
              </a:pPr>
              <a:t>59</a:t>
            </a:fld>
            <a:endParaRPr lang="en-US" dirty="0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4C6F5B79-9D41-4395-9093-DD1A8A09ED2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353430" y="6500181"/>
          <a:ext cx="2743201" cy="11943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8400600" imgH="3657240" progId="">
                  <p:embed/>
                </p:oleObj>
              </mc:Choice>
              <mc:Fallback>
                <p:oleObj r:id="rId4" imgW="8400600" imgH="3657240" progId="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4C6F5B79-9D41-4395-9093-DD1A8A09ED2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353430" y="6500181"/>
                        <a:ext cx="2743201" cy="11943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2" name="Group 11">
            <a:extLst>
              <a:ext uri="{FF2B5EF4-FFF2-40B4-BE49-F238E27FC236}">
                <a16:creationId xmlns:a16="http://schemas.microsoft.com/office/drawing/2014/main" id="{6D8FFA6C-701C-427E-B2DC-FFFA0E303A3F}"/>
              </a:ext>
            </a:extLst>
          </p:cNvPr>
          <p:cNvGrpSpPr>
            <a:grpSpLocks noChangeAspect="1"/>
          </p:cNvGrpSpPr>
          <p:nvPr/>
        </p:nvGrpSpPr>
        <p:grpSpPr>
          <a:xfrm>
            <a:off x="9782427" y="6500167"/>
            <a:ext cx="2743201" cy="1196033"/>
            <a:chOff x="6426200" y="6629400"/>
            <a:chExt cx="4572000" cy="1993392"/>
          </a:xfrm>
          <a:solidFill>
            <a:schemeClr val="bg1">
              <a:lumMod val="95000"/>
            </a:schemeClr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E430419-84A5-488B-B548-006BA1F32CC2}"/>
                </a:ext>
              </a:extLst>
            </p:cNvPr>
            <p:cNvSpPr/>
            <p:nvPr/>
          </p:nvSpPr>
          <p:spPr bwMode="auto">
            <a:xfrm>
              <a:off x="6426200" y="6629400"/>
              <a:ext cx="4572000" cy="1993392"/>
            </a:xfrm>
            <a:prstGeom prst="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1" compatLnSpc="1">
              <a:prstTxWarp prst="textNoShape">
                <a:avLst/>
              </a:prstTxWarp>
            </a:bodyPr>
            <a:lstStyle/>
            <a:p>
              <a:pPr marL="0" marR="0" indent="0" algn="l" defTabSz="219551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3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8" name="Arrow: Down 7">
              <a:extLst>
                <a:ext uri="{FF2B5EF4-FFF2-40B4-BE49-F238E27FC236}">
                  <a16:creationId xmlns:a16="http://schemas.microsoft.com/office/drawing/2014/main" id="{E37C15F2-9B70-48F8-A23D-93BDF5A2E567}"/>
                </a:ext>
              </a:extLst>
            </p:cNvPr>
            <p:cNvSpPr>
              <a:spLocks noChangeAspect="1"/>
            </p:cNvSpPr>
            <p:nvPr/>
          </p:nvSpPr>
          <p:spPr bwMode="auto">
            <a:xfrm rot="10800000">
              <a:off x="8211455" y="7391399"/>
              <a:ext cx="653145" cy="914400"/>
            </a:xfrm>
            <a:prstGeom prst="downArrow">
              <a:avLst/>
            </a:prstGeom>
            <a:solidFill>
              <a:schemeClr val="tx1"/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1" compatLnSpc="1">
              <a:prstTxWarp prst="textNoShape">
                <a:avLst/>
              </a:prstTxWarp>
            </a:bodyPr>
            <a:lstStyle/>
            <a:p>
              <a:pPr marL="0" marR="0" indent="0" algn="l" defTabSz="219551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3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9" name="Arrow: Down 8">
              <a:extLst>
                <a:ext uri="{FF2B5EF4-FFF2-40B4-BE49-F238E27FC236}">
                  <a16:creationId xmlns:a16="http://schemas.microsoft.com/office/drawing/2014/main" id="{DD766E66-85F5-4A43-BC79-AC998FD4AEB8}"/>
                </a:ext>
              </a:extLst>
            </p:cNvPr>
            <p:cNvSpPr>
              <a:spLocks noChangeAspect="1"/>
            </p:cNvSpPr>
            <p:nvPr/>
          </p:nvSpPr>
          <p:spPr bwMode="auto">
            <a:xfrm rot="10800000">
              <a:off x="7220855" y="7391399"/>
              <a:ext cx="653145" cy="914400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1" compatLnSpc="1">
              <a:prstTxWarp prst="textNoShape">
                <a:avLst/>
              </a:prstTxWarp>
            </a:bodyPr>
            <a:lstStyle/>
            <a:p>
              <a:pPr marL="0" marR="0" indent="0" algn="l" defTabSz="219551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3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6D0BB1B-8AB6-4AC1-99DF-4478FC2C7A2B}"/>
              </a:ext>
            </a:extLst>
          </p:cNvPr>
          <p:cNvGrpSpPr>
            <a:grpSpLocks noChangeAspect="1"/>
          </p:cNvGrpSpPr>
          <p:nvPr/>
        </p:nvGrpSpPr>
        <p:grpSpPr>
          <a:xfrm>
            <a:off x="9401428" y="5120640"/>
            <a:ext cx="3404312" cy="3578127"/>
            <a:chOff x="5892800" y="2743200"/>
            <a:chExt cx="5867400" cy="7093046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182CF649-3D57-4128-9BFF-0B451C449BEF}"/>
                </a:ext>
              </a:extLst>
            </p:cNvPr>
            <p:cNvCxnSpPr/>
            <p:nvPr/>
          </p:nvCxnSpPr>
          <p:spPr bwMode="auto">
            <a:xfrm>
              <a:off x="5892800" y="2743200"/>
              <a:ext cx="0" cy="7093046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3411A6C5-D268-464F-B61C-5C5F43BB06E4}"/>
                </a:ext>
              </a:extLst>
            </p:cNvPr>
            <p:cNvCxnSpPr/>
            <p:nvPr/>
          </p:nvCxnSpPr>
          <p:spPr bwMode="auto">
            <a:xfrm>
              <a:off x="11760200" y="2743200"/>
              <a:ext cx="0" cy="7093046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1FCC368-99AF-48CD-AE9D-E0E448814C8E}"/>
              </a:ext>
            </a:extLst>
          </p:cNvPr>
          <p:cNvGrpSpPr/>
          <p:nvPr/>
        </p:nvGrpSpPr>
        <p:grpSpPr>
          <a:xfrm>
            <a:off x="3007215" y="6172200"/>
            <a:ext cx="1828800" cy="1828800"/>
            <a:chOff x="12522200" y="4657518"/>
            <a:chExt cx="1828800" cy="1828800"/>
          </a:xfrm>
        </p:grpSpPr>
        <p:sp>
          <p:nvSpPr>
            <p:cNvPr id="7" name="Arrow: Quad 6">
              <a:extLst>
                <a:ext uri="{FF2B5EF4-FFF2-40B4-BE49-F238E27FC236}">
                  <a16:creationId xmlns:a16="http://schemas.microsoft.com/office/drawing/2014/main" id="{8081BF37-58D2-4F5A-BED5-80C46463C9C9}"/>
                </a:ext>
              </a:extLst>
            </p:cNvPr>
            <p:cNvSpPr/>
            <p:nvPr/>
          </p:nvSpPr>
          <p:spPr bwMode="auto">
            <a:xfrm>
              <a:off x="12522200" y="4657518"/>
              <a:ext cx="1828800" cy="1828800"/>
            </a:xfrm>
            <a:prstGeom prst="quadArrow">
              <a:avLst>
                <a:gd name="adj1" fmla="val 12500"/>
                <a:gd name="adj2" fmla="val 12727"/>
                <a:gd name="adj3" fmla="val 8409"/>
              </a:avLst>
            </a:prstGeom>
            <a:solidFill>
              <a:srgbClr val="ADEFD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1" compatLnSpc="1">
              <a:prstTxWarp prst="textNoShape">
                <a:avLst/>
              </a:prstTxWarp>
            </a:bodyPr>
            <a:lstStyle/>
            <a:p>
              <a:pPr marL="0" marR="0" indent="0" algn="l" defTabSz="219551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23" name="Arrow: Quad 22">
              <a:extLst>
                <a:ext uri="{FF2B5EF4-FFF2-40B4-BE49-F238E27FC236}">
                  <a16:creationId xmlns:a16="http://schemas.microsoft.com/office/drawing/2014/main" id="{52DA5E93-B2A2-43C4-847E-3DE7B7765AF3}"/>
                </a:ext>
              </a:extLst>
            </p:cNvPr>
            <p:cNvSpPr/>
            <p:nvPr/>
          </p:nvSpPr>
          <p:spPr bwMode="auto">
            <a:xfrm rot="2700000">
              <a:off x="12522200" y="4657518"/>
              <a:ext cx="1828800" cy="1828800"/>
            </a:xfrm>
            <a:prstGeom prst="quadArrow">
              <a:avLst>
                <a:gd name="adj1" fmla="val 12500"/>
                <a:gd name="adj2" fmla="val 12727"/>
                <a:gd name="adj3" fmla="val 8409"/>
              </a:avLst>
            </a:prstGeom>
            <a:solidFill>
              <a:srgbClr val="ADEFD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1" compatLnSpc="1">
              <a:prstTxWarp prst="textNoShape">
                <a:avLst/>
              </a:prstTxWarp>
            </a:bodyPr>
            <a:lstStyle/>
            <a:p>
              <a:pPr marL="0" marR="0" indent="0" algn="l" defTabSz="219551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3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353AC3EE-A464-4149-872D-E98C2E937081}"/>
                </a:ext>
              </a:extLst>
            </p:cNvPr>
            <p:cNvSpPr/>
            <p:nvPr/>
          </p:nvSpPr>
          <p:spPr bwMode="auto">
            <a:xfrm>
              <a:off x="13139420" y="5274738"/>
              <a:ext cx="594360" cy="594360"/>
            </a:xfrm>
            <a:prstGeom prst="ellipse">
              <a:avLst/>
            </a:prstGeom>
            <a:solidFill>
              <a:srgbClr val="ADEFD1"/>
            </a:solidFill>
            <a:ln w="9525" cap="flat" cmpd="sng" algn="ctr">
              <a:solidFill>
                <a:srgbClr val="ADEFD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1" compatLnSpc="1">
              <a:prstTxWarp prst="textNoShape">
                <a:avLst/>
              </a:prstTxWarp>
            </a:bodyPr>
            <a:lstStyle/>
            <a:p>
              <a:pPr marL="0" marR="0" indent="0" algn="l" defTabSz="219551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3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</p:grp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C6AD245-2C76-49A6-88B2-890F6B6E7918}"/>
              </a:ext>
            </a:extLst>
          </p:cNvPr>
          <p:cNvCxnSpPr/>
          <p:nvPr/>
        </p:nvCxnSpPr>
        <p:spPr bwMode="auto">
          <a:xfrm>
            <a:off x="5740400" y="5109956"/>
            <a:ext cx="0" cy="357812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38" name="Group 37">
            <a:extLst>
              <a:ext uri="{FF2B5EF4-FFF2-40B4-BE49-F238E27FC236}">
                <a16:creationId xmlns:a16="http://schemas.microsoft.com/office/drawing/2014/main" id="{490E4070-FD0D-4BA7-A20E-8D13A57DDF29}"/>
              </a:ext>
            </a:extLst>
          </p:cNvPr>
          <p:cNvGrpSpPr/>
          <p:nvPr/>
        </p:nvGrpSpPr>
        <p:grpSpPr>
          <a:xfrm>
            <a:off x="9601200" y="2834640"/>
            <a:ext cx="6858000" cy="6217920"/>
            <a:chOff x="9601200" y="2834640"/>
            <a:chExt cx="6858000" cy="6217920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AA974C4D-A278-40CD-B773-D9A3B9E3844D}"/>
                </a:ext>
              </a:extLst>
            </p:cNvPr>
            <p:cNvSpPr/>
            <p:nvPr/>
          </p:nvSpPr>
          <p:spPr bwMode="auto">
            <a:xfrm>
              <a:off x="9601200" y="2834640"/>
              <a:ext cx="6858000" cy="6217920"/>
            </a:xfrm>
            <a:prstGeom prst="roundRect">
              <a:avLst/>
            </a:prstGeom>
            <a:noFill/>
            <a:ln w="63500" cap="flat" cmpd="dbl" algn="ctr">
              <a:solidFill>
                <a:srgbClr val="9999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1" compatLnSpc="1">
              <a:prstTxWarp prst="textNoShape">
                <a:avLst/>
              </a:prstTxWarp>
            </a:bodyPr>
            <a:lstStyle/>
            <a:p>
              <a:pPr marL="0" marR="0" indent="0" algn="l" defTabSz="219551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3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565C1DA-B90E-4C5B-9F47-7D6A52CEB809}"/>
                </a:ext>
              </a:extLst>
            </p:cNvPr>
            <p:cNvSpPr txBox="1"/>
            <p:nvPr/>
          </p:nvSpPr>
          <p:spPr>
            <a:xfrm>
              <a:off x="9729796" y="2971800"/>
              <a:ext cx="6614889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u="sng" dirty="0"/>
                <a:t>Focal Attention Mechanism</a:t>
              </a:r>
            </a:p>
            <a:p>
              <a:pPr algn="ctr"/>
              <a:r>
                <a:rPr lang="en-US" sz="2800" dirty="0"/>
                <a:t>is used for both TD &amp; BU Focal Attention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0357D1C2-C915-436D-8A24-2C30A1DB1F47}"/>
              </a:ext>
            </a:extLst>
          </p:cNvPr>
          <p:cNvGrpSpPr/>
          <p:nvPr/>
        </p:nvGrpSpPr>
        <p:grpSpPr>
          <a:xfrm>
            <a:off x="1920240" y="2834640"/>
            <a:ext cx="7315200" cy="6217920"/>
            <a:chOff x="1719408" y="2819400"/>
            <a:chExt cx="7516031" cy="6217920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EA76CB61-4448-4984-AC56-C56D55AA6A6E}"/>
                </a:ext>
              </a:extLst>
            </p:cNvPr>
            <p:cNvSpPr/>
            <p:nvPr/>
          </p:nvSpPr>
          <p:spPr bwMode="auto">
            <a:xfrm>
              <a:off x="1719408" y="2819400"/>
              <a:ext cx="7516031" cy="6217920"/>
            </a:xfrm>
            <a:prstGeom prst="roundRect">
              <a:avLst/>
            </a:prstGeom>
            <a:noFill/>
            <a:ln w="63500" cap="flat" cmpd="dbl" algn="ctr">
              <a:solidFill>
                <a:srgbClr val="92D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1" compatLnSpc="1">
              <a:prstTxWarp prst="textNoShape">
                <a:avLst/>
              </a:prstTxWarp>
            </a:bodyPr>
            <a:lstStyle/>
            <a:p>
              <a:pPr marL="0" marR="0" indent="0" algn="l" defTabSz="219551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3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EA150A5A-E4B5-4CD3-9FDC-10DDD24437FE}"/>
                </a:ext>
              </a:extLst>
            </p:cNvPr>
            <p:cNvSpPr txBox="1"/>
            <p:nvPr/>
          </p:nvSpPr>
          <p:spPr>
            <a:xfrm>
              <a:off x="1827683" y="2956560"/>
              <a:ext cx="7294285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u="sng" dirty="0"/>
                <a:t>Diffuse Attention Mechanism</a:t>
              </a:r>
              <a:br>
                <a:rPr lang="en-US" sz="2800" b="1" u="sng" dirty="0"/>
              </a:br>
              <a:r>
                <a:rPr lang="en-US" sz="2800" dirty="0"/>
                <a:t>Updates the World &amp; finds BU Focal Targets</a:t>
              </a:r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2F0BEE38-72C0-48C9-BA0B-0A560BF39E41}"/>
              </a:ext>
            </a:extLst>
          </p:cNvPr>
          <p:cNvSpPr/>
          <p:nvPr/>
        </p:nvSpPr>
        <p:spPr bwMode="auto">
          <a:xfrm rot="19023194">
            <a:off x="3974909" y="6779326"/>
            <a:ext cx="201676" cy="446868"/>
          </a:xfrm>
          <a:prstGeom prst="rect">
            <a:avLst/>
          </a:prstGeom>
          <a:solidFill>
            <a:srgbClr val="ADEFD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1" compatLnSpc="1">
            <a:prstTxWarp prst="textNoShape">
              <a:avLst/>
            </a:prstTxWarp>
          </a:bodyPr>
          <a:lstStyle/>
          <a:p>
            <a:pPr marL="0" marR="0" indent="0" algn="l" defTabSz="21955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1C46086-2F5C-4520-A014-0F4ECB2556A4}"/>
              </a:ext>
            </a:extLst>
          </p:cNvPr>
          <p:cNvSpPr txBox="1"/>
          <p:nvPr/>
        </p:nvSpPr>
        <p:spPr>
          <a:xfrm>
            <a:off x="5760720" y="8759952"/>
            <a:ext cx="7040880" cy="566928"/>
          </a:xfrm>
          <a:prstGeom prst="rect">
            <a:avLst/>
          </a:prstGeom>
          <a:solidFill>
            <a:schemeClr val="bg1"/>
          </a:solidFill>
          <a:ln w="1174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</a:rPr>
              <a:t>The 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</a:rPr>
              <a:t>“Complete World”</a:t>
            </a:r>
            <a:endParaRPr lang="en-US" sz="32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3" name="Picture 42" descr="A large white building&#10;&#10;Description automatically generated">
            <a:extLst>
              <a:ext uri="{FF2B5EF4-FFF2-40B4-BE49-F238E27FC236}">
                <a16:creationId xmlns:a16="http://schemas.microsoft.com/office/drawing/2014/main" id="{F0CDB641-E1A4-40A0-8EE8-B4EA68D803A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7632" y="6490550"/>
            <a:ext cx="2743200" cy="1194315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31FA5F9A-B07B-4033-B49A-384C241F943D}"/>
              </a:ext>
            </a:extLst>
          </p:cNvPr>
          <p:cNvSpPr txBox="1">
            <a:spLocks noChangeAspect="1"/>
          </p:cNvSpPr>
          <p:nvPr/>
        </p:nvSpPr>
        <p:spPr>
          <a:xfrm>
            <a:off x="7035800" y="5141893"/>
            <a:ext cx="127470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/>
              <a:t>World</a:t>
            </a:r>
          </a:p>
          <a:p>
            <a:pPr algn="ctr"/>
            <a:r>
              <a:rPr lang="en-US" sz="2800" b="1" dirty="0"/>
              <a:t>Model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3198AFAF-2D0B-4772-B92D-E541DA13BCBA}"/>
              </a:ext>
            </a:extLst>
          </p:cNvPr>
          <p:cNvSpPr txBox="1">
            <a:spLocks noChangeAspect="1"/>
          </p:cNvSpPr>
          <p:nvPr/>
        </p:nvSpPr>
        <p:spPr>
          <a:xfrm>
            <a:off x="9747196" y="5141893"/>
            <a:ext cx="292740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/>
              <a:t>Focal Attention</a:t>
            </a:r>
          </a:p>
          <a:p>
            <a:pPr algn="ctr"/>
            <a:r>
              <a:rPr lang="en-US" sz="2800" b="1" dirty="0"/>
              <a:t>Schema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786A528-920C-40C6-ABFE-1A4AE49AA7D5}"/>
              </a:ext>
            </a:extLst>
          </p:cNvPr>
          <p:cNvSpPr txBox="1">
            <a:spLocks noChangeAspect="1"/>
          </p:cNvSpPr>
          <p:nvPr/>
        </p:nvSpPr>
        <p:spPr>
          <a:xfrm>
            <a:off x="2311400" y="5141893"/>
            <a:ext cx="326884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/>
              <a:t>Diffuse Attention</a:t>
            </a:r>
            <a:br>
              <a:rPr lang="en-US" sz="2800" b="1" dirty="0"/>
            </a:br>
            <a:r>
              <a:rPr lang="en-US" sz="2800" b="1" dirty="0"/>
              <a:t>Schema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CE4710CE-A18A-48BB-A84F-AE808710C721}"/>
              </a:ext>
            </a:extLst>
          </p:cNvPr>
          <p:cNvSpPr txBox="1">
            <a:spLocks noChangeAspect="1"/>
          </p:cNvSpPr>
          <p:nvPr/>
        </p:nvSpPr>
        <p:spPr>
          <a:xfrm>
            <a:off x="3369064" y="7964269"/>
            <a:ext cx="11416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DAS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F27E702-1A70-4217-B1E4-51201D37082A}"/>
              </a:ext>
            </a:extLst>
          </p:cNvPr>
          <p:cNvSpPr txBox="1">
            <a:spLocks noChangeAspect="1"/>
          </p:cNvSpPr>
          <p:nvPr/>
        </p:nvSpPr>
        <p:spPr>
          <a:xfrm>
            <a:off x="7039227" y="7964269"/>
            <a:ext cx="83183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 WM         </a:t>
            </a:r>
            <a:r>
              <a:rPr lang="en-US" sz="1000" b="1" dirty="0"/>
              <a:t> </a:t>
            </a:r>
            <a:r>
              <a:rPr lang="en-US" sz="3600" b="1" dirty="0"/>
              <a:t>          FAS                    FM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07E4465-83B6-4341-89CD-65D4692A7F35}"/>
              </a:ext>
            </a:extLst>
          </p:cNvPr>
          <p:cNvSpPr txBox="1">
            <a:spLocks noChangeAspect="1"/>
          </p:cNvSpPr>
          <p:nvPr/>
        </p:nvSpPr>
        <p:spPr>
          <a:xfrm>
            <a:off x="13817600" y="5141893"/>
            <a:ext cx="127470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/>
              <a:t>Focal</a:t>
            </a:r>
          </a:p>
          <a:p>
            <a:pPr algn="ctr"/>
            <a:r>
              <a:rPr lang="en-US" sz="2800" b="1" dirty="0"/>
              <a:t>Model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992093B-7FBE-41C9-BA71-559B54358099}"/>
              </a:ext>
            </a:extLst>
          </p:cNvPr>
          <p:cNvSpPr txBox="1"/>
          <p:nvPr/>
        </p:nvSpPr>
        <p:spPr>
          <a:xfrm>
            <a:off x="11418501" y="3931920"/>
            <a:ext cx="319189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/>
              <a:t>Modeler’s</a:t>
            </a:r>
          </a:p>
          <a:p>
            <a:pPr algn="ctr"/>
            <a:r>
              <a:rPr lang="en-US" sz="2800" b="1" u="sng" dirty="0"/>
              <a:t>Focal Awareness</a:t>
            </a:r>
            <a:endParaRPr lang="en-US" sz="2800" u="sng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A2C65C0-BBAA-4BAD-B15B-CA0022B1B70F}"/>
              </a:ext>
            </a:extLst>
          </p:cNvPr>
          <p:cNvSpPr txBox="1"/>
          <p:nvPr/>
        </p:nvSpPr>
        <p:spPr>
          <a:xfrm>
            <a:off x="3856890" y="3931920"/>
            <a:ext cx="353333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/>
              <a:t>Modeler’s</a:t>
            </a:r>
            <a:br>
              <a:rPr lang="en-US" sz="2800" b="1" dirty="0"/>
            </a:br>
            <a:r>
              <a:rPr lang="en-US" sz="2800" b="1" u="sng" dirty="0"/>
              <a:t>Diffuse Awareness</a:t>
            </a:r>
            <a:endParaRPr lang="en-US" sz="2800" u="sng" dirty="0"/>
          </a:p>
        </p:txBody>
      </p:sp>
      <p:sp>
        <p:nvSpPr>
          <p:cNvPr id="47" name="Arrow: Down 46">
            <a:extLst>
              <a:ext uri="{FF2B5EF4-FFF2-40B4-BE49-F238E27FC236}">
                <a16:creationId xmlns:a16="http://schemas.microsoft.com/office/drawing/2014/main" id="{01AC45A7-A99A-4FCC-9144-FA28BA7E98B2}"/>
              </a:ext>
            </a:extLst>
          </p:cNvPr>
          <p:cNvSpPr>
            <a:spLocks noChangeAspect="1"/>
          </p:cNvSpPr>
          <p:nvPr/>
        </p:nvSpPr>
        <p:spPr bwMode="auto">
          <a:xfrm rot="10800000">
            <a:off x="3732791" y="6123449"/>
            <a:ext cx="391887" cy="548639"/>
          </a:xfrm>
          <a:prstGeom prst="downArrow">
            <a:avLst/>
          </a:prstGeom>
          <a:solidFill>
            <a:schemeClr val="tx1"/>
          </a:solidFill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1" compatLnSpc="1">
            <a:prstTxWarp prst="textNoShape">
              <a:avLst/>
            </a:prstTxWarp>
          </a:bodyPr>
          <a:lstStyle/>
          <a:p>
            <a:pPr marL="0" marR="0" indent="0" algn="l" defTabSz="21955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48" name="Arrow: Down 47">
            <a:extLst>
              <a:ext uri="{FF2B5EF4-FFF2-40B4-BE49-F238E27FC236}">
                <a16:creationId xmlns:a16="http://schemas.microsoft.com/office/drawing/2014/main" id="{642756E0-B095-485A-8D3A-887AC5771AF9}"/>
              </a:ext>
            </a:extLst>
          </p:cNvPr>
          <p:cNvSpPr>
            <a:spLocks noChangeAspect="1"/>
          </p:cNvSpPr>
          <p:nvPr/>
        </p:nvSpPr>
        <p:spPr bwMode="auto">
          <a:xfrm rot="8107875">
            <a:off x="3241613" y="6329175"/>
            <a:ext cx="391887" cy="548639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1" compatLnSpc="1">
            <a:prstTxWarp prst="textNoShape">
              <a:avLst/>
            </a:prstTxWarp>
          </a:bodyPr>
          <a:lstStyle/>
          <a:p>
            <a:pPr marL="0" marR="0" indent="0" algn="l" defTabSz="21955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64917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1755">
        <p:fade/>
      </p:transition>
    </mc:Choice>
    <mc:Fallback xmlns="">
      <p:transition spd="med" advTm="12175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2" grpId="1" animBg="1"/>
      <p:bldP spid="41" grpId="0" animBg="1"/>
      <p:bldP spid="41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Good Regulator Theorem: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5559" y="2819400"/>
            <a:ext cx="13875241" cy="6035234"/>
          </a:xfrm>
        </p:spPr>
        <p:txBody>
          <a:bodyPr/>
          <a:lstStyle/>
          <a:p>
            <a:pPr marL="0" indent="0">
              <a:spcBef>
                <a:spcPts val="600"/>
              </a:spcBef>
              <a:buNone/>
            </a:pPr>
            <a:r>
              <a:rPr lang="en-US" sz="5400" dirty="0"/>
              <a:t>A theorem from control theory says:</a:t>
            </a:r>
            <a:br>
              <a:rPr lang="en-US" sz="5400" dirty="0"/>
            </a:br>
            <a:r>
              <a:rPr lang="en-US" sz="5400" dirty="0"/>
              <a:t>“</a:t>
            </a:r>
            <a:r>
              <a:rPr lang="en-US" sz="5400" b="1" dirty="0"/>
              <a:t>Every Good Regulator of a System Must Be a Model of That System</a:t>
            </a:r>
            <a:r>
              <a:rPr lang="en-US" sz="5400" dirty="0"/>
              <a:t>”</a:t>
            </a:r>
            <a:r>
              <a:rPr lang="en-US" sz="5400" b="1" baseline="70000" dirty="0"/>
              <a:t> </a:t>
            </a:r>
            <a:r>
              <a:rPr lang="en-US" sz="5400" b="1" baseline="40000" dirty="0"/>
              <a:t>[1]</a:t>
            </a:r>
            <a:endParaRPr lang="en-US" sz="5400" baseline="40000" dirty="0"/>
          </a:p>
          <a:p>
            <a:pPr>
              <a:spcBef>
                <a:spcPts val="600"/>
              </a:spcBef>
            </a:pPr>
            <a:r>
              <a:rPr lang="en-US" sz="5400" dirty="0"/>
              <a:t>Therefore, a good agent needs:</a:t>
            </a:r>
          </a:p>
          <a:p>
            <a:pPr lvl="1">
              <a:spcBef>
                <a:spcPts val="600"/>
              </a:spcBef>
            </a:pPr>
            <a:r>
              <a:rPr lang="en-US" sz="5400" b="1" dirty="0"/>
              <a:t>A Model of the World </a:t>
            </a:r>
            <a:r>
              <a:rPr lang="en-US" sz="5400" dirty="0"/>
              <a:t>(WM)</a:t>
            </a:r>
            <a:endParaRPr lang="en-US" sz="5400" baseline="30000" dirty="0"/>
          </a:p>
          <a:p>
            <a:pPr lvl="1">
              <a:spcBef>
                <a:spcPts val="600"/>
              </a:spcBef>
            </a:pPr>
            <a:r>
              <a:rPr lang="en-US" sz="5400" dirty="0"/>
              <a:t>A </a:t>
            </a:r>
            <a:r>
              <a:rPr lang="en-US" sz="5400" b="1" dirty="0"/>
              <a:t>good</a:t>
            </a:r>
            <a:r>
              <a:rPr lang="en-US" sz="5400" dirty="0"/>
              <a:t> agent is optimally </a:t>
            </a:r>
            <a:r>
              <a:rPr lang="en-US" sz="5400" b="1" dirty="0"/>
              <a:t>simple </a:t>
            </a:r>
            <a:r>
              <a:rPr lang="en-US" sz="5400" dirty="0"/>
              <a:t>and 					</a:t>
            </a:r>
            <a:r>
              <a:rPr lang="en-US" sz="2200" dirty="0"/>
              <a:t> </a:t>
            </a:r>
            <a:r>
              <a:rPr lang="en-US" sz="5400" dirty="0"/>
              <a:t>  optimally </a:t>
            </a:r>
            <a:r>
              <a:rPr lang="en-US" sz="5400" b="1" dirty="0"/>
              <a:t>effective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FA7B1-9781-4CDD-AD7A-615476979112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8707D9-EFAF-4B0F-96CC-C1F3DA8927ED}"/>
              </a:ext>
            </a:extLst>
          </p:cNvPr>
          <p:cNvSpPr txBox="1"/>
          <p:nvPr/>
        </p:nvSpPr>
        <p:spPr>
          <a:xfrm>
            <a:off x="3395615" y="9107269"/>
            <a:ext cx="56975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aseline="30000" dirty="0"/>
              <a:t>[1] </a:t>
            </a:r>
            <a:r>
              <a:rPr lang="en-US" sz="3600" dirty="0"/>
              <a:t>(Conant &amp; Ashby, 1970)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67756E9-A3E6-4B5A-B0C4-B02073C83773}"/>
              </a:ext>
            </a:extLst>
          </p:cNvPr>
          <p:cNvSpPr/>
          <p:nvPr/>
        </p:nvSpPr>
        <p:spPr bwMode="auto">
          <a:xfrm>
            <a:off x="2685559" y="4572000"/>
            <a:ext cx="3054842" cy="838200"/>
          </a:xfrm>
          <a:prstGeom prst="rect">
            <a:avLst/>
          </a:prstGeom>
          <a:noFill/>
          <a:ln w="1079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21955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400" b="1" i="0" u="none" strike="noStrike" cap="none" normalizeH="0" baseline="0" dirty="0">
              <a:ln>
                <a:solidFill>
                  <a:srgbClr val="FF0000"/>
                </a:solidFill>
              </a:ln>
              <a:solidFill>
                <a:srgbClr val="FF0000"/>
              </a:solidFill>
              <a:effectLst/>
              <a:latin typeface="Tahoma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F934812-9894-493D-877F-54CD53D8611C}"/>
              </a:ext>
            </a:extLst>
          </p:cNvPr>
          <p:cNvSpPr/>
          <p:nvPr/>
        </p:nvSpPr>
        <p:spPr bwMode="auto">
          <a:xfrm>
            <a:off x="9035473" y="7299177"/>
            <a:ext cx="5486400" cy="838200"/>
          </a:xfrm>
          <a:prstGeom prst="rect">
            <a:avLst/>
          </a:prstGeom>
          <a:noFill/>
          <a:ln w="1079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21955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400" b="1" i="0" u="none" strike="noStrike" cap="none" normalizeH="0" baseline="0" dirty="0">
              <a:ln>
                <a:solidFill>
                  <a:srgbClr val="FF0000"/>
                </a:solidFill>
              </a:ln>
              <a:solidFill>
                <a:srgbClr val="FF0000"/>
              </a:solidFill>
              <a:effectLst/>
              <a:latin typeface="Tahoma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3A7924C-8E55-4CAA-9364-49E3930791A1}"/>
              </a:ext>
            </a:extLst>
          </p:cNvPr>
          <p:cNvSpPr/>
          <p:nvPr/>
        </p:nvSpPr>
        <p:spPr bwMode="auto">
          <a:xfrm>
            <a:off x="9035470" y="8136634"/>
            <a:ext cx="6229929" cy="838200"/>
          </a:xfrm>
          <a:prstGeom prst="rect">
            <a:avLst/>
          </a:prstGeom>
          <a:noFill/>
          <a:ln w="1079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21955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400" b="1" i="0" u="none" strike="noStrike" cap="none" normalizeH="0" baseline="0" dirty="0">
              <a:ln>
                <a:solidFill>
                  <a:srgbClr val="FF0000"/>
                </a:solidFill>
              </a:ln>
              <a:solidFill>
                <a:srgbClr val="FF0000"/>
              </a:solidFill>
              <a:effectLst/>
              <a:latin typeface="Tahoma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A00EE4B-B216-4C3D-AB2C-4BEB224E6866}"/>
              </a:ext>
            </a:extLst>
          </p:cNvPr>
          <p:cNvSpPr/>
          <p:nvPr/>
        </p:nvSpPr>
        <p:spPr bwMode="auto">
          <a:xfrm>
            <a:off x="10845800" y="5486399"/>
            <a:ext cx="2209800" cy="769717"/>
          </a:xfrm>
          <a:prstGeom prst="rect">
            <a:avLst/>
          </a:prstGeom>
          <a:noFill/>
          <a:ln w="1079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21955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400" b="1" i="0" u="none" strike="noStrike" cap="none" normalizeH="0" baseline="0" dirty="0">
              <a:ln>
                <a:solidFill>
                  <a:srgbClr val="FF0000"/>
                </a:solidFill>
              </a:ln>
              <a:solidFill>
                <a:srgbClr val="FF0000"/>
              </a:solidFill>
              <a:effectLst/>
              <a:latin typeface="Tahoma" charset="0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A6C8552-2B93-4B25-958A-6A9C02DD4FF4}"/>
              </a:ext>
            </a:extLst>
          </p:cNvPr>
          <p:cNvSpPr txBox="1">
            <a:spLocks/>
          </p:cNvSpPr>
          <p:nvPr/>
        </p:nvSpPr>
        <p:spPr bwMode="auto">
          <a:xfrm>
            <a:off x="2685559" y="7162800"/>
            <a:ext cx="13875241" cy="1944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46157" tIns="73079" rIns="146157" bIns="73079" numCol="1" anchor="t" anchorCtr="0" compatLnSpc="1">
            <a:prstTxWarp prst="textNoShape">
              <a:avLst/>
            </a:prstTxWarp>
          </a:bodyPr>
          <a:lstStyle>
            <a:lvl1pPr marL="547837" indent="-547837" algn="l" defTabSz="146265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70C0"/>
              </a:buClr>
              <a:buSzPct val="60000"/>
              <a:buFont typeface="Wingdings" panose="05000000000000000000" pitchFamily="2" charset="2"/>
              <a:buChar char="q"/>
              <a:defRPr sz="3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88734" indent="-458995" algn="l" defTabSz="146265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70C0"/>
              </a:buClr>
              <a:buSzPct val="55000"/>
              <a:buFont typeface="Wingdings" panose="05000000000000000000" pitchFamily="2" charset="2"/>
              <a:buChar char="q"/>
              <a:defRPr sz="3200">
                <a:solidFill>
                  <a:schemeClr val="tx1"/>
                </a:solidFill>
                <a:latin typeface="+mn-lt"/>
              </a:defRPr>
            </a:lvl2pPr>
            <a:lvl3pPr marL="1827523" indent="-364873" algn="l" defTabSz="146265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70C0"/>
              </a:buClr>
              <a:buSzPct val="50000"/>
              <a:buFont typeface="Wingdings" panose="05000000000000000000" pitchFamily="2" charset="2"/>
              <a:buChar char="q"/>
              <a:defRPr sz="2700">
                <a:solidFill>
                  <a:schemeClr val="tx1"/>
                </a:solidFill>
                <a:latin typeface="+mn-lt"/>
              </a:defRPr>
            </a:lvl3pPr>
            <a:lvl4pPr marL="2535286" indent="-342900" algn="l" defTabSz="146265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70C0"/>
              </a:buClr>
              <a:buSzPct val="55000"/>
              <a:buFont typeface="Wingdings" panose="05000000000000000000" pitchFamily="2" charset="2"/>
              <a:buChar char="q"/>
              <a:defRPr sz="2100">
                <a:solidFill>
                  <a:schemeClr val="tx1"/>
                </a:solidFill>
                <a:latin typeface="+mn-lt"/>
              </a:defRPr>
            </a:lvl4pPr>
            <a:lvl5pPr marL="3289114" indent="-364873" algn="l" defTabSz="146265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70C0"/>
              </a:buClr>
              <a:buSzPct val="50000"/>
              <a:buFont typeface="Wingdings" panose="05000000000000000000" pitchFamily="2" charset="2"/>
              <a:buChar char="q"/>
              <a:defRPr sz="2100">
                <a:solidFill>
                  <a:schemeClr val="tx1"/>
                </a:solidFill>
                <a:latin typeface="+mn-lt"/>
              </a:defRPr>
            </a:lvl5pPr>
            <a:lvl6pPr marL="3593701" indent="-364873" algn="l" defTabSz="1462653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</a:defRPr>
            </a:lvl6pPr>
            <a:lvl7pPr marL="3898287" indent="-364873" algn="l" defTabSz="1462653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</a:defRPr>
            </a:lvl7pPr>
            <a:lvl8pPr marL="4202875" indent="-364873" algn="l" defTabSz="1462653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</a:defRPr>
            </a:lvl8pPr>
            <a:lvl9pPr marL="4507461" indent="-364873" algn="l" defTabSz="1462653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</a:defRPr>
            </a:lvl9pPr>
          </a:lstStyle>
          <a:p>
            <a:pPr lvl="1">
              <a:spcBef>
                <a:spcPts val="600"/>
              </a:spcBef>
            </a:pPr>
            <a:r>
              <a:rPr lang="en-US" sz="5400" kern="0" dirty="0"/>
              <a:t>If an agent is part of the world then </a:t>
            </a:r>
            <a:br>
              <a:rPr lang="en-US" sz="5400" kern="0" dirty="0"/>
            </a:br>
            <a:r>
              <a:rPr lang="en-US" sz="5400" kern="0" dirty="0"/>
              <a:t>that agent </a:t>
            </a:r>
            <a:r>
              <a:rPr lang="en-US" sz="5400" b="1" kern="0" dirty="0"/>
              <a:t>needs a Self-Model </a:t>
            </a:r>
            <a:r>
              <a:rPr lang="en-US" sz="5400" kern="0" dirty="0"/>
              <a:t>(SM)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29058802"/>
      </p:ext>
    </p:extLst>
  </p:cSld>
  <p:clrMapOvr>
    <a:masterClrMapping/>
  </p:clrMapOvr>
  <p:transition advTm="5097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3" grpId="1" uiExpand="1" build="p"/>
      <p:bldP spid="8" grpId="0"/>
      <p:bldP spid="7" grpId="0" animBg="1"/>
      <p:bldP spid="7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4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C006F-6A4C-4E3C-BC94-CAC13B37A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Ned Block’s </a:t>
            </a:r>
            <a:r>
              <a:rPr lang="en-US" u="sng" dirty="0"/>
              <a:t>Phenomenal Consciousness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		</a:t>
            </a:r>
            <a:r>
              <a:rPr lang="en-US" sz="4800" dirty="0"/>
              <a:t> </a:t>
            </a:r>
            <a:r>
              <a:rPr lang="en-US" dirty="0"/>
              <a:t>vs </a:t>
            </a:r>
            <a:r>
              <a:rPr lang="en-US" u="sng" dirty="0"/>
              <a:t>Access-Consciousness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C24429-DA19-4126-BF72-5A2EDCF070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5400" b="1" dirty="0"/>
              <a:t>Phenomenal</a:t>
            </a:r>
            <a:r>
              <a:rPr lang="en-US" sz="5400" dirty="0"/>
              <a:t> </a:t>
            </a:r>
            <a:r>
              <a:rPr lang="en-US" sz="5400" b="1" dirty="0"/>
              <a:t>Consciousness</a:t>
            </a:r>
            <a:r>
              <a:rPr lang="en-US" sz="5400" dirty="0"/>
              <a:t> is </a:t>
            </a:r>
            <a:r>
              <a:rPr lang="en-US" sz="5400" u="sng" dirty="0"/>
              <a:t>experience</a:t>
            </a:r>
            <a:r>
              <a:rPr lang="en-US" sz="5400" dirty="0"/>
              <a:t>; </a:t>
            </a:r>
          </a:p>
          <a:p>
            <a:pPr lvl="1"/>
            <a:r>
              <a:rPr lang="en-US" sz="5000" dirty="0"/>
              <a:t>The phenomenally conscious aspect of a state is what it is like to be in that state—i.e. the </a:t>
            </a:r>
            <a:r>
              <a:rPr lang="en-US" sz="5000" b="1" dirty="0"/>
              <a:t>qualia</a:t>
            </a:r>
          </a:p>
          <a:p>
            <a:r>
              <a:rPr lang="en-US" sz="5400" b="1" dirty="0"/>
              <a:t>Access-Consciousness </a:t>
            </a:r>
            <a:r>
              <a:rPr lang="en-US" sz="5400" dirty="0"/>
              <a:t>is availability for use in reasoning and guiding speech and action</a:t>
            </a:r>
          </a:p>
          <a:p>
            <a:pPr lvl="1"/>
            <a:r>
              <a:rPr lang="en-US" sz="5000" dirty="0"/>
              <a:t>Only the </a:t>
            </a:r>
            <a:r>
              <a:rPr lang="en-US" sz="5000" b="1" dirty="0"/>
              <a:t>Controller </a:t>
            </a:r>
            <a:r>
              <a:rPr lang="en-US" sz="5000" dirty="0"/>
              <a:t>reasons, speaks, &amp; acts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004DA8-540B-41E4-ABB7-100A79E73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FA7B1-9781-4CDD-AD7A-615476979112}" type="slidenum">
              <a:rPr lang="en-US" smtClean="0"/>
              <a:pPr>
                <a:defRPr/>
              </a:pPr>
              <a:t>60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82B223-F18E-4132-8355-976465512E1E}"/>
              </a:ext>
            </a:extLst>
          </p:cNvPr>
          <p:cNvSpPr txBox="1"/>
          <p:nvPr/>
        </p:nvSpPr>
        <p:spPr>
          <a:xfrm>
            <a:off x="2914072" y="2989120"/>
            <a:ext cx="14146821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Phenomenal Awareness </a:t>
            </a:r>
            <a:r>
              <a:rPr lang="en-US" sz="5400" dirty="0"/>
              <a:t>is </a:t>
            </a:r>
            <a:r>
              <a:rPr lang="en-US" sz="5400" u="sng" dirty="0"/>
              <a:t>experience</a:t>
            </a:r>
            <a:r>
              <a:rPr lang="en-US" sz="5400" dirty="0"/>
              <a:t>;</a:t>
            </a:r>
            <a:r>
              <a:rPr lang="en-US" sz="5400" b="1" dirty="0">
                <a:solidFill>
                  <a:srgbClr val="FF0000"/>
                </a:solidFill>
              </a:rPr>
              <a:t>    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7D1C2A-B4F5-4F3E-89EE-B8595D2CEB54}"/>
              </a:ext>
            </a:extLst>
          </p:cNvPr>
          <p:cNvSpPr txBox="1"/>
          <p:nvPr/>
        </p:nvSpPr>
        <p:spPr>
          <a:xfrm>
            <a:off x="2913933" y="5652656"/>
            <a:ext cx="14207031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Access-Awareness </a:t>
            </a:r>
            <a:r>
              <a:rPr lang="en-US" sz="5400" dirty="0"/>
              <a:t>is availability for use</a:t>
            </a:r>
            <a:r>
              <a:rPr lang="en-US" sz="5400" b="1" dirty="0">
                <a:solidFill>
                  <a:srgbClr val="FF0000"/>
                </a:solidFill>
              </a:rPr>
              <a:t>    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445B55-A723-47F2-8B4B-4950DB60667F}"/>
              </a:ext>
            </a:extLst>
          </p:cNvPr>
          <p:cNvSpPr txBox="1"/>
          <p:nvPr/>
        </p:nvSpPr>
        <p:spPr>
          <a:xfrm>
            <a:off x="2883967" y="5791156"/>
            <a:ext cx="14207030" cy="258532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5400" b="1" dirty="0"/>
              <a:t>Hard Problem: </a:t>
            </a:r>
            <a:r>
              <a:rPr lang="en-US" sz="5400" dirty="0">
                <a:latin typeface="Arial" charset="0"/>
              </a:rPr>
              <a:t>Explaining why there is 					“something it is like” for a subject</a:t>
            </a:r>
            <a:br>
              <a:rPr lang="en-US" sz="5400" dirty="0">
                <a:latin typeface="Arial" charset="0"/>
              </a:rPr>
            </a:br>
            <a:r>
              <a:rPr lang="en-US" sz="5400" dirty="0">
                <a:latin typeface="Arial" charset="0"/>
              </a:rPr>
              <a:t>			 in a </a:t>
            </a:r>
            <a:r>
              <a:rPr lang="en-US" sz="5400" b="1" dirty="0">
                <a:latin typeface="Arial" charset="0"/>
              </a:rPr>
              <a:t>conscious</a:t>
            </a:r>
            <a:r>
              <a:rPr lang="en-US" sz="5400" dirty="0">
                <a:latin typeface="Arial" charset="0"/>
              </a:rPr>
              <a:t> experience.</a:t>
            </a:r>
            <a:endParaRPr lang="en-US" sz="5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2101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299">
        <p:fade/>
      </p:transition>
    </mc:Choice>
    <mc:Fallback xmlns="">
      <p:transition spd="med" advTm="4029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animBg="1"/>
      <p:bldP spid="6" grpId="0" animBg="1"/>
      <p:bldP spid="7" grpId="0" animBg="1"/>
      <p:bldP spid="7" grpId="1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ounded Rectangle 5">
            <a:extLst>
              <a:ext uri="{FF2B5EF4-FFF2-40B4-BE49-F238E27FC236}">
                <a16:creationId xmlns:a16="http://schemas.microsoft.com/office/drawing/2014/main" id="{6D1DB015-7F96-41F1-BC23-3EDE5EE22B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9161" y="2819400"/>
            <a:ext cx="12234626" cy="6710020"/>
          </a:xfrm>
          <a:custGeom>
            <a:avLst/>
            <a:gdLst>
              <a:gd name="connsiteX0" fmla="*/ 0 w 12221926"/>
              <a:gd name="connsiteY0" fmla="*/ 1118359 h 6710020"/>
              <a:gd name="connsiteX1" fmla="*/ 1118359 w 12221926"/>
              <a:gd name="connsiteY1" fmla="*/ 0 h 6710020"/>
              <a:gd name="connsiteX2" fmla="*/ 11103567 w 12221926"/>
              <a:gd name="connsiteY2" fmla="*/ 0 h 6710020"/>
              <a:gd name="connsiteX3" fmla="*/ 12221926 w 12221926"/>
              <a:gd name="connsiteY3" fmla="*/ 1118359 h 6710020"/>
              <a:gd name="connsiteX4" fmla="*/ 12221926 w 12221926"/>
              <a:gd name="connsiteY4" fmla="*/ 5591661 h 6710020"/>
              <a:gd name="connsiteX5" fmla="*/ 11103567 w 12221926"/>
              <a:gd name="connsiteY5" fmla="*/ 6710020 h 6710020"/>
              <a:gd name="connsiteX6" fmla="*/ 1118359 w 12221926"/>
              <a:gd name="connsiteY6" fmla="*/ 6710020 h 6710020"/>
              <a:gd name="connsiteX7" fmla="*/ 0 w 12221926"/>
              <a:gd name="connsiteY7" fmla="*/ 5591661 h 6710020"/>
              <a:gd name="connsiteX8" fmla="*/ 0 w 12221926"/>
              <a:gd name="connsiteY8" fmla="*/ 1118359 h 6710020"/>
              <a:gd name="connsiteX0" fmla="*/ 0 w 12221926"/>
              <a:gd name="connsiteY0" fmla="*/ 1118359 h 6710020"/>
              <a:gd name="connsiteX1" fmla="*/ 1118359 w 12221926"/>
              <a:gd name="connsiteY1" fmla="*/ 0 h 6710020"/>
              <a:gd name="connsiteX2" fmla="*/ 11103567 w 12221926"/>
              <a:gd name="connsiteY2" fmla="*/ 0 h 6710020"/>
              <a:gd name="connsiteX3" fmla="*/ 12221926 w 12221926"/>
              <a:gd name="connsiteY3" fmla="*/ 1118359 h 6710020"/>
              <a:gd name="connsiteX4" fmla="*/ 12221926 w 12221926"/>
              <a:gd name="connsiteY4" fmla="*/ 5591661 h 6710020"/>
              <a:gd name="connsiteX5" fmla="*/ 11421067 w 12221926"/>
              <a:gd name="connsiteY5" fmla="*/ 6697320 h 6710020"/>
              <a:gd name="connsiteX6" fmla="*/ 1118359 w 12221926"/>
              <a:gd name="connsiteY6" fmla="*/ 6710020 h 6710020"/>
              <a:gd name="connsiteX7" fmla="*/ 0 w 12221926"/>
              <a:gd name="connsiteY7" fmla="*/ 5591661 h 6710020"/>
              <a:gd name="connsiteX8" fmla="*/ 0 w 12221926"/>
              <a:gd name="connsiteY8" fmla="*/ 1118359 h 6710020"/>
              <a:gd name="connsiteX0" fmla="*/ 0 w 12234626"/>
              <a:gd name="connsiteY0" fmla="*/ 1118359 h 6710020"/>
              <a:gd name="connsiteX1" fmla="*/ 1118359 w 12234626"/>
              <a:gd name="connsiteY1" fmla="*/ 0 h 6710020"/>
              <a:gd name="connsiteX2" fmla="*/ 11103567 w 12234626"/>
              <a:gd name="connsiteY2" fmla="*/ 0 h 6710020"/>
              <a:gd name="connsiteX3" fmla="*/ 12221926 w 12234626"/>
              <a:gd name="connsiteY3" fmla="*/ 1118359 h 6710020"/>
              <a:gd name="connsiteX4" fmla="*/ 12234626 w 12234626"/>
              <a:gd name="connsiteY4" fmla="*/ 5896461 h 6710020"/>
              <a:gd name="connsiteX5" fmla="*/ 11421067 w 12234626"/>
              <a:gd name="connsiteY5" fmla="*/ 6697320 h 6710020"/>
              <a:gd name="connsiteX6" fmla="*/ 1118359 w 12234626"/>
              <a:gd name="connsiteY6" fmla="*/ 6710020 h 6710020"/>
              <a:gd name="connsiteX7" fmla="*/ 0 w 12234626"/>
              <a:gd name="connsiteY7" fmla="*/ 5591661 h 6710020"/>
              <a:gd name="connsiteX8" fmla="*/ 0 w 12234626"/>
              <a:gd name="connsiteY8" fmla="*/ 1118359 h 6710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34626" h="6710020">
                <a:moveTo>
                  <a:pt x="0" y="1118359"/>
                </a:moveTo>
                <a:cubicBezTo>
                  <a:pt x="0" y="500706"/>
                  <a:pt x="500706" y="0"/>
                  <a:pt x="1118359" y="0"/>
                </a:cubicBezTo>
                <a:lnTo>
                  <a:pt x="11103567" y="0"/>
                </a:lnTo>
                <a:cubicBezTo>
                  <a:pt x="11721220" y="0"/>
                  <a:pt x="12221926" y="500706"/>
                  <a:pt x="12221926" y="1118359"/>
                </a:cubicBezTo>
                <a:cubicBezTo>
                  <a:pt x="12226159" y="2711060"/>
                  <a:pt x="12230393" y="4303760"/>
                  <a:pt x="12234626" y="5896461"/>
                </a:cubicBezTo>
                <a:cubicBezTo>
                  <a:pt x="12234626" y="6514114"/>
                  <a:pt x="12038720" y="6697320"/>
                  <a:pt x="11421067" y="6697320"/>
                </a:cubicBezTo>
                <a:lnTo>
                  <a:pt x="1118359" y="6710020"/>
                </a:lnTo>
                <a:cubicBezTo>
                  <a:pt x="500706" y="6710020"/>
                  <a:pt x="0" y="6209314"/>
                  <a:pt x="0" y="5591661"/>
                </a:cubicBezTo>
                <a:lnTo>
                  <a:pt x="0" y="1118359"/>
                </a:lnTo>
                <a:close/>
              </a:path>
            </a:pathLst>
          </a:custGeom>
          <a:solidFill>
            <a:schemeClr val="bg2">
              <a:lumMod val="10000"/>
              <a:lumOff val="90000"/>
            </a:schemeClr>
          </a:solidFill>
          <a:ln w="22225" algn="ctr">
            <a:solidFill>
              <a:schemeClr val="tx1"/>
            </a:solidFill>
            <a:round/>
            <a:headEnd/>
            <a:tailEnd/>
          </a:ln>
        </p:spPr>
        <p:txBody>
          <a:bodyPr anchorCtr="1"/>
          <a:lstStyle>
            <a:defPPr>
              <a:defRPr lang="en-US"/>
            </a:defPPr>
            <a:lvl1pPr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1pPr>
            <a:lvl2pPr marL="2036763" indent="-1579563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4075113" indent="-3160713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6111875" indent="-4740275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8150225" indent="-6321425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algn="ctr"/>
            <a:endParaRPr lang="en-US" altLang="en-US" sz="3200" dirty="0">
              <a:latin typeface="Tahoma" panose="020B0604030504040204" pitchFamily="34" charset="0"/>
            </a:endParaRPr>
          </a:p>
        </p:txBody>
      </p:sp>
      <p:sp>
        <p:nvSpPr>
          <p:cNvPr id="121" name="Title 7">
            <a:extLst>
              <a:ext uri="{FF2B5EF4-FFF2-40B4-BE49-F238E27FC236}">
                <a16:creationId xmlns:a16="http://schemas.microsoft.com/office/drawing/2014/main" id="{D3BA9CD8-A6FA-4D9A-AD4F-A05E2DC74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Ned Block’s </a:t>
            </a:r>
            <a:r>
              <a:rPr lang="en-US" u="sng" dirty="0"/>
              <a:t>Phenomenal Consciousness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		</a:t>
            </a:r>
            <a:r>
              <a:rPr lang="en-US" sz="4800" dirty="0"/>
              <a:t> </a:t>
            </a:r>
            <a:r>
              <a:rPr lang="en-US" dirty="0"/>
              <a:t>vs </a:t>
            </a:r>
            <a:r>
              <a:rPr lang="en-US" u="sng" dirty="0"/>
              <a:t>Access-Consciousness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3C5BF0-29B0-41FA-9845-C49739C2B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FA7B1-9781-4CDD-AD7A-615476979112}" type="slidenum">
              <a:rPr lang="en-US" smtClean="0"/>
              <a:pPr>
                <a:defRPr/>
              </a:pPr>
              <a:t>61</a:t>
            </a:fld>
            <a:endParaRPr lang="en-US" sz="2000" dirty="0"/>
          </a:p>
        </p:txBody>
      </p:sp>
      <p:sp>
        <p:nvSpPr>
          <p:cNvPr id="66" name="TextBox 19">
            <a:extLst>
              <a:ext uri="{FF2B5EF4-FFF2-40B4-BE49-F238E27FC236}">
                <a16:creationId xmlns:a16="http://schemas.microsoft.com/office/drawing/2014/main" id="{FE37C333-CA2A-4080-9DD3-6931A243B2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19930" y="9029357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1pPr>
            <a:lvl2pPr marL="2036763" indent="-1579563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4075113" indent="-3160713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6111875" indent="-4740275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8150225" indent="-6321425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eaLnBrk="1" hangingPunct="1"/>
            <a:endParaRPr lang="en-US" altLang="en-US" sz="1800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B192BB4-6BFD-4D10-84EE-24E3BBF8EA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0560" y="2438400"/>
            <a:ext cx="5525154" cy="707886"/>
          </a:xfrm>
          <a:prstGeom prst="rect">
            <a:avLst/>
          </a:prstGeom>
          <a:solidFill>
            <a:schemeClr val="bg2">
              <a:lumMod val="25000"/>
              <a:lumOff val="75000"/>
            </a:schemeClr>
          </a:solidFill>
          <a:ln w="222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1pPr>
            <a:lvl2pPr marL="2036763" indent="-1579563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4075113" indent="-3160713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6111875" indent="-4740275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8150225" indent="-6321425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algn="ctr" eaLnBrk="1" hangingPunct="1"/>
            <a:r>
              <a:rPr lang="en-US" altLang="en-US" sz="4000" b="1" dirty="0"/>
              <a:t>Modern Human Brain</a:t>
            </a:r>
          </a:p>
        </p:txBody>
      </p:sp>
      <p:sp>
        <p:nvSpPr>
          <p:cNvPr id="53" name="TextBox 19">
            <a:extLst>
              <a:ext uri="{FF2B5EF4-FFF2-40B4-BE49-F238E27FC236}">
                <a16:creationId xmlns:a16="http://schemas.microsoft.com/office/drawing/2014/main" id="{B971CD88-9C1A-45D4-9870-55E61EB454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04834" y="9334157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1pPr>
            <a:lvl2pPr marL="2036763" indent="-1579563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4075113" indent="-3160713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6111875" indent="-4740275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8150225" indent="-6321425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eaLnBrk="1" hangingPunct="1"/>
            <a:endParaRPr lang="en-US" altLang="en-US" sz="1800" dirty="0"/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248801C9-0FC1-4890-B007-E7E6723DF619}"/>
              </a:ext>
            </a:extLst>
          </p:cNvPr>
          <p:cNvGrpSpPr/>
          <p:nvPr/>
        </p:nvGrpSpPr>
        <p:grpSpPr>
          <a:xfrm>
            <a:off x="2858810" y="3200400"/>
            <a:ext cx="11765615" cy="5974054"/>
            <a:chOff x="1943254" y="3432947"/>
            <a:chExt cx="11223319" cy="5698699"/>
          </a:xfrm>
        </p:grpSpPr>
        <p:sp>
          <p:nvSpPr>
            <p:cNvPr id="55" name="Rounded Rectangle 8">
              <a:extLst>
                <a:ext uri="{FF2B5EF4-FFF2-40B4-BE49-F238E27FC236}">
                  <a16:creationId xmlns:a16="http://schemas.microsoft.com/office/drawing/2014/main" id="{8CBA49C1-F951-41D2-8C37-3754CB682FF1}"/>
                </a:ext>
              </a:extLst>
            </p:cNvPr>
            <p:cNvSpPr/>
            <p:nvPr/>
          </p:nvSpPr>
          <p:spPr bwMode="auto">
            <a:xfrm>
              <a:off x="1943254" y="3470624"/>
              <a:ext cx="7105927" cy="5627305"/>
            </a:xfrm>
            <a:prstGeom prst="roundRect">
              <a:avLst/>
            </a:prstGeom>
            <a:solidFill>
              <a:schemeClr val="accent5"/>
            </a:solidFill>
            <a:ln w="222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numCol="2" anchor="ctr" anchorCtr="1"/>
            <a:lstStyle>
              <a:defPPr>
                <a:defRPr lang="en-US"/>
              </a:defPPr>
              <a:lvl1pPr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1pPr>
              <a:lvl2pPr marL="2036763" indent="-1579563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2pPr>
              <a:lvl3pPr marL="4075113" indent="-3160713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3pPr>
              <a:lvl4pPr marL="6111875" indent="-4740275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4pPr>
              <a:lvl5pPr marL="8150225" indent="-6321425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pPr defTabSz="2195513">
                <a:defRPr/>
              </a:pPr>
              <a:endPara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</a:endParaRP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A7804274-1B32-471C-9F67-D9E6EBCCB463}"/>
                </a:ext>
              </a:extLst>
            </p:cNvPr>
            <p:cNvSpPr/>
            <p:nvPr/>
          </p:nvSpPr>
          <p:spPr bwMode="auto">
            <a:xfrm>
              <a:off x="2383998" y="4293375"/>
              <a:ext cx="6284233" cy="4445783"/>
            </a:xfrm>
            <a:prstGeom prst="rect">
              <a:avLst/>
            </a:prstGeom>
            <a:solidFill>
              <a:schemeClr val="accent5">
                <a:lumMod val="90000"/>
              </a:schemeClr>
            </a:solidFill>
            <a:ln w="349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 anchorCtr="1"/>
            <a:lstStyle>
              <a:defPPr>
                <a:defRPr lang="en-US"/>
              </a:defPPr>
              <a:lvl1pPr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1pPr>
              <a:lvl2pPr marL="2036763" indent="-1579563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2pPr>
              <a:lvl3pPr marL="4075113" indent="-3160713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3pPr>
              <a:lvl4pPr marL="6111875" indent="-4740275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4pPr>
              <a:lvl5pPr marL="8150225" indent="-6321425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pPr algn="ctr" defTabSz="2195513">
                <a:spcBef>
                  <a:spcPts val="0"/>
                </a:spcBef>
                <a:defRPr/>
              </a:pPr>
              <a:r>
                <a:rPr lang="en-US" sz="4400" b="1" dirty="0">
                  <a:latin typeface="Tahoma" charset="0"/>
                </a:rPr>
                <a:t>Sensory World Model, </a:t>
              </a:r>
              <a:br>
                <a:rPr lang="en-US" sz="4400" b="1" dirty="0">
                  <a:latin typeface="Tahoma" charset="0"/>
                </a:rPr>
              </a:br>
              <a:r>
                <a:rPr lang="en-US" sz="4400" b="1" dirty="0">
                  <a:latin typeface="Tahoma" charset="0"/>
                </a:rPr>
                <a:t>Conceptual World,</a:t>
              </a:r>
            </a:p>
            <a:p>
              <a:pPr algn="ctr" defTabSz="2195513">
                <a:spcBef>
                  <a:spcPts val="600"/>
                </a:spcBef>
                <a:defRPr/>
              </a:pPr>
              <a:r>
                <a:rPr lang="en-US" sz="3600" b="1" dirty="0">
                  <a:latin typeface="Tahoma" charset="0"/>
                </a:rPr>
                <a:t>and Directs Attention,</a:t>
              </a:r>
            </a:p>
            <a:p>
              <a:pPr algn="ctr" defTabSz="2195513">
                <a:spcBef>
                  <a:spcPts val="600"/>
                </a:spcBef>
                <a:defRPr/>
              </a:pPr>
              <a:r>
                <a:rPr lang="en-US" sz="3200" b="1" dirty="0">
                  <a:latin typeface="Tahoma" charset="0"/>
                </a:rPr>
                <a:t>includes</a:t>
              </a:r>
            </a:p>
            <a:p>
              <a:pPr algn="ctr" defTabSz="2195513">
                <a:spcBef>
                  <a:spcPts val="600"/>
                </a:spcBef>
                <a:defRPr/>
              </a:pPr>
              <a:r>
                <a:rPr lang="en-US" sz="3600" b="1" dirty="0">
                  <a:latin typeface="Tahoma" charset="0"/>
                </a:rPr>
                <a:t>Intuition, plus</a:t>
              </a:r>
            </a:p>
            <a:p>
              <a:pPr algn="ctr" defTabSz="2195513">
                <a:spcBef>
                  <a:spcPts val="0"/>
                </a:spcBef>
                <a:defRPr/>
              </a:pPr>
              <a:r>
                <a:rPr lang="en-US" sz="3600" b="1" dirty="0">
                  <a:latin typeface="Tahoma" charset="0"/>
                </a:rPr>
                <a:t>Goals and Self-Models</a:t>
              </a:r>
              <a:br>
                <a:rPr lang="en-US" sz="3600" b="1" dirty="0">
                  <a:latin typeface="Tahoma" charset="0"/>
                </a:rPr>
              </a:br>
              <a:r>
                <a:rPr lang="en-US" sz="3600" b="1" dirty="0">
                  <a:latin typeface="Tahoma" charset="0"/>
                </a:rPr>
                <a:t>for all three Agents</a:t>
              </a:r>
              <a:endParaRPr lang="en-US" sz="3600" b="1" u="sng" dirty="0">
                <a:latin typeface="Tahoma" charset="0"/>
              </a:endParaRPr>
            </a:p>
          </p:txBody>
        </p:sp>
        <p:sp>
          <p:nvSpPr>
            <p:cNvPr id="59" name="Rounded Rectangle 9">
              <a:extLst>
                <a:ext uri="{FF2B5EF4-FFF2-40B4-BE49-F238E27FC236}">
                  <a16:creationId xmlns:a16="http://schemas.microsoft.com/office/drawing/2014/main" id="{99720B5D-7A30-4246-B6D9-EAA0ADF95CA7}"/>
                </a:ext>
              </a:extLst>
            </p:cNvPr>
            <p:cNvSpPr/>
            <p:nvPr/>
          </p:nvSpPr>
          <p:spPr bwMode="auto">
            <a:xfrm>
              <a:off x="9737573" y="3432947"/>
              <a:ext cx="3429000" cy="5698699"/>
            </a:xfrm>
            <a:prstGeom prst="roundRect">
              <a:avLst/>
            </a:prstGeom>
            <a:solidFill>
              <a:srgbClr val="9999FF"/>
            </a:solidFill>
            <a:ln w="222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 anchorCtr="1"/>
            <a:lstStyle>
              <a:defPPr>
                <a:defRPr lang="en-US"/>
              </a:defPPr>
              <a:lvl1pPr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1pPr>
              <a:lvl2pPr marL="2036763" indent="-1579563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2pPr>
              <a:lvl3pPr marL="4075113" indent="-3160713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3pPr>
              <a:lvl4pPr marL="6111875" indent="-4740275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4pPr>
              <a:lvl5pPr marL="8150225" indent="-6321425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pPr defTabSz="2195513">
                <a:lnSpc>
                  <a:spcPts val="2600"/>
                </a:lnSpc>
                <a:defRPr/>
              </a:pPr>
              <a:endParaRPr lang="en-US" sz="2400" b="1" dirty="0">
                <a:latin typeface="Tahoma" charset="0"/>
              </a:endParaRPr>
            </a:p>
          </p:txBody>
        </p:sp>
        <p:sp>
          <p:nvSpPr>
            <p:cNvPr id="60" name="TextBox 48">
              <a:extLst>
                <a:ext uri="{FF2B5EF4-FFF2-40B4-BE49-F238E27FC236}">
                  <a16:creationId xmlns:a16="http://schemas.microsoft.com/office/drawing/2014/main" id="{44ADEC6A-1678-4BEE-9BF3-A5D8EC7D606C}"/>
                </a:ext>
              </a:extLst>
            </p:cNvPr>
            <p:cNvSpPr txBox="1"/>
            <p:nvPr/>
          </p:nvSpPr>
          <p:spPr bwMode="auto">
            <a:xfrm>
              <a:off x="4322422" y="3492846"/>
              <a:ext cx="2362793" cy="73397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1pPr>
              <a:lvl2pPr marL="2036763" indent="-1579563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2pPr>
              <a:lvl3pPr marL="4075113" indent="-3160713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3pPr>
              <a:lvl4pPr marL="6111875" indent="-4740275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4pPr>
              <a:lvl5pPr marL="8150225" indent="-6321425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4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Modeler</a:t>
              </a:r>
              <a:endParaRPr 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488604F9-9DD3-4850-BE67-DD168E871789}"/>
              </a:ext>
            </a:extLst>
          </p:cNvPr>
          <p:cNvGrpSpPr/>
          <p:nvPr/>
        </p:nvGrpSpPr>
        <p:grpSpPr>
          <a:xfrm>
            <a:off x="14464515" y="3383721"/>
            <a:ext cx="1756417" cy="5729356"/>
            <a:chOff x="13014034" y="3726828"/>
            <a:chExt cx="1675461" cy="5465280"/>
          </a:xfrm>
        </p:grpSpPr>
        <p:sp>
          <p:nvSpPr>
            <p:cNvPr id="94" name="TextBox 20">
              <a:extLst>
                <a:ext uri="{FF2B5EF4-FFF2-40B4-BE49-F238E27FC236}">
                  <a16:creationId xmlns:a16="http://schemas.microsoft.com/office/drawing/2014/main" id="{48E64926-F116-413D-A905-85875B6641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13082343" y="4634255"/>
              <a:ext cx="2514577" cy="6997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1pPr>
              <a:lvl2pPr marL="2036763" indent="-1579563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2pPr>
              <a:lvl3pPr marL="4075113" indent="-3160713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3pPr>
              <a:lvl4pPr marL="6111875" indent="-4740275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4pPr>
              <a:lvl5pPr marL="8150225" indent="-6321425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pPr algn="ctr" eaLnBrk="1" hangingPunct="1">
                <a:lnSpc>
                  <a:spcPts val="2500"/>
                </a:lnSpc>
              </a:pPr>
              <a:r>
                <a:rPr lang="en-US" altLang="en-US" sz="2400" b="1" dirty="0"/>
                <a:t>Spoken &amp; Written Language Output</a:t>
              </a:r>
            </a:p>
          </p:txBody>
        </p:sp>
        <p:sp>
          <p:nvSpPr>
            <p:cNvPr id="95" name="TextBox 21">
              <a:extLst>
                <a:ext uri="{FF2B5EF4-FFF2-40B4-BE49-F238E27FC236}">
                  <a16:creationId xmlns:a16="http://schemas.microsoft.com/office/drawing/2014/main" id="{EE65ED17-D385-406E-BB4B-506F89BDAB0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13082344" y="7584958"/>
              <a:ext cx="2514577" cy="6997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1pPr>
              <a:lvl2pPr marL="2036763" indent="-1579563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2pPr>
              <a:lvl3pPr marL="4075113" indent="-3160713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3pPr>
              <a:lvl4pPr marL="6111875" indent="-4740275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4pPr>
              <a:lvl5pPr marL="8150225" indent="-6321425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pPr algn="ctr" eaLnBrk="1" hangingPunct="1">
                <a:lnSpc>
                  <a:spcPts val="2500"/>
                </a:lnSpc>
              </a:pPr>
              <a:r>
                <a:rPr lang="en-US" altLang="en-US" sz="2400" b="1" dirty="0"/>
                <a:t>Control all Muscles </a:t>
              </a:r>
              <a:br>
                <a:rPr lang="en-US" altLang="en-US" sz="2400" b="1" dirty="0"/>
              </a:br>
              <a:r>
                <a:rPr lang="en-US" altLang="en-US" sz="2400" b="1" dirty="0"/>
                <a:t>and Glands</a:t>
              </a:r>
            </a:p>
          </p:txBody>
        </p:sp>
        <p:sp>
          <p:nvSpPr>
            <p:cNvPr id="102" name="Right Arrow 21">
              <a:extLst>
                <a:ext uri="{FF2B5EF4-FFF2-40B4-BE49-F238E27FC236}">
                  <a16:creationId xmlns:a16="http://schemas.microsoft.com/office/drawing/2014/main" id="{D3DCF5E4-8F76-4E83-B056-70EE810323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014034" y="7607603"/>
              <a:ext cx="990600" cy="609595"/>
            </a:xfrm>
            <a:prstGeom prst="rightArrow">
              <a:avLst>
                <a:gd name="adj1" fmla="val 50000"/>
                <a:gd name="adj2" fmla="val 49999"/>
              </a:avLst>
            </a:prstGeom>
            <a:solidFill>
              <a:schemeClr val="bg1">
                <a:lumMod val="75000"/>
              </a:schemeClr>
            </a:solidFill>
            <a:ln w="22225" algn="ctr">
              <a:solidFill>
                <a:schemeClr val="tx1"/>
              </a:solidFill>
              <a:round/>
              <a:headEnd/>
              <a:tailEnd/>
            </a:ln>
          </p:spPr>
          <p:txBody>
            <a:bodyPr anchorCtr="1"/>
            <a:lstStyle>
              <a:defPPr>
                <a:defRPr lang="en-US"/>
              </a:defPPr>
              <a:lvl1pPr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1pPr>
              <a:lvl2pPr marL="2036763" indent="-1579563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2pPr>
              <a:lvl3pPr marL="4075113" indent="-3160713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3pPr>
              <a:lvl4pPr marL="6111875" indent="-4740275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4pPr>
              <a:lvl5pPr marL="8150225" indent="-6321425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US" altLang="en-US" sz="4000">
                <a:latin typeface="Tahoma" panose="020B0604030504040204" pitchFamily="34" charset="0"/>
              </a:endParaRPr>
            </a:p>
          </p:txBody>
        </p:sp>
        <p:sp>
          <p:nvSpPr>
            <p:cNvPr id="103" name="Right Arrow 20">
              <a:extLst>
                <a:ext uri="{FF2B5EF4-FFF2-40B4-BE49-F238E27FC236}">
                  <a16:creationId xmlns:a16="http://schemas.microsoft.com/office/drawing/2014/main" id="{F79404C9-5DB7-4D91-ACCC-DD967F8500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014034" y="4677164"/>
              <a:ext cx="990600" cy="609595"/>
            </a:xfrm>
            <a:prstGeom prst="rightArrow">
              <a:avLst>
                <a:gd name="adj1" fmla="val 50000"/>
                <a:gd name="adj2" fmla="val 49999"/>
              </a:avLst>
            </a:prstGeom>
            <a:solidFill>
              <a:schemeClr val="bg1">
                <a:lumMod val="75000"/>
              </a:schemeClr>
            </a:solidFill>
            <a:ln w="22225" algn="ctr">
              <a:solidFill>
                <a:schemeClr val="tx1"/>
              </a:solidFill>
              <a:round/>
              <a:headEnd/>
              <a:tailEnd/>
            </a:ln>
          </p:spPr>
          <p:txBody>
            <a:bodyPr anchorCtr="1"/>
            <a:lstStyle>
              <a:defPPr>
                <a:defRPr lang="en-US"/>
              </a:defPPr>
              <a:lvl1pPr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1pPr>
              <a:lvl2pPr marL="2036763" indent="-1579563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2pPr>
              <a:lvl3pPr marL="4075113" indent="-3160713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3pPr>
              <a:lvl4pPr marL="6111875" indent="-4740275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4pPr>
              <a:lvl5pPr marL="8150225" indent="-6321425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US" altLang="en-US" sz="4000">
                <a:latin typeface="Tahoma" panose="020B0604030504040204" pitchFamily="34" charset="0"/>
              </a:endParaRPr>
            </a:p>
          </p:txBody>
        </p:sp>
      </p:grpSp>
      <p:sp>
        <p:nvSpPr>
          <p:cNvPr id="108" name="TextBox 107">
            <a:extLst>
              <a:ext uri="{FF2B5EF4-FFF2-40B4-BE49-F238E27FC236}">
                <a16:creationId xmlns:a16="http://schemas.microsoft.com/office/drawing/2014/main" id="{B6D1AF9A-97D4-4779-AF27-F56FB3021E73}"/>
              </a:ext>
            </a:extLst>
          </p:cNvPr>
          <p:cNvSpPr txBox="1"/>
          <p:nvPr/>
        </p:nvSpPr>
        <p:spPr>
          <a:xfrm>
            <a:off x="11333827" y="4953000"/>
            <a:ext cx="301717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2195513">
              <a:spcBef>
                <a:spcPts val="0"/>
              </a:spcBef>
              <a:defRPr/>
            </a:pPr>
            <a:r>
              <a:rPr lang="en-US" sz="4400" b="1" dirty="0">
                <a:latin typeface="Tahoma" charset="0"/>
              </a:rPr>
              <a:t>Controller</a:t>
            </a:r>
            <a:endParaRPr lang="en-US" sz="2800" dirty="0"/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33898316-76C8-463B-BA15-2662F9DB16D1}"/>
              </a:ext>
            </a:extLst>
          </p:cNvPr>
          <p:cNvSpPr txBox="1"/>
          <p:nvPr/>
        </p:nvSpPr>
        <p:spPr>
          <a:xfrm>
            <a:off x="12044707" y="5715000"/>
            <a:ext cx="155683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2195513">
              <a:defRPr/>
            </a:pPr>
            <a:r>
              <a:rPr lang="en-US" sz="2400" b="1" dirty="0">
                <a:latin typeface="Tahoma" charset="0"/>
              </a:rPr>
              <a:t>Controls</a:t>
            </a:r>
          </a:p>
          <a:p>
            <a:pPr algn="ctr" defTabSz="2195513">
              <a:spcBef>
                <a:spcPts val="0"/>
              </a:spcBef>
              <a:defRPr/>
            </a:pPr>
            <a:r>
              <a:rPr lang="en-US" sz="2400" b="1" dirty="0">
                <a:latin typeface="Tahoma" charset="0"/>
              </a:rPr>
              <a:t>the Body</a:t>
            </a:r>
            <a:endParaRPr lang="en-US" sz="2400" dirty="0"/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261E3850-6DBA-4F25-8446-92B006A07D18}"/>
              </a:ext>
            </a:extLst>
          </p:cNvPr>
          <p:cNvSpPr txBox="1"/>
          <p:nvPr/>
        </p:nvSpPr>
        <p:spPr>
          <a:xfrm>
            <a:off x="11155679" y="7779603"/>
            <a:ext cx="33088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195513">
              <a:spcBef>
                <a:spcPts val="0"/>
              </a:spcBef>
              <a:defRPr/>
            </a:pPr>
            <a:r>
              <a:rPr lang="en-US" sz="2400" b="1" dirty="0">
                <a:latin typeface="Tahoma" charset="0"/>
              </a:rPr>
              <a:t>Produces feelings</a:t>
            </a:r>
            <a:br>
              <a:rPr lang="en-US" sz="2400" b="1" dirty="0">
                <a:latin typeface="Tahoma" charset="0"/>
              </a:rPr>
            </a:br>
            <a:r>
              <a:rPr lang="en-US" sz="2400" b="1" dirty="0">
                <a:latin typeface="Tahoma" charset="0"/>
              </a:rPr>
              <a:t>and emotions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D43DC88F-1997-46E0-A6B7-AB55F9682603}"/>
              </a:ext>
            </a:extLst>
          </p:cNvPr>
          <p:cNvSpPr txBox="1"/>
          <p:nvPr/>
        </p:nvSpPr>
        <p:spPr>
          <a:xfrm>
            <a:off x="11155680" y="3505200"/>
            <a:ext cx="33634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2195513">
              <a:defRPr/>
            </a:pPr>
            <a:r>
              <a:rPr lang="en-US" sz="2400" b="1" dirty="0">
                <a:latin typeface="Tahoma" charset="0"/>
              </a:rPr>
              <a:t>Produces inner </a:t>
            </a:r>
            <a:br>
              <a:rPr lang="en-US" sz="2400" b="1" dirty="0">
                <a:latin typeface="Tahoma" charset="0"/>
              </a:rPr>
            </a:br>
            <a:r>
              <a:rPr lang="en-US" sz="2400" b="1" dirty="0">
                <a:latin typeface="Tahoma" charset="0"/>
              </a:rPr>
              <a:t>voice &amp; visualization</a:t>
            </a:r>
          </a:p>
        </p:txBody>
      </p:sp>
      <p:cxnSp>
        <p:nvCxnSpPr>
          <p:cNvPr id="126" name="Straight Arrow Connector 125">
            <a:extLst>
              <a:ext uri="{FF2B5EF4-FFF2-40B4-BE49-F238E27FC236}">
                <a16:creationId xmlns:a16="http://schemas.microsoft.com/office/drawing/2014/main" id="{7CFB4E62-BC63-49F0-8865-6685127CF659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9509760" y="8321040"/>
            <a:ext cx="1828800" cy="0"/>
          </a:xfrm>
          <a:prstGeom prst="straightConnector1">
            <a:avLst/>
          </a:prstGeom>
          <a:ln w="63500">
            <a:solidFill>
              <a:schemeClr val="tx1"/>
            </a:solidFill>
            <a:prstDash val="solid"/>
            <a:headEnd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Arrow Connector 124">
            <a:extLst>
              <a:ext uri="{FF2B5EF4-FFF2-40B4-BE49-F238E27FC236}">
                <a16:creationId xmlns:a16="http://schemas.microsoft.com/office/drawing/2014/main" id="{3642A59A-F156-4211-8508-33F2E557D39F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9509760" y="3840480"/>
            <a:ext cx="1828800" cy="0"/>
          </a:xfrm>
          <a:prstGeom prst="straightConnector1">
            <a:avLst/>
          </a:prstGeom>
          <a:ln w="63500">
            <a:solidFill>
              <a:schemeClr val="tx1"/>
            </a:solidFill>
            <a:prstDash val="solid"/>
            <a:headEnd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8" name="Group 87">
            <a:extLst>
              <a:ext uri="{FF2B5EF4-FFF2-40B4-BE49-F238E27FC236}">
                <a16:creationId xmlns:a16="http://schemas.microsoft.com/office/drawing/2014/main" id="{50ABB01B-2CC4-4DC0-87AE-E5B66E370E36}"/>
              </a:ext>
            </a:extLst>
          </p:cNvPr>
          <p:cNvGrpSpPr/>
          <p:nvPr/>
        </p:nvGrpSpPr>
        <p:grpSpPr>
          <a:xfrm>
            <a:off x="1473200" y="3352799"/>
            <a:ext cx="2018504" cy="5760279"/>
            <a:chOff x="621510" y="3578321"/>
            <a:chExt cx="1925467" cy="5494778"/>
          </a:xfrm>
        </p:grpSpPr>
        <p:sp>
          <p:nvSpPr>
            <p:cNvPr id="89" name="TextBox 36">
              <a:extLst>
                <a:ext uri="{FF2B5EF4-FFF2-40B4-BE49-F238E27FC236}">
                  <a16:creationId xmlns:a16="http://schemas.microsoft.com/office/drawing/2014/main" id="{B2513005-D76A-45FD-ABFF-CAB227E1548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-285917" y="4485748"/>
              <a:ext cx="2514577" cy="6997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1pPr>
              <a:lvl2pPr marL="2036763" indent="-1579563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2pPr>
              <a:lvl3pPr marL="4075113" indent="-3160713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3pPr>
              <a:lvl4pPr marL="6111875" indent="-4740275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4pPr>
              <a:lvl5pPr marL="8150225" indent="-6321425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pPr algn="ctr" eaLnBrk="1" hangingPunct="1">
                <a:lnSpc>
                  <a:spcPts val="2500"/>
                </a:lnSpc>
              </a:pPr>
              <a:r>
                <a:rPr lang="en-US" altLang="en-US" sz="2400" b="1" dirty="0"/>
                <a:t>Spoken &amp; Written Language Input</a:t>
              </a:r>
            </a:p>
          </p:txBody>
        </p:sp>
        <p:sp>
          <p:nvSpPr>
            <p:cNvPr id="90" name="TextBox 37">
              <a:extLst>
                <a:ext uri="{FF2B5EF4-FFF2-40B4-BE49-F238E27FC236}">
                  <a16:creationId xmlns:a16="http://schemas.microsoft.com/office/drawing/2014/main" id="{E7D668F3-7B1D-49E9-9708-8FE7A1F4A9D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-285917" y="7465949"/>
              <a:ext cx="2514577" cy="6997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1pPr>
              <a:lvl2pPr marL="2036763" indent="-1579563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2pPr>
              <a:lvl3pPr marL="4075113" indent="-3160713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3pPr>
              <a:lvl4pPr marL="6111875" indent="-4740275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4pPr>
              <a:lvl5pPr marL="8150225" indent="-6321425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pPr algn="ctr" eaLnBrk="1" hangingPunct="1">
                <a:lnSpc>
                  <a:spcPts val="2500"/>
                </a:lnSpc>
              </a:pPr>
              <a:r>
                <a:rPr lang="en-US" altLang="en-US" sz="2400" b="1" dirty="0"/>
                <a:t>Vision, Hearing, &amp;</a:t>
              </a:r>
              <a:br>
                <a:rPr lang="en-US" altLang="en-US" sz="2400" b="1" dirty="0"/>
              </a:br>
              <a:r>
                <a:rPr lang="en-US" altLang="en-US" sz="2400" b="1" dirty="0"/>
                <a:t>All Body Senses</a:t>
              </a:r>
            </a:p>
          </p:txBody>
        </p:sp>
        <p:sp>
          <p:nvSpPr>
            <p:cNvPr id="91" name="Right Arrow 18">
              <a:extLst>
                <a:ext uri="{FF2B5EF4-FFF2-40B4-BE49-F238E27FC236}">
                  <a16:creationId xmlns:a16="http://schemas.microsoft.com/office/drawing/2014/main" id="{70334216-DD0B-48B6-8C2B-839F15649B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55437" y="4559630"/>
              <a:ext cx="1191540" cy="617823"/>
            </a:xfrm>
            <a:prstGeom prst="rightArrow">
              <a:avLst>
                <a:gd name="adj1" fmla="val 50000"/>
                <a:gd name="adj2" fmla="val 49999"/>
              </a:avLst>
            </a:prstGeom>
            <a:solidFill>
              <a:schemeClr val="bg1">
                <a:lumMod val="75000"/>
              </a:schemeClr>
            </a:solidFill>
            <a:ln w="22225" algn="ctr">
              <a:solidFill>
                <a:schemeClr val="tx1"/>
              </a:solidFill>
              <a:round/>
              <a:headEnd/>
              <a:tailEnd/>
            </a:ln>
          </p:spPr>
          <p:txBody>
            <a:bodyPr anchorCtr="1"/>
            <a:lstStyle>
              <a:defPPr>
                <a:defRPr lang="en-US"/>
              </a:defPPr>
              <a:lvl1pPr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1pPr>
              <a:lvl2pPr marL="2036763" indent="-1579563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2pPr>
              <a:lvl3pPr marL="4075113" indent="-3160713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3pPr>
              <a:lvl4pPr marL="6111875" indent="-4740275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4pPr>
              <a:lvl5pPr marL="8150225" indent="-6321425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US" altLang="en-US" sz="4000">
                <a:latin typeface="Tahoma" panose="020B0604030504040204" pitchFamily="34" charset="0"/>
              </a:endParaRPr>
            </a:p>
          </p:txBody>
        </p:sp>
        <p:sp>
          <p:nvSpPr>
            <p:cNvPr id="92" name="Right Arrow 19">
              <a:extLst>
                <a:ext uri="{FF2B5EF4-FFF2-40B4-BE49-F238E27FC236}">
                  <a16:creationId xmlns:a16="http://schemas.microsoft.com/office/drawing/2014/main" id="{6282F9F8-3B2E-47A5-B772-E0962377CF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55437" y="7488926"/>
              <a:ext cx="1191540" cy="609594"/>
            </a:xfrm>
            <a:prstGeom prst="rightArrow">
              <a:avLst>
                <a:gd name="adj1" fmla="val 50000"/>
                <a:gd name="adj2" fmla="val 49999"/>
              </a:avLst>
            </a:prstGeom>
            <a:solidFill>
              <a:schemeClr val="bg1">
                <a:lumMod val="75000"/>
              </a:schemeClr>
            </a:solidFill>
            <a:ln w="22225" algn="ctr">
              <a:solidFill>
                <a:schemeClr val="tx1"/>
              </a:solidFill>
              <a:round/>
              <a:headEnd/>
              <a:tailEnd/>
            </a:ln>
          </p:spPr>
          <p:txBody>
            <a:bodyPr anchorCtr="1"/>
            <a:lstStyle>
              <a:defPPr>
                <a:defRPr lang="en-US"/>
              </a:defPPr>
              <a:lvl1pPr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1pPr>
              <a:lvl2pPr marL="2036763" indent="-1579563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2pPr>
              <a:lvl3pPr marL="4075113" indent="-3160713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3pPr>
              <a:lvl4pPr marL="6111875" indent="-4740275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4pPr>
              <a:lvl5pPr marL="8150225" indent="-6321425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US" altLang="en-US" sz="4000">
                <a:latin typeface="Tahoma" panose="020B0604030504040204" pitchFamily="34" charset="0"/>
              </a:endParaRP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19301BB4-A376-4C3C-AF77-E11B078881E7}"/>
              </a:ext>
            </a:extLst>
          </p:cNvPr>
          <p:cNvSpPr txBox="1"/>
          <p:nvPr/>
        </p:nvSpPr>
        <p:spPr>
          <a:xfrm>
            <a:off x="3535828" y="6994773"/>
            <a:ext cx="6152646" cy="1569660"/>
          </a:xfrm>
          <a:prstGeom prst="rect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tx1"/>
            </a:solidFill>
          </a:ln>
        </p:spPr>
        <p:txBody>
          <a:bodyPr wrap="none" rtlCol="0" anchor="ctr">
            <a:spAutoFit/>
          </a:bodyPr>
          <a:lstStyle/>
          <a:p>
            <a:pPr algn="ctr"/>
            <a:r>
              <a:rPr lang="en-US" sz="3200" b="1" u="sng" dirty="0">
                <a:latin typeface="Tahoma" charset="0"/>
              </a:rPr>
              <a:t>Diffuse Attention Mechanism</a:t>
            </a:r>
          </a:p>
          <a:p>
            <a:pPr algn="ctr"/>
            <a:r>
              <a:rPr lang="en-US" sz="3200" dirty="0">
                <a:latin typeface="Tahoma" charset="0"/>
              </a:rPr>
              <a:t>The</a:t>
            </a:r>
            <a:r>
              <a:rPr lang="en-US" sz="3200" b="1" dirty="0">
                <a:latin typeface="Tahoma" charset="0"/>
              </a:rPr>
              <a:t> World Model </a:t>
            </a:r>
            <a:r>
              <a:rPr lang="en-US" sz="3200" dirty="0">
                <a:latin typeface="Tahoma" charset="0"/>
              </a:rPr>
              <a:t>and the </a:t>
            </a:r>
            <a:br>
              <a:rPr lang="en-US" sz="3200" b="1" dirty="0">
                <a:latin typeface="Tahoma" charset="0"/>
              </a:rPr>
            </a:br>
            <a:r>
              <a:rPr lang="en-US" sz="3200" b="1" dirty="0">
                <a:latin typeface="Tahoma" charset="0"/>
              </a:rPr>
              <a:t>Diffuse Attention Schema</a:t>
            </a:r>
            <a:endParaRPr lang="en-US" sz="3200" b="1" dirty="0"/>
          </a:p>
        </p:txBody>
      </p:sp>
      <p:sp>
        <p:nvSpPr>
          <p:cNvPr id="3" name="Arrow: Left-Right 2">
            <a:extLst>
              <a:ext uri="{FF2B5EF4-FFF2-40B4-BE49-F238E27FC236}">
                <a16:creationId xmlns:a16="http://schemas.microsoft.com/office/drawing/2014/main" id="{042272F6-E89C-486D-946F-75A5704AB1C7}"/>
              </a:ext>
            </a:extLst>
          </p:cNvPr>
          <p:cNvSpPr/>
          <p:nvPr/>
        </p:nvSpPr>
        <p:spPr bwMode="auto">
          <a:xfrm>
            <a:off x="3454400" y="5449824"/>
            <a:ext cx="10383520" cy="1380744"/>
          </a:xfrm>
          <a:prstGeom prst="leftRightArrow">
            <a:avLst>
              <a:gd name="adj1" fmla="val 77489"/>
              <a:gd name="adj2" fmla="val 50000"/>
            </a:avLst>
          </a:prstGeom>
          <a:solidFill>
            <a:schemeClr val="bg1">
              <a:lumMod val="75000"/>
            </a:schemeClr>
          </a:solidFill>
          <a:ln w="38100">
            <a:solidFill>
              <a:schemeClr val="tx1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en-US" sz="3200" b="1" u="sng" dirty="0">
                <a:latin typeface="Tahoma" charset="0"/>
              </a:rPr>
              <a:t>Focal Attention Mechanism</a:t>
            </a:r>
          </a:p>
          <a:p>
            <a:pPr algn="ctr"/>
            <a:r>
              <a:rPr lang="en-US" sz="3200" b="1" dirty="0">
                <a:latin typeface="Tahoma" charset="0"/>
              </a:rPr>
              <a:t>Focal Models </a:t>
            </a:r>
            <a:r>
              <a:rPr lang="en-US" sz="3200" dirty="0">
                <a:latin typeface="Tahoma" charset="0"/>
              </a:rPr>
              <a:t>and</a:t>
            </a:r>
            <a:r>
              <a:rPr lang="en-US" sz="3200" b="1" dirty="0">
                <a:latin typeface="Tahoma" charset="0"/>
              </a:rPr>
              <a:t> Focal Attention Schemas</a:t>
            </a:r>
            <a:endParaRPr lang="en-US" sz="32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68373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16231">
        <p:fade/>
      </p:transition>
    </mc:Choice>
    <mc:Fallback xmlns="">
      <p:transition spd="med" advTm="516231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ounded Rectangle 5">
            <a:extLst>
              <a:ext uri="{FF2B5EF4-FFF2-40B4-BE49-F238E27FC236}">
                <a16:creationId xmlns:a16="http://schemas.microsoft.com/office/drawing/2014/main" id="{6D1DB015-7F96-41F1-BC23-3EDE5EE22B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9161" y="2819400"/>
            <a:ext cx="12234626" cy="6710020"/>
          </a:xfrm>
          <a:custGeom>
            <a:avLst/>
            <a:gdLst>
              <a:gd name="connsiteX0" fmla="*/ 0 w 12221926"/>
              <a:gd name="connsiteY0" fmla="*/ 1118359 h 6710020"/>
              <a:gd name="connsiteX1" fmla="*/ 1118359 w 12221926"/>
              <a:gd name="connsiteY1" fmla="*/ 0 h 6710020"/>
              <a:gd name="connsiteX2" fmla="*/ 11103567 w 12221926"/>
              <a:gd name="connsiteY2" fmla="*/ 0 h 6710020"/>
              <a:gd name="connsiteX3" fmla="*/ 12221926 w 12221926"/>
              <a:gd name="connsiteY3" fmla="*/ 1118359 h 6710020"/>
              <a:gd name="connsiteX4" fmla="*/ 12221926 w 12221926"/>
              <a:gd name="connsiteY4" fmla="*/ 5591661 h 6710020"/>
              <a:gd name="connsiteX5" fmla="*/ 11103567 w 12221926"/>
              <a:gd name="connsiteY5" fmla="*/ 6710020 h 6710020"/>
              <a:gd name="connsiteX6" fmla="*/ 1118359 w 12221926"/>
              <a:gd name="connsiteY6" fmla="*/ 6710020 h 6710020"/>
              <a:gd name="connsiteX7" fmla="*/ 0 w 12221926"/>
              <a:gd name="connsiteY7" fmla="*/ 5591661 h 6710020"/>
              <a:gd name="connsiteX8" fmla="*/ 0 w 12221926"/>
              <a:gd name="connsiteY8" fmla="*/ 1118359 h 6710020"/>
              <a:gd name="connsiteX0" fmla="*/ 0 w 12221926"/>
              <a:gd name="connsiteY0" fmla="*/ 1118359 h 6710020"/>
              <a:gd name="connsiteX1" fmla="*/ 1118359 w 12221926"/>
              <a:gd name="connsiteY1" fmla="*/ 0 h 6710020"/>
              <a:gd name="connsiteX2" fmla="*/ 11103567 w 12221926"/>
              <a:gd name="connsiteY2" fmla="*/ 0 h 6710020"/>
              <a:gd name="connsiteX3" fmla="*/ 12221926 w 12221926"/>
              <a:gd name="connsiteY3" fmla="*/ 1118359 h 6710020"/>
              <a:gd name="connsiteX4" fmla="*/ 12221926 w 12221926"/>
              <a:gd name="connsiteY4" fmla="*/ 5591661 h 6710020"/>
              <a:gd name="connsiteX5" fmla="*/ 11421067 w 12221926"/>
              <a:gd name="connsiteY5" fmla="*/ 6697320 h 6710020"/>
              <a:gd name="connsiteX6" fmla="*/ 1118359 w 12221926"/>
              <a:gd name="connsiteY6" fmla="*/ 6710020 h 6710020"/>
              <a:gd name="connsiteX7" fmla="*/ 0 w 12221926"/>
              <a:gd name="connsiteY7" fmla="*/ 5591661 h 6710020"/>
              <a:gd name="connsiteX8" fmla="*/ 0 w 12221926"/>
              <a:gd name="connsiteY8" fmla="*/ 1118359 h 6710020"/>
              <a:gd name="connsiteX0" fmla="*/ 0 w 12234626"/>
              <a:gd name="connsiteY0" fmla="*/ 1118359 h 6710020"/>
              <a:gd name="connsiteX1" fmla="*/ 1118359 w 12234626"/>
              <a:gd name="connsiteY1" fmla="*/ 0 h 6710020"/>
              <a:gd name="connsiteX2" fmla="*/ 11103567 w 12234626"/>
              <a:gd name="connsiteY2" fmla="*/ 0 h 6710020"/>
              <a:gd name="connsiteX3" fmla="*/ 12221926 w 12234626"/>
              <a:gd name="connsiteY3" fmla="*/ 1118359 h 6710020"/>
              <a:gd name="connsiteX4" fmla="*/ 12234626 w 12234626"/>
              <a:gd name="connsiteY4" fmla="*/ 5896461 h 6710020"/>
              <a:gd name="connsiteX5" fmla="*/ 11421067 w 12234626"/>
              <a:gd name="connsiteY5" fmla="*/ 6697320 h 6710020"/>
              <a:gd name="connsiteX6" fmla="*/ 1118359 w 12234626"/>
              <a:gd name="connsiteY6" fmla="*/ 6710020 h 6710020"/>
              <a:gd name="connsiteX7" fmla="*/ 0 w 12234626"/>
              <a:gd name="connsiteY7" fmla="*/ 5591661 h 6710020"/>
              <a:gd name="connsiteX8" fmla="*/ 0 w 12234626"/>
              <a:gd name="connsiteY8" fmla="*/ 1118359 h 6710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34626" h="6710020">
                <a:moveTo>
                  <a:pt x="0" y="1118359"/>
                </a:moveTo>
                <a:cubicBezTo>
                  <a:pt x="0" y="500706"/>
                  <a:pt x="500706" y="0"/>
                  <a:pt x="1118359" y="0"/>
                </a:cubicBezTo>
                <a:lnTo>
                  <a:pt x="11103567" y="0"/>
                </a:lnTo>
                <a:cubicBezTo>
                  <a:pt x="11721220" y="0"/>
                  <a:pt x="12221926" y="500706"/>
                  <a:pt x="12221926" y="1118359"/>
                </a:cubicBezTo>
                <a:cubicBezTo>
                  <a:pt x="12226159" y="2711060"/>
                  <a:pt x="12230393" y="4303760"/>
                  <a:pt x="12234626" y="5896461"/>
                </a:cubicBezTo>
                <a:cubicBezTo>
                  <a:pt x="12234626" y="6514114"/>
                  <a:pt x="12038720" y="6697320"/>
                  <a:pt x="11421067" y="6697320"/>
                </a:cubicBezTo>
                <a:lnTo>
                  <a:pt x="1118359" y="6710020"/>
                </a:lnTo>
                <a:cubicBezTo>
                  <a:pt x="500706" y="6710020"/>
                  <a:pt x="0" y="6209314"/>
                  <a:pt x="0" y="5591661"/>
                </a:cubicBezTo>
                <a:lnTo>
                  <a:pt x="0" y="1118359"/>
                </a:lnTo>
                <a:close/>
              </a:path>
            </a:pathLst>
          </a:custGeom>
          <a:solidFill>
            <a:schemeClr val="bg2">
              <a:lumMod val="10000"/>
              <a:lumOff val="90000"/>
            </a:schemeClr>
          </a:solidFill>
          <a:ln w="22225" algn="ctr">
            <a:solidFill>
              <a:schemeClr val="tx1"/>
            </a:solidFill>
            <a:round/>
            <a:headEnd/>
            <a:tailEnd/>
          </a:ln>
        </p:spPr>
        <p:txBody>
          <a:bodyPr anchorCtr="1"/>
          <a:lstStyle>
            <a:defPPr>
              <a:defRPr lang="en-US"/>
            </a:defPPr>
            <a:lvl1pPr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1pPr>
            <a:lvl2pPr marL="2036763" indent="-1579563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4075113" indent="-3160713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6111875" indent="-4740275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8150225" indent="-6321425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algn="ctr"/>
            <a:endParaRPr lang="en-US" altLang="en-US" sz="3200" dirty="0">
              <a:latin typeface="Tahoma" panose="020B0604030504040204" pitchFamily="34" charset="0"/>
            </a:endParaRPr>
          </a:p>
        </p:txBody>
      </p:sp>
      <p:sp>
        <p:nvSpPr>
          <p:cNvPr id="121" name="Title 7">
            <a:extLst>
              <a:ext uri="{FF2B5EF4-FFF2-40B4-BE49-F238E27FC236}">
                <a16:creationId xmlns:a16="http://schemas.microsoft.com/office/drawing/2014/main" id="{D3BA9CD8-A6FA-4D9A-AD4F-A05E2DC74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Ned Block’s </a:t>
            </a:r>
            <a:r>
              <a:rPr lang="en-US" u="sng" dirty="0"/>
              <a:t>Phenomenal Consciousness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		</a:t>
            </a:r>
            <a:r>
              <a:rPr lang="en-US" sz="4800" dirty="0"/>
              <a:t> </a:t>
            </a:r>
            <a:r>
              <a:rPr lang="en-US" dirty="0"/>
              <a:t>vs </a:t>
            </a:r>
            <a:r>
              <a:rPr lang="en-US" u="sng" dirty="0"/>
              <a:t>Access-Consciousness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3C5BF0-29B0-41FA-9845-C49739C2B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FA7B1-9781-4CDD-AD7A-615476979112}" type="slidenum">
              <a:rPr lang="en-US" smtClean="0"/>
              <a:pPr>
                <a:defRPr/>
              </a:pPr>
              <a:t>62</a:t>
            </a:fld>
            <a:endParaRPr lang="en-US" sz="2000" dirty="0"/>
          </a:p>
        </p:txBody>
      </p:sp>
      <p:sp>
        <p:nvSpPr>
          <p:cNvPr id="66" name="TextBox 19">
            <a:extLst>
              <a:ext uri="{FF2B5EF4-FFF2-40B4-BE49-F238E27FC236}">
                <a16:creationId xmlns:a16="http://schemas.microsoft.com/office/drawing/2014/main" id="{FE37C333-CA2A-4080-9DD3-6931A243B2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19930" y="9029357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1pPr>
            <a:lvl2pPr marL="2036763" indent="-1579563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4075113" indent="-3160713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6111875" indent="-4740275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8150225" indent="-6321425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eaLnBrk="1" hangingPunct="1"/>
            <a:endParaRPr lang="en-US" altLang="en-US" sz="1800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B192BB4-6BFD-4D10-84EE-24E3BBF8EA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0560" y="2438400"/>
            <a:ext cx="5525154" cy="707886"/>
          </a:xfrm>
          <a:prstGeom prst="rect">
            <a:avLst/>
          </a:prstGeom>
          <a:solidFill>
            <a:schemeClr val="bg2">
              <a:lumMod val="25000"/>
              <a:lumOff val="75000"/>
            </a:schemeClr>
          </a:solidFill>
          <a:ln w="222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1pPr>
            <a:lvl2pPr marL="2036763" indent="-1579563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4075113" indent="-3160713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6111875" indent="-4740275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8150225" indent="-6321425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algn="ctr" eaLnBrk="1" hangingPunct="1"/>
            <a:r>
              <a:rPr lang="en-US" altLang="en-US" sz="4000" b="1" dirty="0"/>
              <a:t>Modern Human Brain</a:t>
            </a:r>
          </a:p>
        </p:txBody>
      </p:sp>
      <p:sp>
        <p:nvSpPr>
          <p:cNvPr id="53" name="TextBox 19">
            <a:extLst>
              <a:ext uri="{FF2B5EF4-FFF2-40B4-BE49-F238E27FC236}">
                <a16:creationId xmlns:a16="http://schemas.microsoft.com/office/drawing/2014/main" id="{B971CD88-9C1A-45D4-9870-55E61EB454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04834" y="9334157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1pPr>
            <a:lvl2pPr marL="2036763" indent="-1579563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4075113" indent="-3160713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6111875" indent="-4740275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8150225" indent="-6321425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eaLnBrk="1" hangingPunct="1"/>
            <a:endParaRPr lang="en-US" altLang="en-US" sz="1800" dirty="0"/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248801C9-0FC1-4890-B007-E7E6723DF619}"/>
              </a:ext>
            </a:extLst>
          </p:cNvPr>
          <p:cNvGrpSpPr/>
          <p:nvPr/>
        </p:nvGrpSpPr>
        <p:grpSpPr>
          <a:xfrm>
            <a:off x="2858810" y="3200400"/>
            <a:ext cx="11765615" cy="5974054"/>
            <a:chOff x="1943254" y="3432947"/>
            <a:chExt cx="11223319" cy="5698699"/>
          </a:xfrm>
        </p:grpSpPr>
        <p:sp>
          <p:nvSpPr>
            <p:cNvPr id="55" name="Rounded Rectangle 8">
              <a:extLst>
                <a:ext uri="{FF2B5EF4-FFF2-40B4-BE49-F238E27FC236}">
                  <a16:creationId xmlns:a16="http://schemas.microsoft.com/office/drawing/2014/main" id="{8CBA49C1-F951-41D2-8C37-3754CB682FF1}"/>
                </a:ext>
              </a:extLst>
            </p:cNvPr>
            <p:cNvSpPr/>
            <p:nvPr/>
          </p:nvSpPr>
          <p:spPr bwMode="auto">
            <a:xfrm>
              <a:off x="1943254" y="3470624"/>
              <a:ext cx="7105927" cy="5627305"/>
            </a:xfrm>
            <a:prstGeom prst="roundRect">
              <a:avLst/>
            </a:prstGeom>
            <a:solidFill>
              <a:schemeClr val="accent5"/>
            </a:solidFill>
            <a:ln w="222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numCol="2" anchor="ctr" anchorCtr="1"/>
            <a:lstStyle>
              <a:defPPr>
                <a:defRPr lang="en-US"/>
              </a:defPPr>
              <a:lvl1pPr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1pPr>
              <a:lvl2pPr marL="2036763" indent="-1579563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2pPr>
              <a:lvl3pPr marL="4075113" indent="-3160713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3pPr>
              <a:lvl4pPr marL="6111875" indent="-4740275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4pPr>
              <a:lvl5pPr marL="8150225" indent="-6321425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pPr defTabSz="2195513">
                <a:defRPr/>
              </a:pPr>
              <a:endPara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</a:endParaRP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A7804274-1B32-471C-9F67-D9E6EBCCB463}"/>
                </a:ext>
              </a:extLst>
            </p:cNvPr>
            <p:cNvSpPr/>
            <p:nvPr/>
          </p:nvSpPr>
          <p:spPr bwMode="auto">
            <a:xfrm>
              <a:off x="2383998" y="4293375"/>
              <a:ext cx="6284233" cy="4445783"/>
            </a:xfrm>
            <a:prstGeom prst="rect">
              <a:avLst/>
            </a:prstGeom>
            <a:solidFill>
              <a:schemeClr val="accent5">
                <a:lumMod val="90000"/>
              </a:schemeClr>
            </a:solidFill>
            <a:ln w="349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 anchorCtr="1"/>
            <a:lstStyle>
              <a:defPPr>
                <a:defRPr lang="en-US"/>
              </a:defPPr>
              <a:lvl1pPr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1pPr>
              <a:lvl2pPr marL="2036763" indent="-1579563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2pPr>
              <a:lvl3pPr marL="4075113" indent="-3160713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3pPr>
              <a:lvl4pPr marL="6111875" indent="-4740275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4pPr>
              <a:lvl5pPr marL="8150225" indent="-6321425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pPr algn="ctr" defTabSz="2195513">
                <a:spcBef>
                  <a:spcPts val="0"/>
                </a:spcBef>
                <a:defRPr/>
              </a:pPr>
              <a:r>
                <a:rPr lang="en-US" sz="4400" b="1" dirty="0">
                  <a:latin typeface="Tahoma" charset="0"/>
                </a:rPr>
                <a:t>Sensory World Model, </a:t>
              </a:r>
              <a:br>
                <a:rPr lang="en-US" sz="4400" b="1" dirty="0">
                  <a:latin typeface="Tahoma" charset="0"/>
                </a:rPr>
              </a:br>
              <a:r>
                <a:rPr lang="en-US" sz="4400" b="1" dirty="0">
                  <a:latin typeface="Tahoma" charset="0"/>
                </a:rPr>
                <a:t>Conceptual World,</a:t>
              </a:r>
            </a:p>
            <a:p>
              <a:pPr algn="ctr" defTabSz="2195513">
                <a:spcBef>
                  <a:spcPts val="600"/>
                </a:spcBef>
                <a:defRPr/>
              </a:pPr>
              <a:r>
                <a:rPr lang="en-US" sz="3600" b="1" dirty="0">
                  <a:latin typeface="Tahoma" charset="0"/>
                </a:rPr>
                <a:t>and Directs Attention,</a:t>
              </a:r>
            </a:p>
            <a:p>
              <a:pPr algn="ctr" defTabSz="2195513">
                <a:spcBef>
                  <a:spcPts val="600"/>
                </a:spcBef>
                <a:defRPr/>
              </a:pPr>
              <a:r>
                <a:rPr lang="en-US" sz="3200" b="1" dirty="0">
                  <a:latin typeface="Tahoma" charset="0"/>
                </a:rPr>
                <a:t>includes</a:t>
              </a:r>
            </a:p>
            <a:p>
              <a:pPr algn="ctr" defTabSz="2195513">
                <a:spcBef>
                  <a:spcPts val="600"/>
                </a:spcBef>
                <a:defRPr/>
              </a:pPr>
              <a:r>
                <a:rPr lang="en-US" sz="3600" b="1" dirty="0">
                  <a:latin typeface="Tahoma" charset="0"/>
                </a:rPr>
                <a:t>Intuition, plus</a:t>
              </a:r>
            </a:p>
            <a:p>
              <a:pPr algn="ctr" defTabSz="2195513">
                <a:spcBef>
                  <a:spcPts val="0"/>
                </a:spcBef>
                <a:defRPr/>
              </a:pPr>
              <a:r>
                <a:rPr lang="en-US" sz="3600" b="1" dirty="0">
                  <a:latin typeface="Tahoma" charset="0"/>
                </a:rPr>
                <a:t>Goals and Self-Models</a:t>
              </a:r>
              <a:br>
                <a:rPr lang="en-US" sz="3600" b="1" dirty="0">
                  <a:latin typeface="Tahoma" charset="0"/>
                </a:rPr>
              </a:br>
              <a:r>
                <a:rPr lang="en-US" sz="3600" b="1" dirty="0">
                  <a:latin typeface="Tahoma" charset="0"/>
                </a:rPr>
                <a:t>for all three Agents</a:t>
              </a:r>
              <a:endParaRPr lang="en-US" sz="3600" b="1" u="sng" dirty="0">
                <a:latin typeface="Tahoma" charset="0"/>
              </a:endParaRPr>
            </a:p>
          </p:txBody>
        </p:sp>
        <p:sp>
          <p:nvSpPr>
            <p:cNvPr id="59" name="Rounded Rectangle 9">
              <a:extLst>
                <a:ext uri="{FF2B5EF4-FFF2-40B4-BE49-F238E27FC236}">
                  <a16:creationId xmlns:a16="http://schemas.microsoft.com/office/drawing/2014/main" id="{99720B5D-7A30-4246-B6D9-EAA0ADF95CA7}"/>
                </a:ext>
              </a:extLst>
            </p:cNvPr>
            <p:cNvSpPr/>
            <p:nvPr/>
          </p:nvSpPr>
          <p:spPr bwMode="auto">
            <a:xfrm>
              <a:off x="9737573" y="3432947"/>
              <a:ext cx="3429000" cy="5698699"/>
            </a:xfrm>
            <a:prstGeom prst="roundRect">
              <a:avLst/>
            </a:prstGeom>
            <a:solidFill>
              <a:srgbClr val="9999FF"/>
            </a:solidFill>
            <a:ln w="222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 anchorCtr="1"/>
            <a:lstStyle>
              <a:defPPr>
                <a:defRPr lang="en-US"/>
              </a:defPPr>
              <a:lvl1pPr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1pPr>
              <a:lvl2pPr marL="2036763" indent="-1579563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2pPr>
              <a:lvl3pPr marL="4075113" indent="-3160713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3pPr>
              <a:lvl4pPr marL="6111875" indent="-4740275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4pPr>
              <a:lvl5pPr marL="8150225" indent="-6321425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pPr defTabSz="2195513">
                <a:lnSpc>
                  <a:spcPts val="2600"/>
                </a:lnSpc>
                <a:defRPr/>
              </a:pPr>
              <a:endParaRPr lang="en-US" sz="2400" b="1" dirty="0">
                <a:latin typeface="Tahoma" charset="0"/>
              </a:endParaRPr>
            </a:p>
          </p:txBody>
        </p:sp>
        <p:sp>
          <p:nvSpPr>
            <p:cNvPr id="60" name="TextBox 48">
              <a:extLst>
                <a:ext uri="{FF2B5EF4-FFF2-40B4-BE49-F238E27FC236}">
                  <a16:creationId xmlns:a16="http://schemas.microsoft.com/office/drawing/2014/main" id="{44ADEC6A-1678-4BEE-9BF3-A5D8EC7D606C}"/>
                </a:ext>
              </a:extLst>
            </p:cNvPr>
            <p:cNvSpPr txBox="1"/>
            <p:nvPr/>
          </p:nvSpPr>
          <p:spPr bwMode="auto">
            <a:xfrm>
              <a:off x="4322422" y="3492846"/>
              <a:ext cx="2362793" cy="73397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1pPr>
              <a:lvl2pPr marL="2036763" indent="-1579563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2pPr>
              <a:lvl3pPr marL="4075113" indent="-3160713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3pPr>
              <a:lvl4pPr marL="6111875" indent="-4740275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4pPr>
              <a:lvl5pPr marL="8150225" indent="-6321425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4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Modeler</a:t>
              </a:r>
              <a:endParaRPr 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488604F9-9DD3-4850-BE67-DD168E871789}"/>
              </a:ext>
            </a:extLst>
          </p:cNvPr>
          <p:cNvGrpSpPr/>
          <p:nvPr/>
        </p:nvGrpSpPr>
        <p:grpSpPr>
          <a:xfrm>
            <a:off x="14464515" y="3383721"/>
            <a:ext cx="1756417" cy="5729356"/>
            <a:chOff x="13014034" y="3726828"/>
            <a:chExt cx="1675461" cy="5465280"/>
          </a:xfrm>
        </p:grpSpPr>
        <p:sp>
          <p:nvSpPr>
            <p:cNvPr id="94" name="TextBox 20">
              <a:extLst>
                <a:ext uri="{FF2B5EF4-FFF2-40B4-BE49-F238E27FC236}">
                  <a16:creationId xmlns:a16="http://schemas.microsoft.com/office/drawing/2014/main" id="{48E64926-F116-413D-A905-85875B6641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13082343" y="4634255"/>
              <a:ext cx="2514577" cy="6997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1pPr>
              <a:lvl2pPr marL="2036763" indent="-1579563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2pPr>
              <a:lvl3pPr marL="4075113" indent="-3160713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3pPr>
              <a:lvl4pPr marL="6111875" indent="-4740275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4pPr>
              <a:lvl5pPr marL="8150225" indent="-6321425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pPr algn="ctr" eaLnBrk="1" hangingPunct="1">
                <a:lnSpc>
                  <a:spcPts val="2500"/>
                </a:lnSpc>
              </a:pPr>
              <a:r>
                <a:rPr lang="en-US" altLang="en-US" sz="2400" b="1" dirty="0"/>
                <a:t>Spoken &amp; Written Language Output</a:t>
              </a:r>
            </a:p>
          </p:txBody>
        </p:sp>
        <p:sp>
          <p:nvSpPr>
            <p:cNvPr id="95" name="TextBox 21">
              <a:extLst>
                <a:ext uri="{FF2B5EF4-FFF2-40B4-BE49-F238E27FC236}">
                  <a16:creationId xmlns:a16="http://schemas.microsoft.com/office/drawing/2014/main" id="{EE65ED17-D385-406E-BB4B-506F89BDAB0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13082344" y="7584958"/>
              <a:ext cx="2514577" cy="6997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1pPr>
              <a:lvl2pPr marL="2036763" indent="-1579563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2pPr>
              <a:lvl3pPr marL="4075113" indent="-3160713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3pPr>
              <a:lvl4pPr marL="6111875" indent="-4740275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4pPr>
              <a:lvl5pPr marL="8150225" indent="-6321425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pPr algn="ctr" eaLnBrk="1" hangingPunct="1">
                <a:lnSpc>
                  <a:spcPts val="2500"/>
                </a:lnSpc>
              </a:pPr>
              <a:r>
                <a:rPr lang="en-US" altLang="en-US" sz="2400" b="1" dirty="0"/>
                <a:t>Control all Muscles </a:t>
              </a:r>
              <a:br>
                <a:rPr lang="en-US" altLang="en-US" sz="2400" b="1" dirty="0"/>
              </a:br>
              <a:r>
                <a:rPr lang="en-US" altLang="en-US" sz="2400" b="1" dirty="0"/>
                <a:t>and Glands</a:t>
              </a:r>
            </a:p>
          </p:txBody>
        </p:sp>
        <p:sp>
          <p:nvSpPr>
            <p:cNvPr id="102" name="Right Arrow 21">
              <a:extLst>
                <a:ext uri="{FF2B5EF4-FFF2-40B4-BE49-F238E27FC236}">
                  <a16:creationId xmlns:a16="http://schemas.microsoft.com/office/drawing/2014/main" id="{D3DCF5E4-8F76-4E83-B056-70EE810323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014034" y="7607603"/>
              <a:ext cx="990600" cy="609595"/>
            </a:xfrm>
            <a:prstGeom prst="rightArrow">
              <a:avLst>
                <a:gd name="adj1" fmla="val 50000"/>
                <a:gd name="adj2" fmla="val 49999"/>
              </a:avLst>
            </a:prstGeom>
            <a:solidFill>
              <a:schemeClr val="bg1">
                <a:lumMod val="75000"/>
              </a:schemeClr>
            </a:solidFill>
            <a:ln w="22225" algn="ctr">
              <a:solidFill>
                <a:schemeClr val="tx1"/>
              </a:solidFill>
              <a:round/>
              <a:headEnd/>
              <a:tailEnd/>
            </a:ln>
          </p:spPr>
          <p:txBody>
            <a:bodyPr anchorCtr="1"/>
            <a:lstStyle>
              <a:defPPr>
                <a:defRPr lang="en-US"/>
              </a:defPPr>
              <a:lvl1pPr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1pPr>
              <a:lvl2pPr marL="2036763" indent="-1579563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2pPr>
              <a:lvl3pPr marL="4075113" indent="-3160713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3pPr>
              <a:lvl4pPr marL="6111875" indent="-4740275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4pPr>
              <a:lvl5pPr marL="8150225" indent="-6321425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US" altLang="en-US" sz="4000">
                <a:latin typeface="Tahoma" panose="020B0604030504040204" pitchFamily="34" charset="0"/>
              </a:endParaRPr>
            </a:p>
          </p:txBody>
        </p:sp>
        <p:sp>
          <p:nvSpPr>
            <p:cNvPr id="103" name="Right Arrow 20">
              <a:extLst>
                <a:ext uri="{FF2B5EF4-FFF2-40B4-BE49-F238E27FC236}">
                  <a16:creationId xmlns:a16="http://schemas.microsoft.com/office/drawing/2014/main" id="{F79404C9-5DB7-4D91-ACCC-DD967F8500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014034" y="4677164"/>
              <a:ext cx="990600" cy="609595"/>
            </a:xfrm>
            <a:prstGeom prst="rightArrow">
              <a:avLst>
                <a:gd name="adj1" fmla="val 50000"/>
                <a:gd name="adj2" fmla="val 49999"/>
              </a:avLst>
            </a:prstGeom>
            <a:solidFill>
              <a:schemeClr val="bg1">
                <a:lumMod val="75000"/>
              </a:schemeClr>
            </a:solidFill>
            <a:ln w="22225" algn="ctr">
              <a:solidFill>
                <a:schemeClr val="tx1"/>
              </a:solidFill>
              <a:round/>
              <a:headEnd/>
              <a:tailEnd/>
            </a:ln>
          </p:spPr>
          <p:txBody>
            <a:bodyPr anchorCtr="1"/>
            <a:lstStyle>
              <a:defPPr>
                <a:defRPr lang="en-US"/>
              </a:defPPr>
              <a:lvl1pPr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1pPr>
              <a:lvl2pPr marL="2036763" indent="-1579563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2pPr>
              <a:lvl3pPr marL="4075113" indent="-3160713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3pPr>
              <a:lvl4pPr marL="6111875" indent="-4740275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4pPr>
              <a:lvl5pPr marL="8150225" indent="-6321425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US" altLang="en-US" sz="4000">
                <a:latin typeface="Tahoma" panose="020B0604030504040204" pitchFamily="34" charset="0"/>
              </a:endParaRPr>
            </a:p>
          </p:txBody>
        </p:sp>
      </p:grpSp>
      <p:sp>
        <p:nvSpPr>
          <p:cNvPr id="108" name="TextBox 107">
            <a:extLst>
              <a:ext uri="{FF2B5EF4-FFF2-40B4-BE49-F238E27FC236}">
                <a16:creationId xmlns:a16="http://schemas.microsoft.com/office/drawing/2014/main" id="{B6D1AF9A-97D4-4779-AF27-F56FB3021E73}"/>
              </a:ext>
            </a:extLst>
          </p:cNvPr>
          <p:cNvSpPr txBox="1"/>
          <p:nvPr/>
        </p:nvSpPr>
        <p:spPr>
          <a:xfrm>
            <a:off x="11333827" y="4953000"/>
            <a:ext cx="301717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2195513">
              <a:spcBef>
                <a:spcPts val="0"/>
              </a:spcBef>
              <a:defRPr/>
            </a:pPr>
            <a:r>
              <a:rPr lang="en-US" sz="4400" b="1" dirty="0">
                <a:latin typeface="Tahoma" charset="0"/>
              </a:rPr>
              <a:t>Controller</a:t>
            </a:r>
            <a:endParaRPr lang="en-US" sz="2800" dirty="0"/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33898316-76C8-463B-BA15-2662F9DB16D1}"/>
              </a:ext>
            </a:extLst>
          </p:cNvPr>
          <p:cNvSpPr txBox="1"/>
          <p:nvPr/>
        </p:nvSpPr>
        <p:spPr>
          <a:xfrm>
            <a:off x="12044707" y="5715000"/>
            <a:ext cx="155683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2195513">
              <a:defRPr/>
            </a:pPr>
            <a:r>
              <a:rPr lang="en-US" sz="2400" b="1" dirty="0">
                <a:latin typeface="Tahoma" charset="0"/>
              </a:rPr>
              <a:t>Controls</a:t>
            </a:r>
          </a:p>
          <a:p>
            <a:pPr algn="ctr" defTabSz="2195513">
              <a:spcBef>
                <a:spcPts val="0"/>
              </a:spcBef>
              <a:defRPr/>
            </a:pPr>
            <a:r>
              <a:rPr lang="en-US" sz="2400" b="1" dirty="0">
                <a:latin typeface="Tahoma" charset="0"/>
              </a:rPr>
              <a:t>the Body</a:t>
            </a:r>
            <a:endParaRPr lang="en-US" sz="2400" dirty="0"/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261E3850-6DBA-4F25-8446-92B006A07D18}"/>
              </a:ext>
            </a:extLst>
          </p:cNvPr>
          <p:cNvSpPr txBox="1"/>
          <p:nvPr/>
        </p:nvSpPr>
        <p:spPr>
          <a:xfrm>
            <a:off x="11155679" y="7779603"/>
            <a:ext cx="33088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195513">
              <a:spcBef>
                <a:spcPts val="0"/>
              </a:spcBef>
              <a:defRPr/>
            </a:pPr>
            <a:r>
              <a:rPr lang="en-US" sz="2400" b="1" dirty="0">
                <a:latin typeface="Tahoma" charset="0"/>
              </a:rPr>
              <a:t>Produces feelings</a:t>
            </a:r>
            <a:br>
              <a:rPr lang="en-US" sz="2400" b="1" dirty="0">
                <a:latin typeface="Tahoma" charset="0"/>
              </a:rPr>
            </a:br>
            <a:r>
              <a:rPr lang="en-US" sz="2400" b="1" dirty="0">
                <a:latin typeface="Tahoma" charset="0"/>
              </a:rPr>
              <a:t>and emotions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D43DC88F-1997-46E0-A6B7-AB55F9682603}"/>
              </a:ext>
            </a:extLst>
          </p:cNvPr>
          <p:cNvSpPr txBox="1"/>
          <p:nvPr/>
        </p:nvSpPr>
        <p:spPr>
          <a:xfrm>
            <a:off x="11155680" y="3505200"/>
            <a:ext cx="33634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2195513">
              <a:defRPr/>
            </a:pPr>
            <a:r>
              <a:rPr lang="en-US" sz="2400" b="1" dirty="0">
                <a:latin typeface="Tahoma" charset="0"/>
              </a:rPr>
              <a:t>Produces inner </a:t>
            </a:r>
            <a:br>
              <a:rPr lang="en-US" sz="2400" b="1" dirty="0">
                <a:latin typeface="Tahoma" charset="0"/>
              </a:rPr>
            </a:br>
            <a:r>
              <a:rPr lang="en-US" sz="2400" b="1" dirty="0">
                <a:latin typeface="Tahoma" charset="0"/>
              </a:rPr>
              <a:t>voice &amp; visualization</a:t>
            </a:r>
          </a:p>
        </p:txBody>
      </p:sp>
      <p:cxnSp>
        <p:nvCxnSpPr>
          <p:cNvPr id="126" name="Straight Arrow Connector 125">
            <a:extLst>
              <a:ext uri="{FF2B5EF4-FFF2-40B4-BE49-F238E27FC236}">
                <a16:creationId xmlns:a16="http://schemas.microsoft.com/office/drawing/2014/main" id="{7CFB4E62-BC63-49F0-8865-6685127CF659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9509760" y="8321040"/>
            <a:ext cx="1828800" cy="0"/>
          </a:xfrm>
          <a:prstGeom prst="straightConnector1">
            <a:avLst/>
          </a:prstGeom>
          <a:ln w="63500">
            <a:solidFill>
              <a:schemeClr val="tx1"/>
            </a:solidFill>
            <a:prstDash val="solid"/>
            <a:headEnd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Arrow Connector 124">
            <a:extLst>
              <a:ext uri="{FF2B5EF4-FFF2-40B4-BE49-F238E27FC236}">
                <a16:creationId xmlns:a16="http://schemas.microsoft.com/office/drawing/2014/main" id="{3642A59A-F156-4211-8508-33F2E557D39F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9509760" y="3840480"/>
            <a:ext cx="1828800" cy="0"/>
          </a:xfrm>
          <a:prstGeom prst="straightConnector1">
            <a:avLst/>
          </a:prstGeom>
          <a:ln w="63500">
            <a:solidFill>
              <a:schemeClr val="tx1"/>
            </a:solidFill>
            <a:prstDash val="solid"/>
            <a:headEnd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8" name="Group 87">
            <a:extLst>
              <a:ext uri="{FF2B5EF4-FFF2-40B4-BE49-F238E27FC236}">
                <a16:creationId xmlns:a16="http://schemas.microsoft.com/office/drawing/2014/main" id="{50ABB01B-2CC4-4DC0-87AE-E5B66E370E36}"/>
              </a:ext>
            </a:extLst>
          </p:cNvPr>
          <p:cNvGrpSpPr/>
          <p:nvPr/>
        </p:nvGrpSpPr>
        <p:grpSpPr>
          <a:xfrm>
            <a:off x="1473200" y="3352799"/>
            <a:ext cx="2018504" cy="5760279"/>
            <a:chOff x="621510" y="3578321"/>
            <a:chExt cx="1925467" cy="5494778"/>
          </a:xfrm>
        </p:grpSpPr>
        <p:sp>
          <p:nvSpPr>
            <p:cNvPr id="89" name="TextBox 36">
              <a:extLst>
                <a:ext uri="{FF2B5EF4-FFF2-40B4-BE49-F238E27FC236}">
                  <a16:creationId xmlns:a16="http://schemas.microsoft.com/office/drawing/2014/main" id="{B2513005-D76A-45FD-ABFF-CAB227E1548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-285917" y="4485748"/>
              <a:ext cx="2514577" cy="6997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1pPr>
              <a:lvl2pPr marL="2036763" indent="-1579563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2pPr>
              <a:lvl3pPr marL="4075113" indent="-3160713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3pPr>
              <a:lvl4pPr marL="6111875" indent="-4740275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4pPr>
              <a:lvl5pPr marL="8150225" indent="-6321425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pPr algn="ctr" eaLnBrk="1" hangingPunct="1">
                <a:lnSpc>
                  <a:spcPts val="2500"/>
                </a:lnSpc>
              </a:pPr>
              <a:r>
                <a:rPr lang="en-US" altLang="en-US" sz="2400" b="1" dirty="0"/>
                <a:t>Spoken &amp; Written Language Input</a:t>
              </a:r>
            </a:p>
          </p:txBody>
        </p:sp>
        <p:sp>
          <p:nvSpPr>
            <p:cNvPr id="90" name="TextBox 37">
              <a:extLst>
                <a:ext uri="{FF2B5EF4-FFF2-40B4-BE49-F238E27FC236}">
                  <a16:creationId xmlns:a16="http://schemas.microsoft.com/office/drawing/2014/main" id="{E7D668F3-7B1D-49E9-9708-8FE7A1F4A9D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-285917" y="7465949"/>
              <a:ext cx="2514577" cy="6997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1pPr>
              <a:lvl2pPr marL="2036763" indent="-1579563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2pPr>
              <a:lvl3pPr marL="4075113" indent="-3160713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3pPr>
              <a:lvl4pPr marL="6111875" indent="-4740275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4pPr>
              <a:lvl5pPr marL="8150225" indent="-6321425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pPr algn="ctr" eaLnBrk="1" hangingPunct="1">
                <a:lnSpc>
                  <a:spcPts val="2500"/>
                </a:lnSpc>
              </a:pPr>
              <a:r>
                <a:rPr lang="en-US" altLang="en-US" sz="2400" b="1" dirty="0"/>
                <a:t>Vision, Hearing, &amp;</a:t>
              </a:r>
              <a:br>
                <a:rPr lang="en-US" altLang="en-US" sz="2400" b="1" dirty="0"/>
              </a:br>
              <a:r>
                <a:rPr lang="en-US" altLang="en-US" sz="2400" b="1" dirty="0"/>
                <a:t>All Body Senses</a:t>
              </a:r>
            </a:p>
          </p:txBody>
        </p:sp>
        <p:sp>
          <p:nvSpPr>
            <p:cNvPr id="91" name="Right Arrow 18">
              <a:extLst>
                <a:ext uri="{FF2B5EF4-FFF2-40B4-BE49-F238E27FC236}">
                  <a16:creationId xmlns:a16="http://schemas.microsoft.com/office/drawing/2014/main" id="{70334216-DD0B-48B6-8C2B-839F15649B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55437" y="4559630"/>
              <a:ext cx="1191540" cy="617823"/>
            </a:xfrm>
            <a:prstGeom prst="rightArrow">
              <a:avLst>
                <a:gd name="adj1" fmla="val 50000"/>
                <a:gd name="adj2" fmla="val 49999"/>
              </a:avLst>
            </a:prstGeom>
            <a:solidFill>
              <a:schemeClr val="bg1">
                <a:lumMod val="75000"/>
              </a:schemeClr>
            </a:solidFill>
            <a:ln w="22225" algn="ctr">
              <a:solidFill>
                <a:schemeClr val="tx1"/>
              </a:solidFill>
              <a:round/>
              <a:headEnd/>
              <a:tailEnd/>
            </a:ln>
          </p:spPr>
          <p:txBody>
            <a:bodyPr anchorCtr="1"/>
            <a:lstStyle>
              <a:defPPr>
                <a:defRPr lang="en-US"/>
              </a:defPPr>
              <a:lvl1pPr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1pPr>
              <a:lvl2pPr marL="2036763" indent="-1579563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2pPr>
              <a:lvl3pPr marL="4075113" indent="-3160713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3pPr>
              <a:lvl4pPr marL="6111875" indent="-4740275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4pPr>
              <a:lvl5pPr marL="8150225" indent="-6321425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US" altLang="en-US" sz="4000">
                <a:latin typeface="Tahoma" panose="020B0604030504040204" pitchFamily="34" charset="0"/>
              </a:endParaRPr>
            </a:p>
          </p:txBody>
        </p:sp>
        <p:sp>
          <p:nvSpPr>
            <p:cNvPr id="92" name="Right Arrow 19">
              <a:extLst>
                <a:ext uri="{FF2B5EF4-FFF2-40B4-BE49-F238E27FC236}">
                  <a16:creationId xmlns:a16="http://schemas.microsoft.com/office/drawing/2014/main" id="{6282F9F8-3B2E-47A5-B772-E0962377CF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55437" y="7488926"/>
              <a:ext cx="1191540" cy="609594"/>
            </a:xfrm>
            <a:prstGeom prst="rightArrow">
              <a:avLst>
                <a:gd name="adj1" fmla="val 50000"/>
                <a:gd name="adj2" fmla="val 49999"/>
              </a:avLst>
            </a:prstGeom>
            <a:solidFill>
              <a:schemeClr val="bg1">
                <a:lumMod val="75000"/>
              </a:schemeClr>
            </a:solidFill>
            <a:ln w="22225" algn="ctr">
              <a:solidFill>
                <a:schemeClr val="tx1"/>
              </a:solidFill>
              <a:round/>
              <a:headEnd/>
              <a:tailEnd/>
            </a:ln>
          </p:spPr>
          <p:txBody>
            <a:bodyPr anchorCtr="1"/>
            <a:lstStyle>
              <a:defPPr>
                <a:defRPr lang="en-US"/>
              </a:defPPr>
              <a:lvl1pPr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1pPr>
              <a:lvl2pPr marL="2036763" indent="-1579563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2pPr>
              <a:lvl3pPr marL="4075113" indent="-3160713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3pPr>
              <a:lvl4pPr marL="6111875" indent="-4740275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4pPr>
              <a:lvl5pPr marL="8150225" indent="-6321425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US" altLang="en-US" sz="4000">
                <a:latin typeface="Tahoma" panose="020B0604030504040204" pitchFamily="34" charset="0"/>
              </a:endParaRP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0AA3C9CF-2834-4D41-97D3-E9DC2C2151BC}"/>
              </a:ext>
            </a:extLst>
          </p:cNvPr>
          <p:cNvSpPr txBox="1"/>
          <p:nvPr/>
        </p:nvSpPr>
        <p:spPr>
          <a:xfrm>
            <a:off x="3538727" y="6994773"/>
            <a:ext cx="6153912" cy="1569660"/>
          </a:xfrm>
          <a:prstGeom prst="rect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tx1"/>
            </a:solidFill>
          </a:ln>
        </p:spPr>
        <p:txBody>
          <a:bodyPr wrap="none" rtlCol="0" anchor="ctr">
            <a:noAutofit/>
          </a:bodyPr>
          <a:lstStyle/>
          <a:p>
            <a:pPr algn="ctr"/>
            <a:r>
              <a:rPr lang="en-US" sz="3200" b="1" u="sng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ahoma" charset="0"/>
              </a:rPr>
              <a:t>Diffuse Awareness</a:t>
            </a:r>
          </a:p>
          <a:p>
            <a:pPr algn="ctr"/>
            <a:r>
              <a:rPr lang="en-US" sz="3200" dirty="0">
                <a:latin typeface="Tahoma" charset="0"/>
              </a:rPr>
              <a:t>The</a:t>
            </a:r>
            <a:r>
              <a:rPr lang="en-US" sz="3200" b="1" dirty="0">
                <a:latin typeface="Tahoma" charset="0"/>
              </a:rPr>
              <a:t> World Model </a:t>
            </a:r>
            <a:r>
              <a:rPr lang="en-US" sz="3200" dirty="0">
                <a:latin typeface="Tahoma" charset="0"/>
              </a:rPr>
              <a:t>and the </a:t>
            </a:r>
            <a:br>
              <a:rPr lang="en-US" sz="3200" b="1" dirty="0">
                <a:latin typeface="Tahoma" charset="0"/>
              </a:rPr>
            </a:br>
            <a:r>
              <a:rPr lang="en-US" sz="3200" b="1" dirty="0">
                <a:latin typeface="Tahoma" charset="0"/>
              </a:rPr>
              <a:t>Diffuse Attention Schema</a:t>
            </a:r>
            <a:endParaRPr lang="en-US" sz="3200" b="1" dirty="0"/>
          </a:p>
        </p:txBody>
      </p:sp>
      <p:sp>
        <p:nvSpPr>
          <p:cNvPr id="44" name="Arrow: Left-Right 43">
            <a:extLst>
              <a:ext uri="{FF2B5EF4-FFF2-40B4-BE49-F238E27FC236}">
                <a16:creationId xmlns:a16="http://schemas.microsoft.com/office/drawing/2014/main" id="{A9D84C0C-683E-4F67-A3EB-00257E2C8FF8}"/>
              </a:ext>
            </a:extLst>
          </p:cNvPr>
          <p:cNvSpPr/>
          <p:nvPr/>
        </p:nvSpPr>
        <p:spPr bwMode="auto">
          <a:xfrm>
            <a:off x="3454400" y="5450415"/>
            <a:ext cx="10383520" cy="1379339"/>
          </a:xfrm>
          <a:prstGeom prst="leftRightArrow">
            <a:avLst>
              <a:gd name="adj1" fmla="val 77489"/>
              <a:gd name="adj2" fmla="val 50000"/>
            </a:avLst>
          </a:prstGeom>
          <a:solidFill>
            <a:schemeClr val="bg1">
              <a:lumMod val="75000"/>
            </a:schemeClr>
          </a:solidFill>
          <a:ln w="38100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 b="1" u="sng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ahoma" charset="0"/>
              </a:rPr>
              <a:t>Focal Awareness</a:t>
            </a:r>
            <a:r>
              <a:rPr lang="en-US" sz="32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ahoma" charset="0"/>
              </a:rPr>
              <a:t>                              </a:t>
            </a:r>
            <a:r>
              <a:rPr lang="en-US" sz="3200" dirty="0">
                <a:solidFill>
                  <a:srgbClr val="BFBFBF"/>
                </a:solidFill>
                <a:latin typeface="Tahoma" charset="0"/>
              </a:rPr>
              <a:t>. </a:t>
            </a:r>
            <a:br>
              <a:rPr lang="en-US" sz="3200" dirty="0">
                <a:solidFill>
                  <a:srgbClr val="BFBFBF"/>
                </a:solidFill>
                <a:latin typeface="Tahoma" charset="0"/>
              </a:rPr>
            </a:br>
            <a:r>
              <a:rPr lang="en-US" sz="3200" b="1" dirty="0">
                <a:latin typeface="Tahoma" charset="0"/>
              </a:rPr>
              <a:t>Focal Models </a:t>
            </a:r>
            <a:r>
              <a:rPr lang="en-US" sz="3200" dirty="0">
                <a:latin typeface="Tahoma" charset="0"/>
              </a:rPr>
              <a:t>and</a:t>
            </a:r>
            <a:r>
              <a:rPr lang="en-US" sz="3200" b="1" dirty="0">
                <a:latin typeface="Tahoma" charset="0"/>
              </a:rPr>
              <a:t> Focal Attention Schemas</a:t>
            </a:r>
            <a:endParaRPr lang="en-US" sz="3200" b="1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EE5764F-E17F-47FA-A6FC-DE5769EA99EF}"/>
              </a:ext>
            </a:extLst>
          </p:cNvPr>
          <p:cNvSpPr txBox="1"/>
          <p:nvPr/>
        </p:nvSpPr>
        <p:spPr>
          <a:xfrm>
            <a:off x="3639312" y="7141464"/>
            <a:ext cx="5943600" cy="1280160"/>
          </a:xfrm>
          <a:prstGeom prst="rect">
            <a:avLst/>
          </a:prstGeom>
          <a:solidFill>
            <a:schemeClr val="bg2">
              <a:lumMod val="10000"/>
              <a:lumOff val="90000"/>
            </a:schemeClr>
          </a:solidFill>
          <a:ln w="38100">
            <a:solidFill>
              <a:schemeClr val="tx1"/>
            </a:solidFill>
          </a:ln>
        </p:spPr>
        <p:txBody>
          <a:bodyPr wrap="none" rtlCol="0" anchor="ctr">
            <a:spAutoFit/>
          </a:bodyPr>
          <a:lstStyle/>
          <a:p>
            <a:pPr algn="ctr"/>
            <a:r>
              <a:rPr lang="en-US" sz="3200" b="1" dirty="0">
                <a:solidFill>
                  <a:srgbClr val="006666"/>
                </a:solidFill>
                <a:latin typeface="Tahoma" charset="0"/>
              </a:rPr>
              <a:t>Phenomenal Consciousness</a:t>
            </a:r>
            <a:br>
              <a:rPr lang="en-US" sz="3200" b="1" dirty="0">
                <a:latin typeface="Tahoma" charset="0"/>
              </a:rPr>
            </a:br>
            <a:r>
              <a:rPr lang="en-US" sz="3200" b="1" dirty="0">
                <a:latin typeface="Tahoma" charset="0"/>
              </a:rPr>
              <a:t>of </a:t>
            </a:r>
            <a:r>
              <a:rPr lang="en-US" sz="3200" b="1" dirty="0">
                <a:solidFill>
                  <a:srgbClr val="FF00FF"/>
                </a:solidFill>
                <a:latin typeface="Tahoma" charset="0"/>
              </a:rPr>
              <a:t>Diffuse Awareness</a:t>
            </a:r>
            <a:endParaRPr lang="en-US" sz="3200" b="1" dirty="0">
              <a:solidFill>
                <a:srgbClr val="FF00FF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F780B17-7265-4516-A73E-DA0B65200A82}"/>
              </a:ext>
            </a:extLst>
          </p:cNvPr>
          <p:cNvSpPr txBox="1"/>
          <p:nvPr/>
        </p:nvSpPr>
        <p:spPr>
          <a:xfrm>
            <a:off x="3683000" y="5762412"/>
            <a:ext cx="9953366" cy="731520"/>
          </a:xfrm>
          <a:prstGeom prst="rect">
            <a:avLst/>
          </a:prstGeom>
          <a:solidFill>
            <a:schemeClr val="bg2">
              <a:lumMod val="10000"/>
              <a:lumOff val="90000"/>
            </a:schemeClr>
          </a:solidFill>
          <a:ln w="38100">
            <a:solidFill>
              <a:schemeClr val="tx1"/>
            </a:solidFill>
          </a:ln>
        </p:spPr>
        <p:txBody>
          <a:bodyPr wrap="none" rtlCol="0" anchor="ctr">
            <a:spAutoFit/>
          </a:bodyPr>
          <a:lstStyle/>
          <a:p>
            <a:pPr algn="ctr"/>
            <a:r>
              <a:rPr lang="en-US" sz="3200" b="1" dirty="0">
                <a:solidFill>
                  <a:srgbClr val="006666"/>
                </a:solidFill>
                <a:latin typeface="Tahoma" charset="0"/>
              </a:rPr>
              <a:t>Phenomenal Consciousness </a:t>
            </a:r>
            <a:r>
              <a:rPr lang="en-US" sz="3200" b="1" dirty="0">
                <a:latin typeface="Tahoma" charset="0"/>
              </a:rPr>
              <a:t>of </a:t>
            </a:r>
            <a:r>
              <a:rPr lang="en-US" sz="3200" b="1" dirty="0">
                <a:solidFill>
                  <a:srgbClr val="FF0000"/>
                </a:solidFill>
                <a:latin typeface="Tahoma" charset="0"/>
              </a:rPr>
              <a:t>Focal Awareness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387BF35-5263-4C05-8A14-F1B576A81B06}"/>
              </a:ext>
            </a:extLst>
          </p:cNvPr>
          <p:cNvSpPr txBox="1"/>
          <p:nvPr/>
        </p:nvSpPr>
        <p:spPr>
          <a:xfrm>
            <a:off x="3639312" y="4281380"/>
            <a:ext cx="5943600" cy="1280160"/>
          </a:xfrm>
          <a:prstGeom prst="rect">
            <a:avLst/>
          </a:prstGeom>
          <a:solidFill>
            <a:schemeClr val="bg2">
              <a:lumMod val="10000"/>
              <a:lumOff val="90000"/>
            </a:schemeClr>
          </a:solidFill>
          <a:ln w="38100">
            <a:solidFill>
              <a:schemeClr val="tx1"/>
            </a:solidFill>
          </a:ln>
        </p:spPr>
        <p:txBody>
          <a:bodyPr wrap="none" rtlCol="0" anchor="ctr">
            <a:spAutoFit/>
          </a:bodyPr>
          <a:lstStyle/>
          <a:p>
            <a:pPr algn="ctr"/>
            <a:r>
              <a:rPr lang="en-US" sz="3200" b="1" dirty="0">
                <a:solidFill>
                  <a:srgbClr val="006666"/>
                </a:solidFill>
                <a:latin typeface="Tahoma" charset="0"/>
              </a:rPr>
              <a:t>Phenomenal Consciousness</a:t>
            </a:r>
            <a:br>
              <a:rPr lang="en-US" sz="3200" b="1" dirty="0">
                <a:latin typeface="Tahoma" charset="0"/>
              </a:rPr>
            </a:br>
            <a:r>
              <a:rPr lang="en-US" sz="3200" b="1" dirty="0">
                <a:latin typeface="Tahoma" charset="0"/>
              </a:rPr>
              <a:t>of </a:t>
            </a:r>
            <a:r>
              <a:rPr lang="en-US" sz="3200" b="1" dirty="0">
                <a:solidFill>
                  <a:srgbClr val="FF0000"/>
                </a:solidFill>
                <a:latin typeface="Tahoma" charset="0"/>
              </a:rPr>
              <a:t>Focal Awareness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DC28811-A4DD-4675-AEDD-1068FA49E59A}"/>
              </a:ext>
            </a:extLst>
          </p:cNvPr>
          <p:cNvSpPr txBox="1"/>
          <p:nvPr/>
        </p:nvSpPr>
        <p:spPr>
          <a:xfrm>
            <a:off x="11229042" y="6748551"/>
            <a:ext cx="3182021" cy="2062103"/>
          </a:xfrm>
          <a:prstGeom prst="rect">
            <a:avLst/>
          </a:prstGeom>
          <a:solidFill>
            <a:schemeClr val="bg2">
              <a:lumMod val="10000"/>
              <a:lumOff val="90000"/>
            </a:schemeClr>
          </a:solidFill>
          <a:ln w="38100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Tahoma" charset="0"/>
              </a:rPr>
              <a:t>Access</a:t>
            </a:r>
            <a:br>
              <a:rPr lang="en-US" sz="3200" b="1" dirty="0">
                <a:solidFill>
                  <a:srgbClr val="0070C0"/>
                </a:solidFill>
                <a:latin typeface="Tahoma" charset="0"/>
              </a:rPr>
            </a:br>
            <a:r>
              <a:rPr lang="en-US" sz="3200" b="1" dirty="0">
                <a:solidFill>
                  <a:srgbClr val="0070C0"/>
                </a:solidFill>
                <a:latin typeface="Tahoma" charset="0"/>
              </a:rPr>
              <a:t>Consciousness</a:t>
            </a:r>
            <a:br>
              <a:rPr lang="en-US" sz="3200" b="1" dirty="0">
                <a:latin typeface="Tahoma" charset="0"/>
              </a:rPr>
            </a:br>
            <a:r>
              <a:rPr lang="en-US" sz="3200" b="1" dirty="0">
                <a:latin typeface="Tahoma" charset="0"/>
              </a:rPr>
              <a:t>of </a:t>
            </a:r>
            <a:r>
              <a:rPr lang="en-US" sz="3200" b="1" dirty="0">
                <a:solidFill>
                  <a:srgbClr val="FF0000"/>
                </a:solidFill>
                <a:latin typeface="Tahoma" charset="0"/>
              </a:rPr>
              <a:t>Focal</a:t>
            </a:r>
            <a:br>
              <a:rPr lang="en-US" sz="3200" b="1" dirty="0">
                <a:solidFill>
                  <a:srgbClr val="FF0000"/>
                </a:solidFill>
                <a:latin typeface="Tahoma" charset="0"/>
              </a:rPr>
            </a:br>
            <a:r>
              <a:rPr lang="en-US" sz="3200" b="1" dirty="0">
                <a:solidFill>
                  <a:srgbClr val="FF0000"/>
                </a:solidFill>
                <a:latin typeface="Tahoma" charset="0"/>
              </a:rPr>
              <a:t>Awareness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F4D2680-3E33-4BB9-A88D-46ED2C3EB8D0}"/>
              </a:ext>
            </a:extLst>
          </p:cNvPr>
          <p:cNvSpPr txBox="1"/>
          <p:nvPr/>
        </p:nvSpPr>
        <p:spPr>
          <a:xfrm>
            <a:off x="11227179" y="3495118"/>
            <a:ext cx="3183884" cy="2062103"/>
          </a:xfrm>
          <a:prstGeom prst="rect">
            <a:avLst/>
          </a:prstGeom>
          <a:solidFill>
            <a:schemeClr val="bg2">
              <a:lumMod val="10000"/>
              <a:lumOff val="90000"/>
            </a:schemeClr>
          </a:solidFill>
          <a:ln w="38100">
            <a:solidFill>
              <a:schemeClr val="tx1"/>
            </a:solidFill>
          </a:ln>
        </p:spPr>
        <p:txBody>
          <a:bodyPr wrap="none" rtlCol="0" anchor="ctr">
            <a:spAutoFit/>
          </a:bodyPr>
          <a:lstStyle/>
          <a:p>
            <a:pPr algn="ctr"/>
            <a:r>
              <a:rPr lang="en-US" sz="3200" b="1" dirty="0">
                <a:solidFill>
                  <a:srgbClr val="006666"/>
                </a:solidFill>
                <a:latin typeface="Tahoma" charset="0"/>
              </a:rPr>
              <a:t>Phenomenal</a:t>
            </a:r>
            <a:br>
              <a:rPr lang="en-US" sz="3200" b="1" dirty="0">
                <a:solidFill>
                  <a:srgbClr val="006666"/>
                </a:solidFill>
                <a:latin typeface="Tahoma" charset="0"/>
              </a:rPr>
            </a:br>
            <a:r>
              <a:rPr lang="en-US" sz="3200" b="1" dirty="0">
                <a:solidFill>
                  <a:srgbClr val="006666"/>
                </a:solidFill>
                <a:latin typeface="Tahoma" charset="0"/>
              </a:rPr>
              <a:t>Consciousness</a:t>
            </a:r>
            <a:br>
              <a:rPr lang="en-US" sz="3200" b="1" dirty="0">
                <a:latin typeface="Tahoma" charset="0"/>
              </a:rPr>
            </a:br>
            <a:r>
              <a:rPr lang="en-US" sz="3200" b="1" dirty="0">
                <a:latin typeface="Tahoma" charset="0"/>
              </a:rPr>
              <a:t>of </a:t>
            </a:r>
            <a:r>
              <a:rPr lang="en-US" sz="3200" b="1" dirty="0">
                <a:solidFill>
                  <a:srgbClr val="FF0000"/>
                </a:solidFill>
                <a:latin typeface="Tahoma" charset="0"/>
              </a:rPr>
              <a:t>Focal</a:t>
            </a:r>
            <a:br>
              <a:rPr lang="en-US" sz="3200" b="1" dirty="0">
                <a:solidFill>
                  <a:srgbClr val="FF0000"/>
                </a:solidFill>
                <a:latin typeface="Tahoma" charset="0"/>
              </a:rPr>
            </a:br>
            <a:r>
              <a:rPr lang="en-US" sz="3200" b="1" dirty="0">
                <a:solidFill>
                  <a:srgbClr val="FF0000"/>
                </a:solidFill>
                <a:latin typeface="Tahoma" charset="0"/>
              </a:rPr>
              <a:t>Awareness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CBB224C9-9AC3-4497-9147-C031909145CB}"/>
              </a:ext>
            </a:extLst>
          </p:cNvPr>
          <p:cNvSpPr/>
          <p:nvPr/>
        </p:nvSpPr>
        <p:spPr bwMode="auto">
          <a:xfrm>
            <a:off x="3383280" y="6858000"/>
            <a:ext cx="6400800" cy="1828800"/>
          </a:xfrm>
          <a:prstGeom prst="rect">
            <a:avLst/>
          </a:prstGeom>
          <a:noFill/>
          <a:ln w="1143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1" compatLnSpc="1">
            <a:prstTxWarp prst="textNoShape">
              <a:avLst/>
            </a:prstTxWarp>
          </a:bodyPr>
          <a:lstStyle/>
          <a:p>
            <a:pPr marL="0" marR="0" indent="0" algn="l" defTabSz="21955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354F8D7-3A7F-4024-A1C9-A5136EF20836}"/>
              </a:ext>
            </a:extLst>
          </p:cNvPr>
          <p:cNvSpPr txBox="1">
            <a:spLocks/>
          </p:cNvSpPr>
          <p:nvPr/>
        </p:nvSpPr>
        <p:spPr>
          <a:xfrm>
            <a:off x="3606800" y="5715000"/>
            <a:ext cx="5943600" cy="2743200"/>
          </a:xfrm>
          <a:prstGeom prst="rect">
            <a:avLst/>
          </a:prstGeom>
          <a:solidFill>
            <a:schemeClr val="bg2">
              <a:lumMod val="10000"/>
              <a:lumOff val="90000"/>
            </a:schemeClr>
          </a:solidFill>
          <a:ln w="38100">
            <a:solidFill>
              <a:schemeClr val="tx1"/>
            </a:solidFill>
          </a:ln>
        </p:spPr>
        <p:txBody>
          <a:bodyPr wrap="none" rtlCol="0" anchor="ctr">
            <a:spAutoFit/>
          </a:bodyPr>
          <a:lstStyle/>
          <a:p>
            <a:pPr algn="ctr"/>
            <a:r>
              <a:rPr lang="en-US" sz="3200" b="1" dirty="0">
                <a:solidFill>
                  <a:srgbClr val="006666"/>
                </a:solidFill>
                <a:latin typeface="Tahoma" charset="0"/>
              </a:rPr>
              <a:t>Phenomenal Consciousness</a:t>
            </a:r>
            <a:br>
              <a:rPr lang="en-US" sz="3200" b="1" dirty="0">
                <a:latin typeface="Tahoma" charset="0"/>
              </a:rPr>
            </a:br>
            <a:r>
              <a:rPr lang="en-US" sz="3200" b="1" dirty="0">
                <a:latin typeface="Tahoma" charset="0"/>
              </a:rPr>
              <a:t>of </a:t>
            </a:r>
            <a:r>
              <a:rPr lang="en-US" sz="3200" b="1" dirty="0">
                <a:solidFill>
                  <a:srgbClr val="FF0000"/>
                </a:solidFill>
                <a:latin typeface="Tahoma" charset="0"/>
              </a:rPr>
              <a:t>Focal Awareness</a:t>
            </a:r>
            <a:br>
              <a:rPr lang="en-US" sz="3200" b="1" dirty="0">
                <a:solidFill>
                  <a:srgbClr val="FF00FF"/>
                </a:solidFill>
                <a:latin typeface="Tahoma" charset="0"/>
              </a:rPr>
            </a:b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charset="0"/>
              </a:rPr>
              <a:t>and</a:t>
            </a:r>
            <a:br>
              <a:rPr lang="en-US" sz="3200" b="1" dirty="0">
                <a:solidFill>
                  <a:srgbClr val="FF00FF"/>
                </a:solidFill>
                <a:latin typeface="Tahoma" charset="0"/>
              </a:rPr>
            </a:br>
            <a:r>
              <a:rPr lang="en-US" sz="3200" b="1" dirty="0">
                <a:solidFill>
                  <a:srgbClr val="FF00FF"/>
                </a:solidFill>
                <a:latin typeface="Tahoma" charset="0"/>
              </a:rPr>
              <a:t>Diffuse Awareness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0BBCD4AB-1868-4269-9344-8F3CD1B11ADB}"/>
              </a:ext>
            </a:extLst>
          </p:cNvPr>
          <p:cNvSpPr/>
          <p:nvPr/>
        </p:nvSpPr>
        <p:spPr bwMode="auto">
          <a:xfrm>
            <a:off x="9226936" y="7620000"/>
            <a:ext cx="4000485" cy="584107"/>
          </a:xfrm>
          <a:prstGeom prst="wedgeRectCallout">
            <a:avLst>
              <a:gd name="adj1" fmla="val -64010"/>
              <a:gd name="adj2" fmla="val 327"/>
            </a:avLst>
          </a:prstGeom>
          <a:solidFill>
            <a:srgbClr val="E8E8E8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1" compatLnSpc="1">
            <a:prstTxWarp prst="textNoShape">
              <a:avLst/>
            </a:prstTxWarp>
          </a:bodyPr>
          <a:lstStyle/>
          <a:p>
            <a:pPr marL="0" marR="0" indent="0" algn="l" defTabSz="21955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latin typeface="Tahoma" charset="0"/>
              </a:rPr>
              <a:t>…o</a:t>
            </a:r>
            <a:r>
              <a:rPr kumimoji="0" 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f the </a:t>
            </a:r>
            <a:r>
              <a:rPr kumimoji="0" lang="en-US" sz="3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World</a:t>
            </a:r>
            <a:r>
              <a:rPr kumimoji="0" 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 Model</a:t>
            </a:r>
          </a:p>
        </p:txBody>
      </p:sp>
      <p:sp>
        <p:nvSpPr>
          <p:cNvPr id="45" name="Speech Bubble: Rectangle 44">
            <a:extLst>
              <a:ext uri="{FF2B5EF4-FFF2-40B4-BE49-F238E27FC236}">
                <a16:creationId xmlns:a16="http://schemas.microsoft.com/office/drawing/2014/main" id="{98570F54-D702-46A0-9BA7-ACCE049BC698}"/>
              </a:ext>
            </a:extLst>
          </p:cNvPr>
          <p:cNvSpPr/>
          <p:nvPr/>
        </p:nvSpPr>
        <p:spPr bwMode="auto">
          <a:xfrm>
            <a:off x="8724491" y="6629400"/>
            <a:ext cx="4522517" cy="584107"/>
          </a:xfrm>
          <a:custGeom>
            <a:avLst/>
            <a:gdLst>
              <a:gd name="connsiteX0" fmla="*/ 0 w 4000485"/>
              <a:gd name="connsiteY0" fmla="*/ 0 h 584107"/>
              <a:gd name="connsiteX1" fmla="*/ 666748 w 4000485"/>
              <a:gd name="connsiteY1" fmla="*/ 0 h 584107"/>
              <a:gd name="connsiteX2" fmla="*/ 666748 w 4000485"/>
              <a:gd name="connsiteY2" fmla="*/ 0 h 584107"/>
              <a:gd name="connsiteX3" fmla="*/ 1666869 w 4000485"/>
              <a:gd name="connsiteY3" fmla="*/ 0 h 584107"/>
              <a:gd name="connsiteX4" fmla="*/ 4000485 w 4000485"/>
              <a:gd name="connsiteY4" fmla="*/ 0 h 584107"/>
              <a:gd name="connsiteX5" fmla="*/ 4000485 w 4000485"/>
              <a:gd name="connsiteY5" fmla="*/ 97351 h 584107"/>
              <a:gd name="connsiteX6" fmla="*/ 4000485 w 4000485"/>
              <a:gd name="connsiteY6" fmla="*/ 97351 h 584107"/>
              <a:gd name="connsiteX7" fmla="*/ 4000485 w 4000485"/>
              <a:gd name="connsiteY7" fmla="*/ 243378 h 584107"/>
              <a:gd name="connsiteX8" fmla="*/ 4000485 w 4000485"/>
              <a:gd name="connsiteY8" fmla="*/ 584107 h 584107"/>
              <a:gd name="connsiteX9" fmla="*/ 1666869 w 4000485"/>
              <a:gd name="connsiteY9" fmla="*/ 584107 h 584107"/>
              <a:gd name="connsiteX10" fmla="*/ 666748 w 4000485"/>
              <a:gd name="connsiteY10" fmla="*/ 584107 h 584107"/>
              <a:gd name="connsiteX11" fmla="*/ 666748 w 4000485"/>
              <a:gd name="connsiteY11" fmla="*/ 584107 h 584107"/>
              <a:gd name="connsiteX12" fmla="*/ 0 w 4000485"/>
              <a:gd name="connsiteY12" fmla="*/ 584107 h 584107"/>
              <a:gd name="connsiteX13" fmla="*/ 0 w 4000485"/>
              <a:gd name="connsiteY13" fmla="*/ 243378 h 584107"/>
              <a:gd name="connsiteX14" fmla="*/ -471977 w 4000485"/>
              <a:gd name="connsiteY14" fmla="*/ 146482 h 584107"/>
              <a:gd name="connsiteX15" fmla="*/ 0 w 4000485"/>
              <a:gd name="connsiteY15" fmla="*/ 97351 h 584107"/>
              <a:gd name="connsiteX16" fmla="*/ 0 w 4000485"/>
              <a:gd name="connsiteY16" fmla="*/ 0 h 584107"/>
              <a:gd name="connsiteX0" fmla="*/ 1067723 w 5068208"/>
              <a:gd name="connsiteY0" fmla="*/ 0 h 584107"/>
              <a:gd name="connsiteX1" fmla="*/ 1734471 w 5068208"/>
              <a:gd name="connsiteY1" fmla="*/ 0 h 584107"/>
              <a:gd name="connsiteX2" fmla="*/ 1734471 w 5068208"/>
              <a:gd name="connsiteY2" fmla="*/ 0 h 584107"/>
              <a:gd name="connsiteX3" fmla="*/ 2734592 w 5068208"/>
              <a:gd name="connsiteY3" fmla="*/ 0 h 584107"/>
              <a:gd name="connsiteX4" fmla="*/ 5068208 w 5068208"/>
              <a:gd name="connsiteY4" fmla="*/ 0 h 584107"/>
              <a:gd name="connsiteX5" fmla="*/ 5068208 w 5068208"/>
              <a:gd name="connsiteY5" fmla="*/ 97351 h 584107"/>
              <a:gd name="connsiteX6" fmla="*/ 5068208 w 5068208"/>
              <a:gd name="connsiteY6" fmla="*/ 97351 h 584107"/>
              <a:gd name="connsiteX7" fmla="*/ 5068208 w 5068208"/>
              <a:gd name="connsiteY7" fmla="*/ 243378 h 584107"/>
              <a:gd name="connsiteX8" fmla="*/ 5068208 w 5068208"/>
              <a:gd name="connsiteY8" fmla="*/ 584107 h 584107"/>
              <a:gd name="connsiteX9" fmla="*/ 2734592 w 5068208"/>
              <a:gd name="connsiteY9" fmla="*/ 584107 h 584107"/>
              <a:gd name="connsiteX10" fmla="*/ 1734471 w 5068208"/>
              <a:gd name="connsiteY10" fmla="*/ 584107 h 584107"/>
              <a:gd name="connsiteX11" fmla="*/ 1734471 w 5068208"/>
              <a:gd name="connsiteY11" fmla="*/ 584107 h 584107"/>
              <a:gd name="connsiteX12" fmla="*/ 1067723 w 5068208"/>
              <a:gd name="connsiteY12" fmla="*/ 584107 h 584107"/>
              <a:gd name="connsiteX13" fmla="*/ 1067723 w 5068208"/>
              <a:gd name="connsiteY13" fmla="*/ 243378 h 584107"/>
              <a:gd name="connsiteX14" fmla="*/ 0 w 5068208"/>
              <a:gd name="connsiteY14" fmla="*/ 127086 h 584107"/>
              <a:gd name="connsiteX15" fmla="*/ 1067723 w 5068208"/>
              <a:gd name="connsiteY15" fmla="*/ 97351 h 584107"/>
              <a:gd name="connsiteX16" fmla="*/ 1067723 w 5068208"/>
              <a:gd name="connsiteY16" fmla="*/ 0 h 584107"/>
              <a:gd name="connsiteX0" fmla="*/ 522032 w 4522517"/>
              <a:gd name="connsiteY0" fmla="*/ 0 h 584107"/>
              <a:gd name="connsiteX1" fmla="*/ 1188780 w 4522517"/>
              <a:gd name="connsiteY1" fmla="*/ 0 h 584107"/>
              <a:gd name="connsiteX2" fmla="*/ 1188780 w 4522517"/>
              <a:gd name="connsiteY2" fmla="*/ 0 h 584107"/>
              <a:gd name="connsiteX3" fmla="*/ 2188901 w 4522517"/>
              <a:gd name="connsiteY3" fmla="*/ 0 h 584107"/>
              <a:gd name="connsiteX4" fmla="*/ 4522517 w 4522517"/>
              <a:gd name="connsiteY4" fmla="*/ 0 h 584107"/>
              <a:gd name="connsiteX5" fmla="*/ 4522517 w 4522517"/>
              <a:gd name="connsiteY5" fmla="*/ 97351 h 584107"/>
              <a:gd name="connsiteX6" fmla="*/ 4522517 w 4522517"/>
              <a:gd name="connsiteY6" fmla="*/ 97351 h 584107"/>
              <a:gd name="connsiteX7" fmla="*/ 4522517 w 4522517"/>
              <a:gd name="connsiteY7" fmla="*/ 243378 h 584107"/>
              <a:gd name="connsiteX8" fmla="*/ 4522517 w 4522517"/>
              <a:gd name="connsiteY8" fmla="*/ 584107 h 584107"/>
              <a:gd name="connsiteX9" fmla="*/ 2188901 w 4522517"/>
              <a:gd name="connsiteY9" fmla="*/ 584107 h 584107"/>
              <a:gd name="connsiteX10" fmla="*/ 1188780 w 4522517"/>
              <a:gd name="connsiteY10" fmla="*/ 584107 h 584107"/>
              <a:gd name="connsiteX11" fmla="*/ 1188780 w 4522517"/>
              <a:gd name="connsiteY11" fmla="*/ 584107 h 584107"/>
              <a:gd name="connsiteX12" fmla="*/ 522032 w 4522517"/>
              <a:gd name="connsiteY12" fmla="*/ 584107 h 584107"/>
              <a:gd name="connsiteX13" fmla="*/ 522032 w 4522517"/>
              <a:gd name="connsiteY13" fmla="*/ 243378 h 584107"/>
              <a:gd name="connsiteX14" fmla="*/ 0 w 4522517"/>
              <a:gd name="connsiteY14" fmla="*/ 156583 h 584107"/>
              <a:gd name="connsiteX15" fmla="*/ 522032 w 4522517"/>
              <a:gd name="connsiteY15" fmla="*/ 97351 h 584107"/>
              <a:gd name="connsiteX16" fmla="*/ 522032 w 4522517"/>
              <a:gd name="connsiteY16" fmla="*/ 0 h 584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22517" h="584107">
                <a:moveTo>
                  <a:pt x="522032" y="0"/>
                </a:moveTo>
                <a:lnTo>
                  <a:pt x="1188780" y="0"/>
                </a:lnTo>
                <a:lnTo>
                  <a:pt x="1188780" y="0"/>
                </a:lnTo>
                <a:lnTo>
                  <a:pt x="2188901" y="0"/>
                </a:lnTo>
                <a:lnTo>
                  <a:pt x="4522517" y="0"/>
                </a:lnTo>
                <a:lnTo>
                  <a:pt x="4522517" y="97351"/>
                </a:lnTo>
                <a:lnTo>
                  <a:pt x="4522517" y="97351"/>
                </a:lnTo>
                <a:lnTo>
                  <a:pt x="4522517" y="243378"/>
                </a:lnTo>
                <a:lnTo>
                  <a:pt x="4522517" y="584107"/>
                </a:lnTo>
                <a:lnTo>
                  <a:pt x="2188901" y="584107"/>
                </a:lnTo>
                <a:lnTo>
                  <a:pt x="1188780" y="584107"/>
                </a:lnTo>
                <a:lnTo>
                  <a:pt x="1188780" y="584107"/>
                </a:lnTo>
                <a:lnTo>
                  <a:pt x="522032" y="584107"/>
                </a:lnTo>
                <a:lnTo>
                  <a:pt x="522032" y="243378"/>
                </a:lnTo>
                <a:lnTo>
                  <a:pt x="0" y="156583"/>
                </a:lnTo>
                <a:lnTo>
                  <a:pt x="522032" y="97351"/>
                </a:lnTo>
                <a:lnTo>
                  <a:pt x="522032" y="0"/>
                </a:lnTo>
                <a:close/>
              </a:path>
            </a:pathLst>
          </a:custGeom>
          <a:solidFill>
            <a:srgbClr val="E8E8E8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1" compatLnSpc="1">
            <a:prstTxWarp prst="textNoShape">
              <a:avLst/>
            </a:prstTxWarp>
          </a:bodyPr>
          <a:lstStyle/>
          <a:p>
            <a:pPr marL="0" marR="0" indent="0" algn="l" defTabSz="21955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latin typeface="Tahoma" charset="0"/>
              </a:rPr>
              <a:t>    </a:t>
            </a:r>
            <a:r>
              <a:rPr lang="en-US" sz="1600" dirty="0">
                <a:latin typeface="Tahoma" charset="0"/>
              </a:rPr>
              <a:t> </a:t>
            </a:r>
            <a:r>
              <a:rPr lang="en-US" sz="3200" dirty="0">
                <a:latin typeface="Tahoma" charset="0"/>
              </a:rPr>
              <a:t>…o</a:t>
            </a:r>
            <a:r>
              <a:rPr kumimoji="0" 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f the Focal Model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98596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16231">
        <p:fade/>
      </p:transition>
    </mc:Choice>
    <mc:Fallback xmlns="">
      <p:transition spd="med" advTm="51623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29545E-6 2.32323E-6 L -3.29545E-6 0.15656 " pathEditMode="relative" rAng="0" ptsTypes="AA">
                                      <p:cBhvr>
                                        <p:cTn id="4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8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0" presetClass="exit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7" grpId="0" animBg="1"/>
      <p:bldP spid="37" grpId="1" animBg="1"/>
      <p:bldP spid="38" grpId="1" animBg="1"/>
      <p:bldP spid="38" grpId="2" animBg="1"/>
      <p:bldP spid="38" grpId="4" animBg="1"/>
      <p:bldP spid="39" grpId="0" animBg="1"/>
      <p:bldP spid="40" grpId="0" animBg="1"/>
      <p:bldP spid="40" grpId="1" animBg="1"/>
      <p:bldP spid="46" grpId="0" animBg="1"/>
      <p:bldP spid="46" grpId="1" animBg="1"/>
      <p:bldP spid="42" grpId="0" animBg="1"/>
      <p:bldP spid="5" grpId="0" animBg="1"/>
      <p:bldP spid="45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ounded Rectangle 5">
            <a:extLst>
              <a:ext uri="{FF2B5EF4-FFF2-40B4-BE49-F238E27FC236}">
                <a16:creationId xmlns:a16="http://schemas.microsoft.com/office/drawing/2014/main" id="{6D1DB015-7F96-41F1-BC23-3EDE5EE22B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9161" y="2819400"/>
            <a:ext cx="12234626" cy="6710020"/>
          </a:xfrm>
          <a:custGeom>
            <a:avLst/>
            <a:gdLst>
              <a:gd name="connsiteX0" fmla="*/ 0 w 12221926"/>
              <a:gd name="connsiteY0" fmla="*/ 1118359 h 6710020"/>
              <a:gd name="connsiteX1" fmla="*/ 1118359 w 12221926"/>
              <a:gd name="connsiteY1" fmla="*/ 0 h 6710020"/>
              <a:gd name="connsiteX2" fmla="*/ 11103567 w 12221926"/>
              <a:gd name="connsiteY2" fmla="*/ 0 h 6710020"/>
              <a:gd name="connsiteX3" fmla="*/ 12221926 w 12221926"/>
              <a:gd name="connsiteY3" fmla="*/ 1118359 h 6710020"/>
              <a:gd name="connsiteX4" fmla="*/ 12221926 w 12221926"/>
              <a:gd name="connsiteY4" fmla="*/ 5591661 h 6710020"/>
              <a:gd name="connsiteX5" fmla="*/ 11103567 w 12221926"/>
              <a:gd name="connsiteY5" fmla="*/ 6710020 h 6710020"/>
              <a:gd name="connsiteX6" fmla="*/ 1118359 w 12221926"/>
              <a:gd name="connsiteY6" fmla="*/ 6710020 h 6710020"/>
              <a:gd name="connsiteX7" fmla="*/ 0 w 12221926"/>
              <a:gd name="connsiteY7" fmla="*/ 5591661 h 6710020"/>
              <a:gd name="connsiteX8" fmla="*/ 0 w 12221926"/>
              <a:gd name="connsiteY8" fmla="*/ 1118359 h 6710020"/>
              <a:gd name="connsiteX0" fmla="*/ 0 w 12221926"/>
              <a:gd name="connsiteY0" fmla="*/ 1118359 h 6710020"/>
              <a:gd name="connsiteX1" fmla="*/ 1118359 w 12221926"/>
              <a:gd name="connsiteY1" fmla="*/ 0 h 6710020"/>
              <a:gd name="connsiteX2" fmla="*/ 11103567 w 12221926"/>
              <a:gd name="connsiteY2" fmla="*/ 0 h 6710020"/>
              <a:gd name="connsiteX3" fmla="*/ 12221926 w 12221926"/>
              <a:gd name="connsiteY3" fmla="*/ 1118359 h 6710020"/>
              <a:gd name="connsiteX4" fmla="*/ 12221926 w 12221926"/>
              <a:gd name="connsiteY4" fmla="*/ 5591661 h 6710020"/>
              <a:gd name="connsiteX5" fmla="*/ 11421067 w 12221926"/>
              <a:gd name="connsiteY5" fmla="*/ 6697320 h 6710020"/>
              <a:gd name="connsiteX6" fmla="*/ 1118359 w 12221926"/>
              <a:gd name="connsiteY6" fmla="*/ 6710020 h 6710020"/>
              <a:gd name="connsiteX7" fmla="*/ 0 w 12221926"/>
              <a:gd name="connsiteY7" fmla="*/ 5591661 h 6710020"/>
              <a:gd name="connsiteX8" fmla="*/ 0 w 12221926"/>
              <a:gd name="connsiteY8" fmla="*/ 1118359 h 6710020"/>
              <a:gd name="connsiteX0" fmla="*/ 0 w 12234626"/>
              <a:gd name="connsiteY0" fmla="*/ 1118359 h 6710020"/>
              <a:gd name="connsiteX1" fmla="*/ 1118359 w 12234626"/>
              <a:gd name="connsiteY1" fmla="*/ 0 h 6710020"/>
              <a:gd name="connsiteX2" fmla="*/ 11103567 w 12234626"/>
              <a:gd name="connsiteY2" fmla="*/ 0 h 6710020"/>
              <a:gd name="connsiteX3" fmla="*/ 12221926 w 12234626"/>
              <a:gd name="connsiteY3" fmla="*/ 1118359 h 6710020"/>
              <a:gd name="connsiteX4" fmla="*/ 12234626 w 12234626"/>
              <a:gd name="connsiteY4" fmla="*/ 5896461 h 6710020"/>
              <a:gd name="connsiteX5" fmla="*/ 11421067 w 12234626"/>
              <a:gd name="connsiteY5" fmla="*/ 6697320 h 6710020"/>
              <a:gd name="connsiteX6" fmla="*/ 1118359 w 12234626"/>
              <a:gd name="connsiteY6" fmla="*/ 6710020 h 6710020"/>
              <a:gd name="connsiteX7" fmla="*/ 0 w 12234626"/>
              <a:gd name="connsiteY7" fmla="*/ 5591661 h 6710020"/>
              <a:gd name="connsiteX8" fmla="*/ 0 w 12234626"/>
              <a:gd name="connsiteY8" fmla="*/ 1118359 h 6710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34626" h="6710020">
                <a:moveTo>
                  <a:pt x="0" y="1118359"/>
                </a:moveTo>
                <a:cubicBezTo>
                  <a:pt x="0" y="500706"/>
                  <a:pt x="500706" y="0"/>
                  <a:pt x="1118359" y="0"/>
                </a:cubicBezTo>
                <a:lnTo>
                  <a:pt x="11103567" y="0"/>
                </a:lnTo>
                <a:cubicBezTo>
                  <a:pt x="11721220" y="0"/>
                  <a:pt x="12221926" y="500706"/>
                  <a:pt x="12221926" y="1118359"/>
                </a:cubicBezTo>
                <a:cubicBezTo>
                  <a:pt x="12226159" y="2711060"/>
                  <a:pt x="12230393" y="4303760"/>
                  <a:pt x="12234626" y="5896461"/>
                </a:cubicBezTo>
                <a:cubicBezTo>
                  <a:pt x="12234626" y="6514114"/>
                  <a:pt x="12038720" y="6697320"/>
                  <a:pt x="11421067" y="6697320"/>
                </a:cubicBezTo>
                <a:lnTo>
                  <a:pt x="1118359" y="6710020"/>
                </a:lnTo>
                <a:cubicBezTo>
                  <a:pt x="500706" y="6710020"/>
                  <a:pt x="0" y="6209314"/>
                  <a:pt x="0" y="5591661"/>
                </a:cubicBezTo>
                <a:lnTo>
                  <a:pt x="0" y="1118359"/>
                </a:lnTo>
                <a:close/>
              </a:path>
            </a:pathLst>
          </a:custGeom>
          <a:solidFill>
            <a:schemeClr val="bg2">
              <a:lumMod val="10000"/>
              <a:lumOff val="90000"/>
            </a:schemeClr>
          </a:solidFill>
          <a:ln w="22225" algn="ctr">
            <a:solidFill>
              <a:schemeClr val="tx1"/>
            </a:solidFill>
            <a:round/>
            <a:headEnd/>
            <a:tailEnd/>
          </a:ln>
        </p:spPr>
        <p:txBody>
          <a:bodyPr anchorCtr="1"/>
          <a:lstStyle>
            <a:defPPr>
              <a:defRPr lang="en-US"/>
            </a:defPPr>
            <a:lvl1pPr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1pPr>
            <a:lvl2pPr marL="2036763" indent="-1579563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4075113" indent="-3160713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6111875" indent="-4740275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8150225" indent="-6321425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algn="ctr"/>
            <a:endParaRPr lang="en-US" altLang="en-US" sz="3200" dirty="0">
              <a:latin typeface="Tahoma" panose="020B0604030504040204" pitchFamily="34" charset="0"/>
            </a:endParaRPr>
          </a:p>
        </p:txBody>
      </p:sp>
      <p:sp>
        <p:nvSpPr>
          <p:cNvPr id="121" name="Title 7">
            <a:extLst>
              <a:ext uri="{FF2B5EF4-FFF2-40B4-BE49-F238E27FC236}">
                <a16:creationId xmlns:a16="http://schemas.microsoft.com/office/drawing/2014/main" id="{D3BA9CD8-A6FA-4D9A-AD4F-A05E2DC74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Ned Block’s </a:t>
            </a:r>
            <a:r>
              <a:rPr lang="en-US" u="sng" dirty="0"/>
              <a:t>Phenomenal Consciousness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		</a:t>
            </a:r>
            <a:r>
              <a:rPr lang="en-US" sz="4800" dirty="0"/>
              <a:t> </a:t>
            </a:r>
            <a:r>
              <a:rPr lang="en-US" dirty="0"/>
              <a:t>vs </a:t>
            </a:r>
            <a:r>
              <a:rPr lang="en-US" u="sng" dirty="0"/>
              <a:t>Access-Consciousness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3C5BF0-29B0-41FA-9845-C49739C2B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FA7B1-9781-4CDD-AD7A-615476979112}" type="slidenum">
              <a:rPr lang="en-US" smtClean="0"/>
              <a:pPr>
                <a:defRPr/>
              </a:pPr>
              <a:t>63</a:t>
            </a:fld>
            <a:endParaRPr lang="en-US" sz="2000" dirty="0"/>
          </a:p>
        </p:txBody>
      </p:sp>
      <p:sp>
        <p:nvSpPr>
          <p:cNvPr id="66" name="TextBox 19">
            <a:extLst>
              <a:ext uri="{FF2B5EF4-FFF2-40B4-BE49-F238E27FC236}">
                <a16:creationId xmlns:a16="http://schemas.microsoft.com/office/drawing/2014/main" id="{FE37C333-CA2A-4080-9DD3-6931A243B2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19930" y="9029357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1pPr>
            <a:lvl2pPr marL="2036763" indent="-1579563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4075113" indent="-3160713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6111875" indent="-4740275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8150225" indent="-6321425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eaLnBrk="1" hangingPunct="1"/>
            <a:endParaRPr lang="en-US" altLang="en-US" sz="1800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B192BB4-6BFD-4D10-84EE-24E3BBF8EA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0560" y="2438400"/>
            <a:ext cx="5525154" cy="707886"/>
          </a:xfrm>
          <a:prstGeom prst="rect">
            <a:avLst/>
          </a:prstGeom>
          <a:solidFill>
            <a:schemeClr val="bg2">
              <a:lumMod val="25000"/>
              <a:lumOff val="75000"/>
            </a:schemeClr>
          </a:solidFill>
          <a:ln w="222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1pPr>
            <a:lvl2pPr marL="2036763" indent="-1579563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4075113" indent="-3160713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6111875" indent="-4740275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8150225" indent="-6321425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algn="ctr" eaLnBrk="1" hangingPunct="1"/>
            <a:r>
              <a:rPr lang="en-US" altLang="en-US" sz="4000" b="1" dirty="0"/>
              <a:t>Modern Human Brain</a:t>
            </a:r>
          </a:p>
        </p:txBody>
      </p:sp>
      <p:sp>
        <p:nvSpPr>
          <p:cNvPr id="53" name="TextBox 19">
            <a:extLst>
              <a:ext uri="{FF2B5EF4-FFF2-40B4-BE49-F238E27FC236}">
                <a16:creationId xmlns:a16="http://schemas.microsoft.com/office/drawing/2014/main" id="{B971CD88-9C1A-45D4-9870-55E61EB454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04834" y="9334157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1pPr>
            <a:lvl2pPr marL="2036763" indent="-1579563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4075113" indent="-3160713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6111875" indent="-4740275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8150225" indent="-6321425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eaLnBrk="1" hangingPunct="1"/>
            <a:endParaRPr lang="en-US" altLang="en-US" sz="1800" dirty="0"/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248801C9-0FC1-4890-B007-E7E6723DF619}"/>
              </a:ext>
            </a:extLst>
          </p:cNvPr>
          <p:cNvGrpSpPr/>
          <p:nvPr/>
        </p:nvGrpSpPr>
        <p:grpSpPr>
          <a:xfrm>
            <a:off x="2858810" y="3200400"/>
            <a:ext cx="11765615" cy="5974054"/>
            <a:chOff x="1943254" y="3432947"/>
            <a:chExt cx="11223319" cy="5698699"/>
          </a:xfrm>
        </p:grpSpPr>
        <p:sp>
          <p:nvSpPr>
            <p:cNvPr id="55" name="Rounded Rectangle 8">
              <a:extLst>
                <a:ext uri="{FF2B5EF4-FFF2-40B4-BE49-F238E27FC236}">
                  <a16:creationId xmlns:a16="http://schemas.microsoft.com/office/drawing/2014/main" id="{8CBA49C1-F951-41D2-8C37-3754CB682FF1}"/>
                </a:ext>
              </a:extLst>
            </p:cNvPr>
            <p:cNvSpPr/>
            <p:nvPr/>
          </p:nvSpPr>
          <p:spPr bwMode="auto">
            <a:xfrm>
              <a:off x="1943254" y="3470624"/>
              <a:ext cx="7105927" cy="5627305"/>
            </a:xfrm>
            <a:prstGeom prst="roundRect">
              <a:avLst/>
            </a:prstGeom>
            <a:solidFill>
              <a:schemeClr val="accent5"/>
            </a:solidFill>
            <a:ln w="222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numCol="2" anchor="ctr" anchorCtr="1"/>
            <a:lstStyle>
              <a:defPPr>
                <a:defRPr lang="en-US"/>
              </a:defPPr>
              <a:lvl1pPr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1pPr>
              <a:lvl2pPr marL="2036763" indent="-1579563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2pPr>
              <a:lvl3pPr marL="4075113" indent="-3160713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3pPr>
              <a:lvl4pPr marL="6111875" indent="-4740275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4pPr>
              <a:lvl5pPr marL="8150225" indent="-6321425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pPr defTabSz="2195513">
                <a:defRPr/>
              </a:pPr>
              <a:endPara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</a:endParaRP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A7804274-1B32-471C-9F67-D9E6EBCCB463}"/>
                </a:ext>
              </a:extLst>
            </p:cNvPr>
            <p:cNvSpPr/>
            <p:nvPr/>
          </p:nvSpPr>
          <p:spPr bwMode="auto">
            <a:xfrm>
              <a:off x="2383998" y="4293375"/>
              <a:ext cx="6284233" cy="4445783"/>
            </a:xfrm>
            <a:prstGeom prst="rect">
              <a:avLst/>
            </a:prstGeom>
            <a:solidFill>
              <a:schemeClr val="accent5">
                <a:lumMod val="90000"/>
              </a:schemeClr>
            </a:solidFill>
            <a:ln w="349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 anchorCtr="1"/>
            <a:lstStyle>
              <a:defPPr>
                <a:defRPr lang="en-US"/>
              </a:defPPr>
              <a:lvl1pPr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1pPr>
              <a:lvl2pPr marL="2036763" indent="-1579563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2pPr>
              <a:lvl3pPr marL="4075113" indent="-3160713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3pPr>
              <a:lvl4pPr marL="6111875" indent="-4740275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4pPr>
              <a:lvl5pPr marL="8150225" indent="-6321425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pPr algn="ctr" defTabSz="2195513">
                <a:spcBef>
                  <a:spcPts val="0"/>
                </a:spcBef>
                <a:defRPr/>
              </a:pPr>
              <a:r>
                <a:rPr lang="en-US" sz="4400" b="1" dirty="0">
                  <a:latin typeface="Tahoma" charset="0"/>
                </a:rPr>
                <a:t>Sensory World Model, </a:t>
              </a:r>
              <a:br>
                <a:rPr lang="en-US" sz="4400" b="1" dirty="0">
                  <a:latin typeface="Tahoma" charset="0"/>
                </a:rPr>
              </a:br>
              <a:r>
                <a:rPr lang="en-US" sz="4400" b="1" dirty="0">
                  <a:latin typeface="Tahoma" charset="0"/>
                </a:rPr>
                <a:t>Conceptual World,</a:t>
              </a:r>
            </a:p>
            <a:p>
              <a:pPr algn="ctr" defTabSz="2195513">
                <a:spcBef>
                  <a:spcPts val="600"/>
                </a:spcBef>
                <a:defRPr/>
              </a:pPr>
              <a:r>
                <a:rPr lang="en-US" sz="3600" b="1" dirty="0">
                  <a:latin typeface="Tahoma" charset="0"/>
                </a:rPr>
                <a:t>and Directs Attention,</a:t>
              </a:r>
            </a:p>
            <a:p>
              <a:pPr algn="ctr" defTabSz="2195513">
                <a:spcBef>
                  <a:spcPts val="600"/>
                </a:spcBef>
                <a:defRPr/>
              </a:pPr>
              <a:r>
                <a:rPr lang="en-US" sz="3200" b="1" dirty="0">
                  <a:latin typeface="Tahoma" charset="0"/>
                </a:rPr>
                <a:t>includes</a:t>
              </a:r>
            </a:p>
            <a:p>
              <a:pPr algn="ctr" defTabSz="2195513">
                <a:spcBef>
                  <a:spcPts val="600"/>
                </a:spcBef>
                <a:defRPr/>
              </a:pPr>
              <a:r>
                <a:rPr lang="en-US" sz="3600" b="1" dirty="0">
                  <a:latin typeface="Tahoma" charset="0"/>
                </a:rPr>
                <a:t>Intuition, plus</a:t>
              </a:r>
            </a:p>
            <a:p>
              <a:pPr algn="ctr" defTabSz="2195513">
                <a:spcBef>
                  <a:spcPts val="0"/>
                </a:spcBef>
                <a:defRPr/>
              </a:pPr>
              <a:r>
                <a:rPr lang="en-US" sz="3600" b="1" dirty="0">
                  <a:latin typeface="Tahoma" charset="0"/>
                </a:rPr>
                <a:t>Goals and Self-Models</a:t>
              </a:r>
              <a:br>
                <a:rPr lang="en-US" sz="3600" b="1" dirty="0">
                  <a:latin typeface="Tahoma" charset="0"/>
                </a:rPr>
              </a:br>
              <a:r>
                <a:rPr lang="en-US" sz="3600" b="1" dirty="0">
                  <a:latin typeface="Tahoma" charset="0"/>
                </a:rPr>
                <a:t>for all three Agents</a:t>
              </a:r>
              <a:endParaRPr lang="en-US" sz="3600" b="1" u="sng" dirty="0">
                <a:latin typeface="Tahoma" charset="0"/>
              </a:endParaRPr>
            </a:p>
          </p:txBody>
        </p:sp>
        <p:sp>
          <p:nvSpPr>
            <p:cNvPr id="59" name="Rounded Rectangle 9">
              <a:extLst>
                <a:ext uri="{FF2B5EF4-FFF2-40B4-BE49-F238E27FC236}">
                  <a16:creationId xmlns:a16="http://schemas.microsoft.com/office/drawing/2014/main" id="{99720B5D-7A30-4246-B6D9-EAA0ADF95CA7}"/>
                </a:ext>
              </a:extLst>
            </p:cNvPr>
            <p:cNvSpPr/>
            <p:nvPr/>
          </p:nvSpPr>
          <p:spPr bwMode="auto">
            <a:xfrm>
              <a:off x="9737573" y="3432947"/>
              <a:ext cx="3429000" cy="5698699"/>
            </a:xfrm>
            <a:prstGeom prst="roundRect">
              <a:avLst/>
            </a:prstGeom>
            <a:solidFill>
              <a:srgbClr val="9999FF"/>
            </a:solidFill>
            <a:ln w="222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 anchorCtr="1"/>
            <a:lstStyle>
              <a:defPPr>
                <a:defRPr lang="en-US"/>
              </a:defPPr>
              <a:lvl1pPr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1pPr>
              <a:lvl2pPr marL="2036763" indent="-1579563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2pPr>
              <a:lvl3pPr marL="4075113" indent="-3160713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3pPr>
              <a:lvl4pPr marL="6111875" indent="-4740275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4pPr>
              <a:lvl5pPr marL="8150225" indent="-6321425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pPr defTabSz="2195513">
                <a:lnSpc>
                  <a:spcPts val="2600"/>
                </a:lnSpc>
                <a:defRPr/>
              </a:pPr>
              <a:endParaRPr lang="en-US" sz="2400" b="1" dirty="0">
                <a:latin typeface="Tahoma" charset="0"/>
              </a:endParaRPr>
            </a:p>
          </p:txBody>
        </p:sp>
        <p:sp>
          <p:nvSpPr>
            <p:cNvPr id="60" name="TextBox 48">
              <a:extLst>
                <a:ext uri="{FF2B5EF4-FFF2-40B4-BE49-F238E27FC236}">
                  <a16:creationId xmlns:a16="http://schemas.microsoft.com/office/drawing/2014/main" id="{44ADEC6A-1678-4BEE-9BF3-A5D8EC7D606C}"/>
                </a:ext>
              </a:extLst>
            </p:cNvPr>
            <p:cNvSpPr txBox="1"/>
            <p:nvPr/>
          </p:nvSpPr>
          <p:spPr bwMode="auto">
            <a:xfrm>
              <a:off x="4322422" y="3492846"/>
              <a:ext cx="2362793" cy="73397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1pPr>
              <a:lvl2pPr marL="2036763" indent="-1579563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2pPr>
              <a:lvl3pPr marL="4075113" indent="-3160713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3pPr>
              <a:lvl4pPr marL="6111875" indent="-4740275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4pPr>
              <a:lvl5pPr marL="8150225" indent="-6321425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4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Modeler</a:t>
              </a:r>
              <a:endParaRPr 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488604F9-9DD3-4850-BE67-DD168E871789}"/>
              </a:ext>
            </a:extLst>
          </p:cNvPr>
          <p:cNvGrpSpPr/>
          <p:nvPr/>
        </p:nvGrpSpPr>
        <p:grpSpPr>
          <a:xfrm>
            <a:off x="14464515" y="3383721"/>
            <a:ext cx="1756417" cy="5729356"/>
            <a:chOff x="13014034" y="3726828"/>
            <a:chExt cx="1675461" cy="5465280"/>
          </a:xfrm>
        </p:grpSpPr>
        <p:sp>
          <p:nvSpPr>
            <p:cNvPr id="94" name="TextBox 20">
              <a:extLst>
                <a:ext uri="{FF2B5EF4-FFF2-40B4-BE49-F238E27FC236}">
                  <a16:creationId xmlns:a16="http://schemas.microsoft.com/office/drawing/2014/main" id="{48E64926-F116-413D-A905-85875B6641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13082343" y="4634255"/>
              <a:ext cx="2514577" cy="6997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1pPr>
              <a:lvl2pPr marL="2036763" indent="-1579563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2pPr>
              <a:lvl3pPr marL="4075113" indent="-3160713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3pPr>
              <a:lvl4pPr marL="6111875" indent="-4740275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4pPr>
              <a:lvl5pPr marL="8150225" indent="-6321425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pPr algn="ctr" eaLnBrk="1" hangingPunct="1">
                <a:lnSpc>
                  <a:spcPts val="2500"/>
                </a:lnSpc>
              </a:pPr>
              <a:r>
                <a:rPr lang="en-US" altLang="en-US" sz="2400" b="1" dirty="0"/>
                <a:t>Spoken &amp; Written Language Output</a:t>
              </a:r>
            </a:p>
          </p:txBody>
        </p:sp>
        <p:sp>
          <p:nvSpPr>
            <p:cNvPr id="95" name="TextBox 21">
              <a:extLst>
                <a:ext uri="{FF2B5EF4-FFF2-40B4-BE49-F238E27FC236}">
                  <a16:creationId xmlns:a16="http://schemas.microsoft.com/office/drawing/2014/main" id="{EE65ED17-D385-406E-BB4B-506F89BDAB0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13082344" y="7584958"/>
              <a:ext cx="2514577" cy="6997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1pPr>
              <a:lvl2pPr marL="2036763" indent="-1579563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2pPr>
              <a:lvl3pPr marL="4075113" indent="-3160713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3pPr>
              <a:lvl4pPr marL="6111875" indent="-4740275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4pPr>
              <a:lvl5pPr marL="8150225" indent="-6321425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pPr algn="ctr" eaLnBrk="1" hangingPunct="1">
                <a:lnSpc>
                  <a:spcPts val="2500"/>
                </a:lnSpc>
              </a:pPr>
              <a:r>
                <a:rPr lang="en-US" altLang="en-US" sz="2400" b="1" dirty="0"/>
                <a:t>Control all Muscles </a:t>
              </a:r>
              <a:br>
                <a:rPr lang="en-US" altLang="en-US" sz="2400" b="1" dirty="0"/>
              </a:br>
              <a:r>
                <a:rPr lang="en-US" altLang="en-US" sz="2400" b="1" dirty="0"/>
                <a:t>and Glands</a:t>
              </a:r>
            </a:p>
          </p:txBody>
        </p:sp>
        <p:sp>
          <p:nvSpPr>
            <p:cNvPr id="102" name="Right Arrow 21">
              <a:extLst>
                <a:ext uri="{FF2B5EF4-FFF2-40B4-BE49-F238E27FC236}">
                  <a16:creationId xmlns:a16="http://schemas.microsoft.com/office/drawing/2014/main" id="{D3DCF5E4-8F76-4E83-B056-70EE810323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014034" y="7607603"/>
              <a:ext cx="990600" cy="609595"/>
            </a:xfrm>
            <a:prstGeom prst="rightArrow">
              <a:avLst>
                <a:gd name="adj1" fmla="val 50000"/>
                <a:gd name="adj2" fmla="val 49999"/>
              </a:avLst>
            </a:prstGeom>
            <a:solidFill>
              <a:schemeClr val="bg1">
                <a:lumMod val="75000"/>
              </a:schemeClr>
            </a:solidFill>
            <a:ln w="22225" algn="ctr">
              <a:solidFill>
                <a:schemeClr val="tx1"/>
              </a:solidFill>
              <a:round/>
              <a:headEnd/>
              <a:tailEnd/>
            </a:ln>
          </p:spPr>
          <p:txBody>
            <a:bodyPr anchorCtr="1"/>
            <a:lstStyle>
              <a:defPPr>
                <a:defRPr lang="en-US"/>
              </a:defPPr>
              <a:lvl1pPr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1pPr>
              <a:lvl2pPr marL="2036763" indent="-1579563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2pPr>
              <a:lvl3pPr marL="4075113" indent="-3160713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3pPr>
              <a:lvl4pPr marL="6111875" indent="-4740275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4pPr>
              <a:lvl5pPr marL="8150225" indent="-6321425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US" altLang="en-US" sz="4000">
                <a:latin typeface="Tahoma" panose="020B0604030504040204" pitchFamily="34" charset="0"/>
              </a:endParaRPr>
            </a:p>
          </p:txBody>
        </p:sp>
        <p:sp>
          <p:nvSpPr>
            <p:cNvPr id="103" name="Right Arrow 20">
              <a:extLst>
                <a:ext uri="{FF2B5EF4-FFF2-40B4-BE49-F238E27FC236}">
                  <a16:creationId xmlns:a16="http://schemas.microsoft.com/office/drawing/2014/main" id="{F79404C9-5DB7-4D91-ACCC-DD967F8500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014034" y="4677164"/>
              <a:ext cx="990600" cy="609595"/>
            </a:xfrm>
            <a:prstGeom prst="rightArrow">
              <a:avLst>
                <a:gd name="adj1" fmla="val 50000"/>
                <a:gd name="adj2" fmla="val 49999"/>
              </a:avLst>
            </a:prstGeom>
            <a:solidFill>
              <a:schemeClr val="bg1">
                <a:lumMod val="75000"/>
              </a:schemeClr>
            </a:solidFill>
            <a:ln w="22225" algn="ctr">
              <a:solidFill>
                <a:schemeClr val="tx1"/>
              </a:solidFill>
              <a:round/>
              <a:headEnd/>
              <a:tailEnd/>
            </a:ln>
          </p:spPr>
          <p:txBody>
            <a:bodyPr anchorCtr="1"/>
            <a:lstStyle>
              <a:defPPr>
                <a:defRPr lang="en-US"/>
              </a:defPPr>
              <a:lvl1pPr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1pPr>
              <a:lvl2pPr marL="2036763" indent="-1579563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2pPr>
              <a:lvl3pPr marL="4075113" indent="-3160713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3pPr>
              <a:lvl4pPr marL="6111875" indent="-4740275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4pPr>
              <a:lvl5pPr marL="8150225" indent="-6321425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US" altLang="en-US" sz="4000">
                <a:latin typeface="Tahoma" panose="020B0604030504040204" pitchFamily="34" charset="0"/>
              </a:endParaRPr>
            </a:p>
          </p:txBody>
        </p:sp>
      </p:grpSp>
      <p:sp>
        <p:nvSpPr>
          <p:cNvPr id="108" name="TextBox 107">
            <a:extLst>
              <a:ext uri="{FF2B5EF4-FFF2-40B4-BE49-F238E27FC236}">
                <a16:creationId xmlns:a16="http://schemas.microsoft.com/office/drawing/2014/main" id="{B6D1AF9A-97D4-4779-AF27-F56FB3021E73}"/>
              </a:ext>
            </a:extLst>
          </p:cNvPr>
          <p:cNvSpPr txBox="1"/>
          <p:nvPr/>
        </p:nvSpPr>
        <p:spPr>
          <a:xfrm>
            <a:off x="11333827" y="4953000"/>
            <a:ext cx="301717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2195513">
              <a:spcBef>
                <a:spcPts val="0"/>
              </a:spcBef>
              <a:defRPr/>
            </a:pPr>
            <a:r>
              <a:rPr lang="en-US" sz="4400" b="1" dirty="0">
                <a:latin typeface="Tahoma" charset="0"/>
              </a:rPr>
              <a:t>Controller</a:t>
            </a:r>
            <a:endParaRPr lang="en-US" sz="2800" dirty="0"/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33898316-76C8-463B-BA15-2662F9DB16D1}"/>
              </a:ext>
            </a:extLst>
          </p:cNvPr>
          <p:cNvSpPr txBox="1"/>
          <p:nvPr/>
        </p:nvSpPr>
        <p:spPr>
          <a:xfrm>
            <a:off x="12044707" y="5715000"/>
            <a:ext cx="155683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2195513">
              <a:defRPr/>
            </a:pPr>
            <a:r>
              <a:rPr lang="en-US" sz="2400" b="1" dirty="0">
                <a:latin typeface="Tahoma" charset="0"/>
              </a:rPr>
              <a:t>Controls</a:t>
            </a:r>
          </a:p>
          <a:p>
            <a:pPr algn="ctr" defTabSz="2195513">
              <a:spcBef>
                <a:spcPts val="0"/>
              </a:spcBef>
              <a:defRPr/>
            </a:pPr>
            <a:r>
              <a:rPr lang="en-US" sz="2400" b="1" dirty="0">
                <a:latin typeface="Tahoma" charset="0"/>
              </a:rPr>
              <a:t>the Body</a:t>
            </a:r>
            <a:endParaRPr lang="en-US" sz="2400" dirty="0"/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261E3850-6DBA-4F25-8446-92B006A07D18}"/>
              </a:ext>
            </a:extLst>
          </p:cNvPr>
          <p:cNvSpPr txBox="1"/>
          <p:nvPr/>
        </p:nvSpPr>
        <p:spPr>
          <a:xfrm>
            <a:off x="11155679" y="7779603"/>
            <a:ext cx="33088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195513">
              <a:spcBef>
                <a:spcPts val="0"/>
              </a:spcBef>
              <a:defRPr/>
            </a:pPr>
            <a:r>
              <a:rPr lang="en-US" sz="2400" b="1" dirty="0">
                <a:latin typeface="Tahoma" charset="0"/>
              </a:rPr>
              <a:t>Produces feelings</a:t>
            </a:r>
            <a:br>
              <a:rPr lang="en-US" sz="2400" b="1" dirty="0">
                <a:latin typeface="Tahoma" charset="0"/>
              </a:rPr>
            </a:br>
            <a:r>
              <a:rPr lang="en-US" sz="2400" b="1" dirty="0">
                <a:latin typeface="Tahoma" charset="0"/>
              </a:rPr>
              <a:t>and emotions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D43DC88F-1997-46E0-A6B7-AB55F9682603}"/>
              </a:ext>
            </a:extLst>
          </p:cNvPr>
          <p:cNvSpPr txBox="1"/>
          <p:nvPr/>
        </p:nvSpPr>
        <p:spPr>
          <a:xfrm>
            <a:off x="11155680" y="3505200"/>
            <a:ext cx="33634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2195513">
              <a:defRPr/>
            </a:pPr>
            <a:r>
              <a:rPr lang="en-US" sz="2400" b="1" dirty="0">
                <a:latin typeface="Tahoma" charset="0"/>
              </a:rPr>
              <a:t>Produces inner </a:t>
            </a:r>
            <a:br>
              <a:rPr lang="en-US" sz="2400" b="1" dirty="0">
                <a:latin typeface="Tahoma" charset="0"/>
              </a:rPr>
            </a:br>
            <a:r>
              <a:rPr lang="en-US" sz="2400" b="1" dirty="0">
                <a:latin typeface="Tahoma" charset="0"/>
              </a:rPr>
              <a:t>voice &amp; visualization</a:t>
            </a:r>
          </a:p>
        </p:txBody>
      </p:sp>
      <p:cxnSp>
        <p:nvCxnSpPr>
          <p:cNvPr id="126" name="Straight Arrow Connector 125">
            <a:extLst>
              <a:ext uri="{FF2B5EF4-FFF2-40B4-BE49-F238E27FC236}">
                <a16:creationId xmlns:a16="http://schemas.microsoft.com/office/drawing/2014/main" id="{7CFB4E62-BC63-49F0-8865-6685127CF659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9509760" y="8321040"/>
            <a:ext cx="1828800" cy="0"/>
          </a:xfrm>
          <a:prstGeom prst="straightConnector1">
            <a:avLst/>
          </a:prstGeom>
          <a:ln w="63500">
            <a:solidFill>
              <a:schemeClr val="tx1"/>
            </a:solidFill>
            <a:prstDash val="solid"/>
            <a:headEnd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Arrow Connector 124">
            <a:extLst>
              <a:ext uri="{FF2B5EF4-FFF2-40B4-BE49-F238E27FC236}">
                <a16:creationId xmlns:a16="http://schemas.microsoft.com/office/drawing/2014/main" id="{3642A59A-F156-4211-8508-33F2E557D39F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9509760" y="3840480"/>
            <a:ext cx="1828800" cy="0"/>
          </a:xfrm>
          <a:prstGeom prst="straightConnector1">
            <a:avLst/>
          </a:prstGeom>
          <a:ln w="63500">
            <a:solidFill>
              <a:schemeClr val="tx1"/>
            </a:solidFill>
            <a:prstDash val="solid"/>
            <a:headEnd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8" name="Group 87">
            <a:extLst>
              <a:ext uri="{FF2B5EF4-FFF2-40B4-BE49-F238E27FC236}">
                <a16:creationId xmlns:a16="http://schemas.microsoft.com/office/drawing/2014/main" id="{50ABB01B-2CC4-4DC0-87AE-E5B66E370E36}"/>
              </a:ext>
            </a:extLst>
          </p:cNvPr>
          <p:cNvGrpSpPr/>
          <p:nvPr/>
        </p:nvGrpSpPr>
        <p:grpSpPr>
          <a:xfrm>
            <a:off x="1473200" y="3352799"/>
            <a:ext cx="2018504" cy="5760279"/>
            <a:chOff x="621510" y="3578321"/>
            <a:chExt cx="1925467" cy="5494778"/>
          </a:xfrm>
        </p:grpSpPr>
        <p:sp>
          <p:nvSpPr>
            <p:cNvPr id="89" name="TextBox 36">
              <a:extLst>
                <a:ext uri="{FF2B5EF4-FFF2-40B4-BE49-F238E27FC236}">
                  <a16:creationId xmlns:a16="http://schemas.microsoft.com/office/drawing/2014/main" id="{B2513005-D76A-45FD-ABFF-CAB227E1548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-285917" y="4485748"/>
              <a:ext cx="2514577" cy="6997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1pPr>
              <a:lvl2pPr marL="2036763" indent="-1579563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2pPr>
              <a:lvl3pPr marL="4075113" indent="-3160713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3pPr>
              <a:lvl4pPr marL="6111875" indent="-4740275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4pPr>
              <a:lvl5pPr marL="8150225" indent="-6321425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pPr algn="ctr" eaLnBrk="1" hangingPunct="1">
                <a:lnSpc>
                  <a:spcPts val="2500"/>
                </a:lnSpc>
              </a:pPr>
              <a:r>
                <a:rPr lang="en-US" altLang="en-US" sz="2400" b="1" dirty="0"/>
                <a:t>Spoken &amp; Written Language Input</a:t>
              </a:r>
            </a:p>
          </p:txBody>
        </p:sp>
        <p:sp>
          <p:nvSpPr>
            <p:cNvPr id="90" name="TextBox 37">
              <a:extLst>
                <a:ext uri="{FF2B5EF4-FFF2-40B4-BE49-F238E27FC236}">
                  <a16:creationId xmlns:a16="http://schemas.microsoft.com/office/drawing/2014/main" id="{E7D668F3-7B1D-49E9-9708-8FE7A1F4A9D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-285917" y="7465949"/>
              <a:ext cx="2514577" cy="6997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1pPr>
              <a:lvl2pPr marL="2036763" indent="-1579563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2pPr>
              <a:lvl3pPr marL="4075113" indent="-3160713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3pPr>
              <a:lvl4pPr marL="6111875" indent="-4740275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4pPr>
              <a:lvl5pPr marL="8150225" indent="-6321425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pPr algn="ctr" eaLnBrk="1" hangingPunct="1">
                <a:lnSpc>
                  <a:spcPts val="2500"/>
                </a:lnSpc>
              </a:pPr>
              <a:r>
                <a:rPr lang="en-US" altLang="en-US" sz="2400" b="1" dirty="0"/>
                <a:t>Vision, Hearing, &amp;</a:t>
              </a:r>
              <a:br>
                <a:rPr lang="en-US" altLang="en-US" sz="2400" b="1" dirty="0"/>
              </a:br>
              <a:r>
                <a:rPr lang="en-US" altLang="en-US" sz="2400" b="1" dirty="0"/>
                <a:t>All Body Senses</a:t>
              </a:r>
            </a:p>
          </p:txBody>
        </p:sp>
        <p:sp>
          <p:nvSpPr>
            <p:cNvPr id="91" name="Right Arrow 18">
              <a:extLst>
                <a:ext uri="{FF2B5EF4-FFF2-40B4-BE49-F238E27FC236}">
                  <a16:creationId xmlns:a16="http://schemas.microsoft.com/office/drawing/2014/main" id="{70334216-DD0B-48B6-8C2B-839F15649B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55437" y="4559630"/>
              <a:ext cx="1191540" cy="617823"/>
            </a:xfrm>
            <a:prstGeom prst="rightArrow">
              <a:avLst>
                <a:gd name="adj1" fmla="val 50000"/>
                <a:gd name="adj2" fmla="val 49999"/>
              </a:avLst>
            </a:prstGeom>
            <a:solidFill>
              <a:schemeClr val="bg1">
                <a:lumMod val="75000"/>
              </a:schemeClr>
            </a:solidFill>
            <a:ln w="22225" algn="ctr">
              <a:solidFill>
                <a:schemeClr val="tx1"/>
              </a:solidFill>
              <a:round/>
              <a:headEnd/>
              <a:tailEnd/>
            </a:ln>
          </p:spPr>
          <p:txBody>
            <a:bodyPr anchorCtr="1"/>
            <a:lstStyle>
              <a:defPPr>
                <a:defRPr lang="en-US"/>
              </a:defPPr>
              <a:lvl1pPr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1pPr>
              <a:lvl2pPr marL="2036763" indent="-1579563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2pPr>
              <a:lvl3pPr marL="4075113" indent="-3160713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3pPr>
              <a:lvl4pPr marL="6111875" indent="-4740275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4pPr>
              <a:lvl5pPr marL="8150225" indent="-6321425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US" altLang="en-US" sz="4000">
                <a:latin typeface="Tahoma" panose="020B0604030504040204" pitchFamily="34" charset="0"/>
              </a:endParaRPr>
            </a:p>
          </p:txBody>
        </p:sp>
        <p:sp>
          <p:nvSpPr>
            <p:cNvPr id="92" name="Right Arrow 19">
              <a:extLst>
                <a:ext uri="{FF2B5EF4-FFF2-40B4-BE49-F238E27FC236}">
                  <a16:creationId xmlns:a16="http://schemas.microsoft.com/office/drawing/2014/main" id="{6282F9F8-3B2E-47A5-B772-E0962377CF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55437" y="7488926"/>
              <a:ext cx="1191540" cy="609594"/>
            </a:xfrm>
            <a:prstGeom prst="rightArrow">
              <a:avLst>
                <a:gd name="adj1" fmla="val 50000"/>
                <a:gd name="adj2" fmla="val 49999"/>
              </a:avLst>
            </a:prstGeom>
            <a:solidFill>
              <a:schemeClr val="bg1">
                <a:lumMod val="75000"/>
              </a:schemeClr>
            </a:solidFill>
            <a:ln w="22225" algn="ctr">
              <a:solidFill>
                <a:schemeClr val="tx1"/>
              </a:solidFill>
              <a:round/>
              <a:headEnd/>
              <a:tailEnd/>
            </a:ln>
          </p:spPr>
          <p:txBody>
            <a:bodyPr anchorCtr="1"/>
            <a:lstStyle>
              <a:defPPr>
                <a:defRPr lang="en-US"/>
              </a:defPPr>
              <a:lvl1pPr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1pPr>
              <a:lvl2pPr marL="2036763" indent="-1579563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2pPr>
              <a:lvl3pPr marL="4075113" indent="-3160713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3pPr>
              <a:lvl4pPr marL="6111875" indent="-4740275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4pPr>
              <a:lvl5pPr marL="8150225" indent="-6321425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US" altLang="en-US" sz="4000">
                <a:latin typeface="Tahoma" panose="020B0604030504040204" pitchFamily="34" charset="0"/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6A54C88D-AF8A-49C3-A10E-64CCB5A59644}"/>
              </a:ext>
            </a:extLst>
          </p:cNvPr>
          <p:cNvSpPr txBox="1"/>
          <p:nvPr/>
        </p:nvSpPr>
        <p:spPr>
          <a:xfrm>
            <a:off x="3538727" y="6994773"/>
            <a:ext cx="6153912" cy="1569660"/>
          </a:xfrm>
          <a:prstGeom prst="rect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tx1"/>
            </a:solidFill>
          </a:ln>
        </p:spPr>
        <p:txBody>
          <a:bodyPr wrap="none" rtlCol="0" anchor="ctr">
            <a:noAutofit/>
          </a:bodyPr>
          <a:lstStyle/>
          <a:p>
            <a:pPr algn="ctr"/>
            <a:r>
              <a:rPr lang="en-US" sz="3200" b="1" u="sng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ahoma" charset="0"/>
              </a:rPr>
              <a:t>Diffuse Awareness</a:t>
            </a:r>
          </a:p>
          <a:p>
            <a:pPr algn="ctr"/>
            <a:r>
              <a:rPr lang="en-US" sz="3200" dirty="0">
                <a:latin typeface="Tahoma" charset="0"/>
              </a:rPr>
              <a:t>The</a:t>
            </a:r>
            <a:r>
              <a:rPr lang="en-US" sz="3200" b="1" dirty="0">
                <a:latin typeface="Tahoma" charset="0"/>
              </a:rPr>
              <a:t> World Model </a:t>
            </a:r>
            <a:r>
              <a:rPr lang="en-US" sz="3200" dirty="0">
                <a:latin typeface="Tahoma" charset="0"/>
              </a:rPr>
              <a:t>and the </a:t>
            </a:r>
            <a:br>
              <a:rPr lang="en-US" sz="3200" b="1" dirty="0">
                <a:latin typeface="Tahoma" charset="0"/>
              </a:rPr>
            </a:br>
            <a:r>
              <a:rPr lang="en-US" sz="3200" b="1" dirty="0">
                <a:latin typeface="Tahoma" charset="0"/>
              </a:rPr>
              <a:t>Diffuse Attention Schema</a:t>
            </a:r>
            <a:endParaRPr lang="en-US" sz="3200" b="1" dirty="0"/>
          </a:p>
        </p:txBody>
      </p:sp>
      <p:sp>
        <p:nvSpPr>
          <p:cNvPr id="34" name="Arrow: Left-Right 33">
            <a:extLst>
              <a:ext uri="{FF2B5EF4-FFF2-40B4-BE49-F238E27FC236}">
                <a16:creationId xmlns:a16="http://schemas.microsoft.com/office/drawing/2014/main" id="{DC602600-0AC3-45A1-BFD9-03D4A2FADEDC}"/>
              </a:ext>
            </a:extLst>
          </p:cNvPr>
          <p:cNvSpPr/>
          <p:nvPr/>
        </p:nvSpPr>
        <p:spPr bwMode="auto">
          <a:xfrm>
            <a:off x="3454400" y="5450415"/>
            <a:ext cx="10383520" cy="1379339"/>
          </a:xfrm>
          <a:prstGeom prst="leftRightArrow">
            <a:avLst>
              <a:gd name="adj1" fmla="val 77489"/>
              <a:gd name="adj2" fmla="val 50000"/>
            </a:avLst>
          </a:prstGeom>
          <a:solidFill>
            <a:schemeClr val="bg1">
              <a:lumMod val="75000"/>
            </a:schemeClr>
          </a:solidFill>
          <a:ln w="38100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 b="1" u="sng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ahoma" charset="0"/>
              </a:rPr>
              <a:t>Focal Awareness</a:t>
            </a:r>
            <a:r>
              <a:rPr lang="en-US" sz="32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ahoma" charset="0"/>
              </a:rPr>
              <a:t>                              </a:t>
            </a:r>
            <a:r>
              <a:rPr lang="en-US" sz="3200" dirty="0">
                <a:solidFill>
                  <a:srgbClr val="BFBFBF"/>
                </a:solidFill>
                <a:latin typeface="Tahoma" charset="0"/>
              </a:rPr>
              <a:t>. </a:t>
            </a:r>
            <a:br>
              <a:rPr lang="en-US" sz="3200" dirty="0">
                <a:solidFill>
                  <a:srgbClr val="BFBFBF"/>
                </a:solidFill>
                <a:latin typeface="Tahoma" charset="0"/>
              </a:rPr>
            </a:br>
            <a:r>
              <a:rPr lang="en-US" sz="3200" b="1" dirty="0">
                <a:latin typeface="Tahoma" charset="0"/>
              </a:rPr>
              <a:t>Focal Models </a:t>
            </a:r>
            <a:r>
              <a:rPr lang="en-US" sz="3200" dirty="0">
                <a:latin typeface="Tahoma" charset="0"/>
              </a:rPr>
              <a:t>and</a:t>
            </a:r>
            <a:r>
              <a:rPr lang="en-US" sz="3200" b="1" dirty="0">
                <a:latin typeface="Tahoma" charset="0"/>
              </a:rPr>
              <a:t> Focal Attention Schemas</a:t>
            </a:r>
            <a:endParaRPr lang="en-US" sz="3200" b="1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5059A3D-24FC-43FE-A63E-A30CA16E1A0F}"/>
              </a:ext>
            </a:extLst>
          </p:cNvPr>
          <p:cNvSpPr txBox="1"/>
          <p:nvPr/>
        </p:nvSpPr>
        <p:spPr>
          <a:xfrm>
            <a:off x="11229042" y="6757416"/>
            <a:ext cx="3182021" cy="1077218"/>
          </a:xfrm>
          <a:prstGeom prst="rect">
            <a:avLst/>
          </a:prstGeom>
          <a:solidFill>
            <a:schemeClr val="bg2">
              <a:lumMod val="10000"/>
              <a:lumOff val="90000"/>
            </a:schemeClr>
          </a:solidFill>
          <a:ln w="38100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Tahoma" charset="0"/>
              </a:rPr>
              <a:t>Access</a:t>
            </a:r>
            <a:br>
              <a:rPr lang="en-US" sz="3200" b="1" dirty="0">
                <a:solidFill>
                  <a:srgbClr val="0070C0"/>
                </a:solidFill>
                <a:latin typeface="Tahoma" charset="0"/>
              </a:rPr>
            </a:br>
            <a:r>
              <a:rPr lang="en-US" sz="3200" b="1" dirty="0">
                <a:solidFill>
                  <a:srgbClr val="0070C0"/>
                </a:solidFill>
                <a:latin typeface="Tahoma" charset="0"/>
              </a:rPr>
              <a:t>Consciousness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7444F2A-08DC-4DF6-BA80-54E11F5B666A}"/>
              </a:ext>
            </a:extLst>
          </p:cNvPr>
          <p:cNvSpPr txBox="1">
            <a:spLocks noChangeAspect="1"/>
          </p:cNvSpPr>
          <p:nvPr/>
        </p:nvSpPr>
        <p:spPr>
          <a:xfrm>
            <a:off x="3639312" y="6389917"/>
            <a:ext cx="5943600" cy="592864"/>
          </a:xfrm>
          <a:prstGeom prst="rect">
            <a:avLst/>
          </a:prstGeom>
          <a:solidFill>
            <a:schemeClr val="bg2">
              <a:lumMod val="10000"/>
              <a:lumOff val="90000"/>
            </a:schemeClr>
          </a:solidFill>
          <a:ln w="38100">
            <a:solidFill>
              <a:schemeClr val="tx1"/>
            </a:solidFill>
          </a:ln>
        </p:spPr>
        <p:txBody>
          <a:bodyPr wrap="none" rtlCol="0" anchor="ctr">
            <a:noAutofit/>
          </a:bodyPr>
          <a:lstStyle/>
          <a:p>
            <a:pPr algn="ctr"/>
            <a:r>
              <a:rPr lang="en-US" sz="3200" b="1" dirty="0">
                <a:solidFill>
                  <a:srgbClr val="006666"/>
                </a:solidFill>
                <a:latin typeface="Tahoma" charset="0"/>
              </a:rPr>
              <a:t>Phenomenal Consciousness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18182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16231">
        <p:fade/>
      </p:transition>
    </mc:Choice>
    <mc:Fallback xmlns="">
      <p:transition spd="med" advTm="516231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C006F-6A4C-4E3C-BC94-CAC13B37A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Does the Controller Report “Colors”?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004DA8-540B-41E4-ABB7-100A79E73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FA7B1-9781-4CDD-AD7A-615476979112}" type="slidenum">
              <a:rPr lang="en-US" smtClean="0"/>
              <a:pPr>
                <a:defRPr/>
              </a:pPr>
              <a:t>64</a:t>
            </a:fld>
            <a:endParaRPr lang="en-US" dirty="0"/>
          </a:p>
        </p:txBody>
      </p:sp>
      <p:pic>
        <p:nvPicPr>
          <p:cNvPr id="6" name="Picture 5" descr="A green apple&#10;&#10;Description automatically generated">
            <a:extLst>
              <a:ext uri="{FF2B5EF4-FFF2-40B4-BE49-F238E27FC236}">
                <a16:creationId xmlns:a16="http://schemas.microsoft.com/office/drawing/2014/main" id="{199B0E08-6B2F-4932-96C7-7404582B59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600" y="3139976"/>
            <a:ext cx="6019800" cy="6019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8714EB4-E6BC-495E-BBA7-5F2817B2614B}"/>
              </a:ext>
            </a:extLst>
          </p:cNvPr>
          <p:cNvSpPr txBox="1"/>
          <p:nvPr/>
        </p:nvSpPr>
        <p:spPr>
          <a:xfrm>
            <a:off x="2924472" y="3345359"/>
            <a:ext cx="354456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/>
              <a:t>Focal Model</a:t>
            </a:r>
            <a:endParaRPr lang="en-US" sz="4400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486681E-AF03-4243-8BE1-2CE785A84BFB}"/>
              </a:ext>
            </a:extLst>
          </p:cNvPr>
          <p:cNvGrpSpPr/>
          <p:nvPr/>
        </p:nvGrpSpPr>
        <p:grpSpPr>
          <a:xfrm>
            <a:off x="3549966" y="5159276"/>
            <a:ext cx="6687026" cy="1981200"/>
            <a:chOff x="4140200" y="5029200"/>
            <a:chExt cx="6687026" cy="1981200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08A69CF1-3201-4726-A85F-D199822538DC}"/>
                </a:ext>
              </a:extLst>
            </p:cNvPr>
            <p:cNvSpPr/>
            <p:nvPr/>
          </p:nvSpPr>
          <p:spPr bwMode="auto">
            <a:xfrm>
              <a:off x="4140200" y="5029200"/>
              <a:ext cx="2133600" cy="1981200"/>
            </a:xfrm>
            <a:prstGeom prst="ellipse">
              <a:avLst/>
            </a:prstGeom>
            <a:noFill/>
            <a:ln w="1301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1" compatLnSpc="1">
              <a:prstTxWarp prst="textNoShape">
                <a:avLst/>
              </a:prstTxWarp>
            </a:bodyPr>
            <a:lstStyle/>
            <a:p>
              <a:pPr marL="0" marR="0" indent="0" algn="l" defTabSz="219551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300" b="0" i="0" u="none" strike="noStrike" cap="none" normalizeH="0" baseline="-2500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76658AB0-56EF-4BBC-BC3F-EB7982C54F4C}"/>
                </a:ext>
              </a:extLst>
            </p:cNvPr>
            <p:cNvCxnSpPr>
              <a:cxnSpLocks/>
              <a:stCxn id="8" idx="6"/>
            </p:cNvCxnSpPr>
            <p:nvPr/>
          </p:nvCxnSpPr>
          <p:spPr bwMode="auto">
            <a:xfrm>
              <a:off x="6273800" y="6019800"/>
              <a:ext cx="4553426" cy="0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59ACEC25-BF8C-484B-9287-A58BF4C19989}"/>
              </a:ext>
            </a:extLst>
          </p:cNvPr>
          <p:cNvSpPr txBox="1"/>
          <p:nvPr/>
        </p:nvSpPr>
        <p:spPr>
          <a:xfrm>
            <a:off x="10236992" y="5845076"/>
            <a:ext cx="664797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Type=</a:t>
            </a:r>
            <a:r>
              <a:rPr lang="en-US" sz="3600" b="1" dirty="0">
                <a:solidFill>
                  <a:schemeClr val="bg1">
                    <a:lumMod val="50000"/>
                  </a:schemeClr>
                </a:solidFill>
              </a:rPr>
              <a:t>Concept</a:t>
            </a:r>
          </a:p>
          <a:p>
            <a:r>
              <a:rPr lang="en-US" sz="3600" b="1" dirty="0">
                <a:solidFill>
                  <a:schemeClr val="bg1">
                    <a:lumMod val="50000"/>
                  </a:schemeClr>
                </a:solidFill>
              </a:rPr>
              <a:t>	</a:t>
            </a:r>
            <a:r>
              <a:rPr lang="en-US" sz="3600" b="1" dirty="0"/>
              <a:t>Sub-Type=</a:t>
            </a:r>
            <a:r>
              <a:rPr lang="en-US" sz="3600" b="1" dirty="0">
                <a:solidFill>
                  <a:schemeClr val="bg1">
                    <a:lumMod val="50000"/>
                  </a:schemeClr>
                </a:solidFill>
              </a:rPr>
              <a:t>Object</a:t>
            </a:r>
            <a:br>
              <a:rPr lang="en-US" sz="3600" b="1" dirty="0"/>
            </a:br>
            <a:r>
              <a:rPr lang="en-US" sz="3600" b="1" dirty="0"/>
              <a:t>		Category=</a:t>
            </a:r>
            <a:r>
              <a:rPr lang="en-US" sz="3600" b="1" dirty="0">
                <a:solidFill>
                  <a:schemeClr val="bg1">
                    <a:lumMod val="50000"/>
                  </a:schemeClr>
                </a:solidFill>
              </a:rPr>
              <a:t>Apple</a:t>
            </a:r>
          </a:p>
          <a:p>
            <a:r>
              <a:rPr lang="en-US" sz="3600" b="1" dirty="0"/>
              <a:t>			Color=</a:t>
            </a:r>
            <a:r>
              <a:rPr lang="en-US" sz="3600" b="1" dirty="0">
                <a:solidFill>
                  <a:schemeClr val="bg1">
                    <a:lumMod val="50000"/>
                  </a:schemeClr>
                </a:solidFill>
              </a:rPr>
              <a:t>Green</a:t>
            </a:r>
            <a:r>
              <a:rPr lang="en-US" sz="3600" b="1" dirty="0"/>
              <a:t>	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F4A083A-D87A-4640-B619-A2E6F84B9CB5}"/>
              </a:ext>
            </a:extLst>
          </p:cNvPr>
          <p:cNvGrpSpPr/>
          <p:nvPr/>
        </p:nvGrpSpPr>
        <p:grpSpPr>
          <a:xfrm>
            <a:off x="4697704" y="4997400"/>
            <a:ext cx="2774684" cy="437222"/>
            <a:chOff x="5287938" y="4867324"/>
            <a:chExt cx="2774684" cy="437222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3B6A83A9-9A41-4041-BC47-B5AB5A9F5B66}"/>
                </a:ext>
              </a:extLst>
            </p:cNvPr>
            <p:cNvSpPr/>
            <p:nvPr/>
          </p:nvSpPr>
          <p:spPr bwMode="auto">
            <a:xfrm>
              <a:off x="5287938" y="5167386"/>
              <a:ext cx="137160" cy="137160"/>
            </a:xfrm>
            <a:prstGeom prst="ellipse">
              <a:avLst/>
            </a:prstGeom>
            <a:noFill/>
            <a:ln w="412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1" compatLnSpc="1">
              <a:prstTxWarp prst="textNoShape">
                <a:avLst/>
              </a:prstTxWarp>
            </a:bodyPr>
            <a:lstStyle/>
            <a:p>
              <a:pPr marL="0" marR="0" indent="0" algn="l" defTabSz="219551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3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204E8FAA-4FF3-48A9-BBEE-04A08854B0FE}"/>
                </a:ext>
              </a:extLst>
            </p:cNvPr>
            <p:cNvCxnSpPr>
              <a:cxnSpLocks/>
            </p:cNvCxnSpPr>
            <p:nvPr/>
          </p:nvCxnSpPr>
          <p:spPr bwMode="auto">
            <a:xfrm rot="-900000">
              <a:off x="5387194" y="4867324"/>
              <a:ext cx="2675428" cy="0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5AB02C42-1F3D-4BEE-9AD4-977D043B9D24}"/>
              </a:ext>
            </a:extLst>
          </p:cNvPr>
          <p:cNvSpPr txBox="1"/>
          <p:nvPr/>
        </p:nvSpPr>
        <p:spPr>
          <a:xfrm>
            <a:off x="7436166" y="4263747"/>
            <a:ext cx="572464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Type=</a:t>
            </a:r>
            <a:r>
              <a:rPr lang="en-US" sz="3600" b="1" dirty="0">
                <a:solidFill>
                  <a:schemeClr val="bg1">
                    <a:lumMod val="50000"/>
                  </a:schemeClr>
                </a:solidFill>
              </a:rPr>
              <a:t>Pixel</a:t>
            </a:r>
            <a:br>
              <a:rPr lang="en-US" sz="3600" b="1" dirty="0"/>
            </a:br>
            <a:r>
              <a:rPr lang="en-US" sz="3600" b="1" dirty="0"/>
              <a:t>	Color=</a:t>
            </a:r>
            <a:r>
              <a:rPr lang="en-US" sz="3600" b="1" dirty="0">
                <a:solidFill>
                  <a:schemeClr val="bg1">
                    <a:lumMod val="50000"/>
                  </a:schemeClr>
                </a:solidFill>
              </a:rPr>
              <a:t>Lime Green</a:t>
            </a:r>
            <a:r>
              <a:rPr lang="en-US" sz="3600" b="1" dirty="0"/>
              <a:t>	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3943203-51BB-411C-AF58-1CC2E0760AC2}"/>
              </a:ext>
            </a:extLst>
          </p:cNvPr>
          <p:cNvSpPr/>
          <p:nvPr/>
        </p:nvSpPr>
        <p:spPr bwMode="auto">
          <a:xfrm rot="1200000">
            <a:off x="4033931" y="5838970"/>
            <a:ext cx="511172" cy="265297"/>
          </a:xfrm>
          <a:custGeom>
            <a:avLst/>
            <a:gdLst>
              <a:gd name="connsiteX0" fmla="*/ 0 w 502920"/>
              <a:gd name="connsiteY0" fmla="*/ 0 h 228600"/>
              <a:gd name="connsiteX1" fmla="*/ 502920 w 502920"/>
              <a:gd name="connsiteY1" fmla="*/ 0 h 228600"/>
              <a:gd name="connsiteX2" fmla="*/ 502920 w 502920"/>
              <a:gd name="connsiteY2" fmla="*/ 228600 h 228600"/>
              <a:gd name="connsiteX3" fmla="*/ 0 w 502920"/>
              <a:gd name="connsiteY3" fmla="*/ 228600 h 228600"/>
              <a:gd name="connsiteX4" fmla="*/ 0 w 502920"/>
              <a:gd name="connsiteY4" fmla="*/ 0 h 228600"/>
              <a:gd name="connsiteX0" fmla="*/ 0 w 502920"/>
              <a:gd name="connsiteY0" fmla="*/ 0 h 228600"/>
              <a:gd name="connsiteX1" fmla="*/ 221081 w 502920"/>
              <a:gd name="connsiteY1" fmla="*/ 3928 h 228600"/>
              <a:gd name="connsiteX2" fmla="*/ 502920 w 502920"/>
              <a:gd name="connsiteY2" fmla="*/ 0 h 228600"/>
              <a:gd name="connsiteX3" fmla="*/ 502920 w 502920"/>
              <a:gd name="connsiteY3" fmla="*/ 228600 h 228600"/>
              <a:gd name="connsiteX4" fmla="*/ 0 w 502920"/>
              <a:gd name="connsiteY4" fmla="*/ 228600 h 228600"/>
              <a:gd name="connsiteX5" fmla="*/ 0 w 502920"/>
              <a:gd name="connsiteY5" fmla="*/ 0 h 228600"/>
              <a:gd name="connsiteX0" fmla="*/ 0 w 502920"/>
              <a:gd name="connsiteY0" fmla="*/ 36697 h 265297"/>
              <a:gd name="connsiteX1" fmla="*/ 225756 w 502920"/>
              <a:gd name="connsiteY1" fmla="*/ 0 h 265297"/>
              <a:gd name="connsiteX2" fmla="*/ 502920 w 502920"/>
              <a:gd name="connsiteY2" fmla="*/ 36697 h 265297"/>
              <a:gd name="connsiteX3" fmla="*/ 502920 w 502920"/>
              <a:gd name="connsiteY3" fmla="*/ 265297 h 265297"/>
              <a:gd name="connsiteX4" fmla="*/ 0 w 502920"/>
              <a:gd name="connsiteY4" fmla="*/ 265297 h 265297"/>
              <a:gd name="connsiteX5" fmla="*/ 0 w 502920"/>
              <a:gd name="connsiteY5" fmla="*/ 36697 h 265297"/>
              <a:gd name="connsiteX0" fmla="*/ 0 w 502920"/>
              <a:gd name="connsiteY0" fmla="*/ 36697 h 265297"/>
              <a:gd name="connsiteX1" fmla="*/ 225756 w 502920"/>
              <a:gd name="connsiteY1" fmla="*/ 0 h 265297"/>
              <a:gd name="connsiteX2" fmla="*/ 502920 w 502920"/>
              <a:gd name="connsiteY2" fmla="*/ 36697 h 265297"/>
              <a:gd name="connsiteX3" fmla="*/ 502920 w 502920"/>
              <a:gd name="connsiteY3" fmla="*/ 265297 h 265297"/>
              <a:gd name="connsiteX4" fmla="*/ 230823 w 502920"/>
              <a:gd name="connsiteY4" fmla="*/ 227804 h 265297"/>
              <a:gd name="connsiteX5" fmla="*/ 0 w 502920"/>
              <a:gd name="connsiteY5" fmla="*/ 265297 h 265297"/>
              <a:gd name="connsiteX6" fmla="*/ 0 w 502920"/>
              <a:gd name="connsiteY6" fmla="*/ 36697 h 265297"/>
              <a:gd name="connsiteX0" fmla="*/ 0 w 502920"/>
              <a:gd name="connsiteY0" fmla="*/ 36697 h 265297"/>
              <a:gd name="connsiteX1" fmla="*/ 225756 w 502920"/>
              <a:gd name="connsiteY1" fmla="*/ 0 h 265297"/>
              <a:gd name="connsiteX2" fmla="*/ 502920 w 502920"/>
              <a:gd name="connsiteY2" fmla="*/ 36697 h 265297"/>
              <a:gd name="connsiteX3" fmla="*/ 502920 w 502920"/>
              <a:gd name="connsiteY3" fmla="*/ 265297 h 265297"/>
              <a:gd name="connsiteX4" fmla="*/ 230823 w 502920"/>
              <a:gd name="connsiteY4" fmla="*/ 227804 h 265297"/>
              <a:gd name="connsiteX5" fmla="*/ 0 w 502920"/>
              <a:gd name="connsiteY5" fmla="*/ 265297 h 265297"/>
              <a:gd name="connsiteX6" fmla="*/ 0 w 502920"/>
              <a:gd name="connsiteY6" fmla="*/ 36697 h 265297"/>
              <a:gd name="connsiteX0" fmla="*/ 0 w 502920"/>
              <a:gd name="connsiteY0" fmla="*/ 36697 h 265297"/>
              <a:gd name="connsiteX1" fmla="*/ 225756 w 502920"/>
              <a:gd name="connsiteY1" fmla="*/ 0 h 265297"/>
              <a:gd name="connsiteX2" fmla="*/ 502920 w 502920"/>
              <a:gd name="connsiteY2" fmla="*/ 36697 h 265297"/>
              <a:gd name="connsiteX3" fmla="*/ 502920 w 502920"/>
              <a:gd name="connsiteY3" fmla="*/ 265297 h 265297"/>
              <a:gd name="connsiteX4" fmla="*/ 230823 w 502920"/>
              <a:gd name="connsiteY4" fmla="*/ 227804 h 265297"/>
              <a:gd name="connsiteX5" fmla="*/ 0 w 502920"/>
              <a:gd name="connsiteY5" fmla="*/ 265297 h 265297"/>
              <a:gd name="connsiteX6" fmla="*/ 0 w 502920"/>
              <a:gd name="connsiteY6" fmla="*/ 36697 h 265297"/>
              <a:gd name="connsiteX0" fmla="*/ 0 w 502920"/>
              <a:gd name="connsiteY0" fmla="*/ 36697 h 265297"/>
              <a:gd name="connsiteX1" fmla="*/ 225756 w 502920"/>
              <a:gd name="connsiteY1" fmla="*/ 0 h 265297"/>
              <a:gd name="connsiteX2" fmla="*/ 502920 w 502920"/>
              <a:gd name="connsiteY2" fmla="*/ 36697 h 265297"/>
              <a:gd name="connsiteX3" fmla="*/ 502920 w 502920"/>
              <a:gd name="connsiteY3" fmla="*/ 265297 h 265297"/>
              <a:gd name="connsiteX4" fmla="*/ 230823 w 502920"/>
              <a:gd name="connsiteY4" fmla="*/ 227804 h 265297"/>
              <a:gd name="connsiteX5" fmla="*/ 22809 w 502920"/>
              <a:gd name="connsiteY5" fmla="*/ 253104 h 265297"/>
              <a:gd name="connsiteX6" fmla="*/ 0 w 502920"/>
              <a:gd name="connsiteY6" fmla="*/ 36697 h 265297"/>
              <a:gd name="connsiteX0" fmla="*/ 8252 w 511172"/>
              <a:gd name="connsiteY0" fmla="*/ 36697 h 265297"/>
              <a:gd name="connsiteX1" fmla="*/ 234008 w 511172"/>
              <a:gd name="connsiteY1" fmla="*/ 0 h 265297"/>
              <a:gd name="connsiteX2" fmla="*/ 511172 w 511172"/>
              <a:gd name="connsiteY2" fmla="*/ 36697 h 265297"/>
              <a:gd name="connsiteX3" fmla="*/ 511172 w 511172"/>
              <a:gd name="connsiteY3" fmla="*/ 265297 h 265297"/>
              <a:gd name="connsiteX4" fmla="*/ 239075 w 511172"/>
              <a:gd name="connsiteY4" fmla="*/ 227804 h 265297"/>
              <a:gd name="connsiteX5" fmla="*/ 31061 w 511172"/>
              <a:gd name="connsiteY5" fmla="*/ 253104 h 265297"/>
              <a:gd name="connsiteX6" fmla="*/ 0 w 511172"/>
              <a:gd name="connsiteY6" fmla="*/ 159127 h 265297"/>
              <a:gd name="connsiteX7" fmla="*/ 8252 w 511172"/>
              <a:gd name="connsiteY7" fmla="*/ 36697 h 265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1172" h="265297">
                <a:moveTo>
                  <a:pt x="8252" y="36697"/>
                </a:moveTo>
                <a:lnTo>
                  <a:pt x="234008" y="0"/>
                </a:lnTo>
                <a:lnTo>
                  <a:pt x="511172" y="36697"/>
                </a:lnTo>
                <a:lnTo>
                  <a:pt x="511172" y="265297"/>
                </a:lnTo>
                <a:cubicBezTo>
                  <a:pt x="416935" y="264467"/>
                  <a:pt x="338316" y="242381"/>
                  <a:pt x="239075" y="227804"/>
                </a:cubicBezTo>
                <a:cubicBezTo>
                  <a:pt x="154627" y="219681"/>
                  <a:pt x="108002" y="240606"/>
                  <a:pt x="31061" y="253104"/>
                </a:cubicBezTo>
                <a:cubicBezTo>
                  <a:pt x="25290" y="220110"/>
                  <a:pt x="5771" y="192121"/>
                  <a:pt x="0" y="159127"/>
                </a:cubicBezTo>
                <a:lnTo>
                  <a:pt x="8252" y="36697"/>
                </a:lnTo>
                <a:close/>
              </a:path>
            </a:pathLst>
          </a:cu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1" compatLnSpc="1">
            <a:prstTxWarp prst="textNoShape">
              <a:avLst/>
            </a:prstTxWarp>
          </a:bodyPr>
          <a:lstStyle/>
          <a:p>
            <a:pPr marL="0" marR="0" indent="0" algn="l" defTabSz="21955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075D5311-E392-4C8E-8F91-F94CBA9287AA}"/>
              </a:ext>
            </a:extLst>
          </p:cNvPr>
          <p:cNvCxnSpPr>
            <a:cxnSpLocks/>
          </p:cNvCxnSpPr>
          <p:nvPr/>
        </p:nvCxnSpPr>
        <p:spPr bwMode="auto">
          <a:xfrm>
            <a:off x="4510008" y="6078444"/>
            <a:ext cx="1924405" cy="1290632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B944ACEB-4B2A-45C6-B32C-1850BAC296E1}"/>
              </a:ext>
            </a:extLst>
          </p:cNvPr>
          <p:cNvSpPr txBox="1"/>
          <p:nvPr/>
        </p:nvSpPr>
        <p:spPr>
          <a:xfrm>
            <a:off x="6369366" y="7216676"/>
            <a:ext cx="664797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Type=</a:t>
            </a:r>
            <a:r>
              <a:rPr lang="en-US" sz="3600" b="1" dirty="0">
                <a:solidFill>
                  <a:schemeClr val="bg1">
                    <a:lumMod val="50000"/>
                  </a:schemeClr>
                </a:solidFill>
              </a:rPr>
              <a:t>Concept</a:t>
            </a:r>
            <a:br>
              <a:rPr lang="en-US" sz="3600" b="1" dirty="0"/>
            </a:br>
            <a:r>
              <a:rPr lang="en-US" sz="3600" b="1" dirty="0">
                <a:solidFill>
                  <a:schemeClr val="bg1">
                    <a:lumMod val="50000"/>
                  </a:schemeClr>
                </a:solidFill>
              </a:rPr>
              <a:t>	</a:t>
            </a:r>
            <a:r>
              <a:rPr lang="en-US" sz="3600" b="1" dirty="0"/>
              <a:t>Sub-Type=</a:t>
            </a:r>
            <a:r>
              <a:rPr lang="en-US" sz="3600" b="1" dirty="0">
                <a:solidFill>
                  <a:schemeClr val="bg1">
                    <a:lumMod val="50000"/>
                  </a:schemeClr>
                </a:solidFill>
              </a:rPr>
              <a:t>Object</a:t>
            </a:r>
            <a:br>
              <a:rPr lang="en-US" sz="3600" b="1" dirty="0"/>
            </a:br>
            <a:r>
              <a:rPr lang="en-US" sz="3600" b="1" dirty="0"/>
              <a:t>		Category=</a:t>
            </a:r>
            <a:r>
              <a:rPr lang="en-US" sz="3600" b="1" dirty="0">
                <a:solidFill>
                  <a:schemeClr val="bg1">
                    <a:lumMod val="50000"/>
                  </a:schemeClr>
                </a:solidFill>
              </a:rPr>
              <a:t>Stem</a:t>
            </a:r>
          </a:p>
          <a:p>
            <a:r>
              <a:rPr lang="en-US" sz="3600" b="1" dirty="0"/>
              <a:t>			Color=</a:t>
            </a:r>
            <a:r>
              <a:rPr lang="en-US" sz="3600" b="1" dirty="0">
                <a:solidFill>
                  <a:schemeClr val="bg1">
                    <a:lumMod val="50000"/>
                  </a:schemeClr>
                </a:solidFill>
              </a:rPr>
              <a:t>Brown</a:t>
            </a:r>
            <a:r>
              <a:rPr lang="en-US" sz="3600" b="1" dirty="0"/>
              <a:t>	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801B4D1-606E-4FB3-87F6-72E1EEDE2A63}"/>
              </a:ext>
            </a:extLst>
          </p:cNvPr>
          <p:cNvSpPr/>
          <p:nvPr/>
        </p:nvSpPr>
        <p:spPr bwMode="auto">
          <a:xfrm>
            <a:off x="15316200" y="4818813"/>
            <a:ext cx="787400" cy="667587"/>
          </a:xfrm>
          <a:prstGeom prst="rect">
            <a:avLst/>
          </a:prstGeom>
          <a:solidFill>
            <a:srgbClr val="CEE455"/>
          </a:solidFill>
          <a:ln w="9525" cap="flat" cmpd="sng" algn="ctr">
            <a:solidFill>
              <a:srgbClr val="CEE45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1" compatLnSpc="1">
            <a:prstTxWarp prst="textNoShape">
              <a:avLst/>
            </a:prstTxWarp>
          </a:bodyPr>
          <a:lstStyle/>
          <a:p>
            <a:pPr marL="0" marR="0" indent="0" algn="l" defTabSz="21955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33" name="Speech Bubble: Rectangle with Corners Rounded 32">
            <a:extLst>
              <a:ext uri="{FF2B5EF4-FFF2-40B4-BE49-F238E27FC236}">
                <a16:creationId xmlns:a16="http://schemas.microsoft.com/office/drawing/2014/main" id="{00F26E6E-829D-47BF-B24E-594367B4E080}"/>
              </a:ext>
            </a:extLst>
          </p:cNvPr>
          <p:cNvSpPr/>
          <p:nvPr/>
        </p:nvSpPr>
        <p:spPr bwMode="auto">
          <a:xfrm>
            <a:off x="9493566" y="2899469"/>
            <a:ext cx="6166088" cy="2096869"/>
          </a:xfrm>
          <a:custGeom>
            <a:avLst/>
            <a:gdLst>
              <a:gd name="connsiteX0" fmla="*/ 0 w 5330944"/>
              <a:gd name="connsiteY0" fmla="*/ 117825 h 706933"/>
              <a:gd name="connsiteX1" fmla="*/ 117825 w 5330944"/>
              <a:gd name="connsiteY1" fmla="*/ 0 h 706933"/>
              <a:gd name="connsiteX2" fmla="*/ 888491 w 5330944"/>
              <a:gd name="connsiteY2" fmla="*/ 0 h 706933"/>
              <a:gd name="connsiteX3" fmla="*/ 888491 w 5330944"/>
              <a:gd name="connsiteY3" fmla="*/ 0 h 706933"/>
              <a:gd name="connsiteX4" fmla="*/ 2221227 w 5330944"/>
              <a:gd name="connsiteY4" fmla="*/ 0 h 706933"/>
              <a:gd name="connsiteX5" fmla="*/ 5213119 w 5330944"/>
              <a:gd name="connsiteY5" fmla="*/ 0 h 706933"/>
              <a:gd name="connsiteX6" fmla="*/ 5330944 w 5330944"/>
              <a:gd name="connsiteY6" fmla="*/ 117825 h 706933"/>
              <a:gd name="connsiteX7" fmla="*/ 5330944 w 5330944"/>
              <a:gd name="connsiteY7" fmla="*/ 412378 h 706933"/>
              <a:gd name="connsiteX8" fmla="*/ 5330944 w 5330944"/>
              <a:gd name="connsiteY8" fmla="*/ 412378 h 706933"/>
              <a:gd name="connsiteX9" fmla="*/ 5330944 w 5330944"/>
              <a:gd name="connsiteY9" fmla="*/ 589111 h 706933"/>
              <a:gd name="connsiteX10" fmla="*/ 5330944 w 5330944"/>
              <a:gd name="connsiteY10" fmla="*/ 589108 h 706933"/>
              <a:gd name="connsiteX11" fmla="*/ 5213119 w 5330944"/>
              <a:gd name="connsiteY11" fmla="*/ 706933 h 706933"/>
              <a:gd name="connsiteX12" fmla="*/ 2221227 w 5330944"/>
              <a:gd name="connsiteY12" fmla="*/ 706933 h 706933"/>
              <a:gd name="connsiteX13" fmla="*/ 973484 w 5330944"/>
              <a:gd name="connsiteY13" fmla="*/ 1666135 h 706933"/>
              <a:gd name="connsiteX14" fmla="*/ 888491 w 5330944"/>
              <a:gd name="connsiteY14" fmla="*/ 706933 h 706933"/>
              <a:gd name="connsiteX15" fmla="*/ 117825 w 5330944"/>
              <a:gd name="connsiteY15" fmla="*/ 706933 h 706933"/>
              <a:gd name="connsiteX16" fmla="*/ 0 w 5330944"/>
              <a:gd name="connsiteY16" fmla="*/ 589108 h 706933"/>
              <a:gd name="connsiteX17" fmla="*/ 0 w 5330944"/>
              <a:gd name="connsiteY17" fmla="*/ 589111 h 706933"/>
              <a:gd name="connsiteX18" fmla="*/ 0 w 5330944"/>
              <a:gd name="connsiteY18" fmla="*/ 412378 h 706933"/>
              <a:gd name="connsiteX19" fmla="*/ 0 w 5330944"/>
              <a:gd name="connsiteY19" fmla="*/ 412378 h 706933"/>
              <a:gd name="connsiteX20" fmla="*/ 0 w 5330944"/>
              <a:gd name="connsiteY20" fmla="*/ 117825 h 706933"/>
              <a:gd name="connsiteX0" fmla="*/ 0 w 5330944"/>
              <a:gd name="connsiteY0" fmla="*/ 117825 h 1666135"/>
              <a:gd name="connsiteX1" fmla="*/ 117825 w 5330944"/>
              <a:gd name="connsiteY1" fmla="*/ 0 h 1666135"/>
              <a:gd name="connsiteX2" fmla="*/ 888491 w 5330944"/>
              <a:gd name="connsiteY2" fmla="*/ 0 h 1666135"/>
              <a:gd name="connsiteX3" fmla="*/ 888491 w 5330944"/>
              <a:gd name="connsiteY3" fmla="*/ 0 h 1666135"/>
              <a:gd name="connsiteX4" fmla="*/ 2221227 w 5330944"/>
              <a:gd name="connsiteY4" fmla="*/ 0 h 1666135"/>
              <a:gd name="connsiteX5" fmla="*/ 5213119 w 5330944"/>
              <a:gd name="connsiteY5" fmla="*/ 0 h 1666135"/>
              <a:gd name="connsiteX6" fmla="*/ 5330944 w 5330944"/>
              <a:gd name="connsiteY6" fmla="*/ 117825 h 1666135"/>
              <a:gd name="connsiteX7" fmla="*/ 5330944 w 5330944"/>
              <a:gd name="connsiteY7" fmla="*/ 412378 h 1666135"/>
              <a:gd name="connsiteX8" fmla="*/ 5330944 w 5330944"/>
              <a:gd name="connsiteY8" fmla="*/ 412378 h 1666135"/>
              <a:gd name="connsiteX9" fmla="*/ 5330944 w 5330944"/>
              <a:gd name="connsiteY9" fmla="*/ 589111 h 1666135"/>
              <a:gd name="connsiteX10" fmla="*/ 5330944 w 5330944"/>
              <a:gd name="connsiteY10" fmla="*/ 589108 h 1666135"/>
              <a:gd name="connsiteX11" fmla="*/ 5213119 w 5330944"/>
              <a:gd name="connsiteY11" fmla="*/ 706933 h 1666135"/>
              <a:gd name="connsiteX12" fmla="*/ 1251647 w 5330944"/>
              <a:gd name="connsiteY12" fmla="*/ 704305 h 1666135"/>
              <a:gd name="connsiteX13" fmla="*/ 973484 w 5330944"/>
              <a:gd name="connsiteY13" fmla="*/ 1666135 h 1666135"/>
              <a:gd name="connsiteX14" fmla="*/ 888491 w 5330944"/>
              <a:gd name="connsiteY14" fmla="*/ 706933 h 1666135"/>
              <a:gd name="connsiteX15" fmla="*/ 117825 w 5330944"/>
              <a:gd name="connsiteY15" fmla="*/ 706933 h 1666135"/>
              <a:gd name="connsiteX16" fmla="*/ 0 w 5330944"/>
              <a:gd name="connsiteY16" fmla="*/ 589108 h 1666135"/>
              <a:gd name="connsiteX17" fmla="*/ 0 w 5330944"/>
              <a:gd name="connsiteY17" fmla="*/ 589111 h 1666135"/>
              <a:gd name="connsiteX18" fmla="*/ 0 w 5330944"/>
              <a:gd name="connsiteY18" fmla="*/ 412378 h 1666135"/>
              <a:gd name="connsiteX19" fmla="*/ 0 w 5330944"/>
              <a:gd name="connsiteY19" fmla="*/ 412378 h 1666135"/>
              <a:gd name="connsiteX20" fmla="*/ 0 w 5330944"/>
              <a:gd name="connsiteY20" fmla="*/ 117825 h 1666135"/>
              <a:gd name="connsiteX0" fmla="*/ 0 w 5330944"/>
              <a:gd name="connsiteY0" fmla="*/ 117825 h 1666135"/>
              <a:gd name="connsiteX1" fmla="*/ 117825 w 5330944"/>
              <a:gd name="connsiteY1" fmla="*/ 0 h 1666135"/>
              <a:gd name="connsiteX2" fmla="*/ 888491 w 5330944"/>
              <a:gd name="connsiteY2" fmla="*/ 0 h 1666135"/>
              <a:gd name="connsiteX3" fmla="*/ 888491 w 5330944"/>
              <a:gd name="connsiteY3" fmla="*/ 0 h 1666135"/>
              <a:gd name="connsiteX4" fmla="*/ 2221227 w 5330944"/>
              <a:gd name="connsiteY4" fmla="*/ 0 h 1666135"/>
              <a:gd name="connsiteX5" fmla="*/ 5213119 w 5330944"/>
              <a:gd name="connsiteY5" fmla="*/ 0 h 1666135"/>
              <a:gd name="connsiteX6" fmla="*/ 5330944 w 5330944"/>
              <a:gd name="connsiteY6" fmla="*/ 117825 h 1666135"/>
              <a:gd name="connsiteX7" fmla="*/ 5330944 w 5330944"/>
              <a:gd name="connsiteY7" fmla="*/ 412378 h 1666135"/>
              <a:gd name="connsiteX8" fmla="*/ 5330944 w 5330944"/>
              <a:gd name="connsiteY8" fmla="*/ 412378 h 1666135"/>
              <a:gd name="connsiteX9" fmla="*/ 5330944 w 5330944"/>
              <a:gd name="connsiteY9" fmla="*/ 589111 h 1666135"/>
              <a:gd name="connsiteX10" fmla="*/ 5330944 w 5330944"/>
              <a:gd name="connsiteY10" fmla="*/ 589108 h 1666135"/>
              <a:gd name="connsiteX11" fmla="*/ 5213119 w 5330944"/>
              <a:gd name="connsiteY11" fmla="*/ 706933 h 1666135"/>
              <a:gd name="connsiteX12" fmla="*/ 1251648 w 5330944"/>
              <a:gd name="connsiteY12" fmla="*/ 713108 h 1666135"/>
              <a:gd name="connsiteX13" fmla="*/ 973484 w 5330944"/>
              <a:gd name="connsiteY13" fmla="*/ 1666135 h 1666135"/>
              <a:gd name="connsiteX14" fmla="*/ 888491 w 5330944"/>
              <a:gd name="connsiteY14" fmla="*/ 706933 h 1666135"/>
              <a:gd name="connsiteX15" fmla="*/ 117825 w 5330944"/>
              <a:gd name="connsiteY15" fmla="*/ 706933 h 1666135"/>
              <a:gd name="connsiteX16" fmla="*/ 0 w 5330944"/>
              <a:gd name="connsiteY16" fmla="*/ 589108 h 1666135"/>
              <a:gd name="connsiteX17" fmla="*/ 0 w 5330944"/>
              <a:gd name="connsiteY17" fmla="*/ 589111 h 1666135"/>
              <a:gd name="connsiteX18" fmla="*/ 0 w 5330944"/>
              <a:gd name="connsiteY18" fmla="*/ 412378 h 1666135"/>
              <a:gd name="connsiteX19" fmla="*/ 0 w 5330944"/>
              <a:gd name="connsiteY19" fmla="*/ 412378 h 1666135"/>
              <a:gd name="connsiteX20" fmla="*/ 0 w 5330944"/>
              <a:gd name="connsiteY20" fmla="*/ 117825 h 1666135"/>
              <a:gd name="connsiteX0" fmla="*/ 0 w 5330944"/>
              <a:gd name="connsiteY0" fmla="*/ 117825 h 1666135"/>
              <a:gd name="connsiteX1" fmla="*/ 117825 w 5330944"/>
              <a:gd name="connsiteY1" fmla="*/ 0 h 1666135"/>
              <a:gd name="connsiteX2" fmla="*/ 888491 w 5330944"/>
              <a:gd name="connsiteY2" fmla="*/ 0 h 1666135"/>
              <a:gd name="connsiteX3" fmla="*/ 888491 w 5330944"/>
              <a:gd name="connsiteY3" fmla="*/ 0 h 1666135"/>
              <a:gd name="connsiteX4" fmla="*/ 2221227 w 5330944"/>
              <a:gd name="connsiteY4" fmla="*/ 0 h 1666135"/>
              <a:gd name="connsiteX5" fmla="*/ 5213119 w 5330944"/>
              <a:gd name="connsiteY5" fmla="*/ 0 h 1666135"/>
              <a:gd name="connsiteX6" fmla="*/ 5330944 w 5330944"/>
              <a:gd name="connsiteY6" fmla="*/ 117825 h 1666135"/>
              <a:gd name="connsiteX7" fmla="*/ 5330944 w 5330944"/>
              <a:gd name="connsiteY7" fmla="*/ 412378 h 1666135"/>
              <a:gd name="connsiteX8" fmla="*/ 5330944 w 5330944"/>
              <a:gd name="connsiteY8" fmla="*/ 412378 h 1666135"/>
              <a:gd name="connsiteX9" fmla="*/ 5330944 w 5330944"/>
              <a:gd name="connsiteY9" fmla="*/ 589111 h 1666135"/>
              <a:gd name="connsiteX10" fmla="*/ 5330944 w 5330944"/>
              <a:gd name="connsiteY10" fmla="*/ 589108 h 1666135"/>
              <a:gd name="connsiteX11" fmla="*/ 5213119 w 5330944"/>
              <a:gd name="connsiteY11" fmla="*/ 706933 h 1666135"/>
              <a:gd name="connsiteX12" fmla="*/ 1251649 w 5330944"/>
              <a:gd name="connsiteY12" fmla="*/ 707240 h 1666135"/>
              <a:gd name="connsiteX13" fmla="*/ 973484 w 5330944"/>
              <a:gd name="connsiteY13" fmla="*/ 1666135 h 1666135"/>
              <a:gd name="connsiteX14" fmla="*/ 888491 w 5330944"/>
              <a:gd name="connsiteY14" fmla="*/ 706933 h 1666135"/>
              <a:gd name="connsiteX15" fmla="*/ 117825 w 5330944"/>
              <a:gd name="connsiteY15" fmla="*/ 706933 h 1666135"/>
              <a:gd name="connsiteX16" fmla="*/ 0 w 5330944"/>
              <a:gd name="connsiteY16" fmla="*/ 589108 h 1666135"/>
              <a:gd name="connsiteX17" fmla="*/ 0 w 5330944"/>
              <a:gd name="connsiteY17" fmla="*/ 589111 h 1666135"/>
              <a:gd name="connsiteX18" fmla="*/ 0 w 5330944"/>
              <a:gd name="connsiteY18" fmla="*/ 412378 h 1666135"/>
              <a:gd name="connsiteX19" fmla="*/ 0 w 5330944"/>
              <a:gd name="connsiteY19" fmla="*/ 412378 h 1666135"/>
              <a:gd name="connsiteX20" fmla="*/ 0 w 5330944"/>
              <a:gd name="connsiteY20" fmla="*/ 117825 h 1666135"/>
              <a:gd name="connsiteX0" fmla="*/ 0 w 5330944"/>
              <a:gd name="connsiteY0" fmla="*/ 117825 h 2016822"/>
              <a:gd name="connsiteX1" fmla="*/ 117825 w 5330944"/>
              <a:gd name="connsiteY1" fmla="*/ 0 h 2016822"/>
              <a:gd name="connsiteX2" fmla="*/ 888491 w 5330944"/>
              <a:gd name="connsiteY2" fmla="*/ 0 h 2016822"/>
              <a:gd name="connsiteX3" fmla="*/ 888491 w 5330944"/>
              <a:gd name="connsiteY3" fmla="*/ 0 h 2016822"/>
              <a:gd name="connsiteX4" fmla="*/ 2221227 w 5330944"/>
              <a:gd name="connsiteY4" fmla="*/ 0 h 2016822"/>
              <a:gd name="connsiteX5" fmla="*/ 5213119 w 5330944"/>
              <a:gd name="connsiteY5" fmla="*/ 0 h 2016822"/>
              <a:gd name="connsiteX6" fmla="*/ 5330944 w 5330944"/>
              <a:gd name="connsiteY6" fmla="*/ 117825 h 2016822"/>
              <a:gd name="connsiteX7" fmla="*/ 5330944 w 5330944"/>
              <a:gd name="connsiteY7" fmla="*/ 412378 h 2016822"/>
              <a:gd name="connsiteX8" fmla="*/ 5330944 w 5330944"/>
              <a:gd name="connsiteY8" fmla="*/ 412378 h 2016822"/>
              <a:gd name="connsiteX9" fmla="*/ 5330944 w 5330944"/>
              <a:gd name="connsiteY9" fmla="*/ 589111 h 2016822"/>
              <a:gd name="connsiteX10" fmla="*/ 5330944 w 5330944"/>
              <a:gd name="connsiteY10" fmla="*/ 589108 h 2016822"/>
              <a:gd name="connsiteX11" fmla="*/ 5213119 w 5330944"/>
              <a:gd name="connsiteY11" fmla="*/ 706933 h 2016822"/>
              <a:gd name="connsiteX12" fmla="*/ 1251649 w 5330944"/>
              <a:gd name="connsiteY12" fmla="*/ 707240 h 2016822"/>
              <a:gd name="connsiteX13" fmla="*/ 973484 w 5330944"/>
              <a:gd name="connsiteY13" fmla="*/ 2016822 h 2016822"/>
              <a:gd name="connsiteX14" fmla="*/ 888491 w 5330944"/>
              <a:gd name="connsiteY14" fmla="*/ 706933 h 2016822"/>
              <a:gd name="connsiteX15" fmla="*/ 117825 w 5330944"/>
              <a:gd name="connsiteY15" fmla="*/ 706933 h 2016822"/>
              <a:gd name="connsiteX16" fmla="*/ 0 w 5330944"/>
              <a:gd name="connsiteY16" fmla="*/ 589108 h 2016822"/>
              <a:gd name="connsiteX17" fmla="*/ 0 w 5330944"/>
              <a:gd name="connsiteY17" fmla="*/ 589111 h 2016822"/>
              <a:gd name="connsiteX18" fmla="*/ 0 w 5330944"/>
              <a:gd name="connsiteY18" fmla="*/ 412378 h 2016822"/>
              <a:gd name="connsiteX19" fmla="*/ 0 w 5330944"/>
              <a:gd name="connsiteY19" fmla="*/ 412378 h 2016822"/>
              <a:gd name="connsiteX20" fmla="*/ 0 w 5330944"/>
              <a:gd name="connsiteY20" fmla="*/ 117825 h 2016822"/>
              <a:gd name="connsiteX0" fmla="*/ 0 w 5330944"/>
              <a:gd name="connsiteY0" fmla="*/ 117825 h 2247423"/>
              <a:gd name="connsiteX1" fmla="*/ 117825 w 5330944"/>
              <a:gd name="connsiteY1" fmla="*/ 0 h 2247423"/>
              <a:gd name="connsiteX2" fmla="*/ 888491 w 5330944"/>
              <a:gd name="connsiteY2" fmla="*/ 0 h 2247423"/>
              <a:gd name="connsiteX3" fmla="*/ 888491 w 5330944"/>
              <a:gd name="connsiteY3" fmla="*/ 0 h 2247423"/>
              <a:gd name="connsiteX4" fmla="*/ 2221227 w 5330944"/>
              <a:gd name="connsiteY4" fmla="*/ 0 h 2247423"/>
              <a:gd name="connsiteX5" fmla="*/ 5213119 w 5330944"/>
              <a:gd name="connsiteY5" fmla="*/ 0 h 2247423"/>
              <a:gd name="connsiteX6" fmla="*/ 5330944 w 5330944"/>
              <a:gd name="connsiteY6" fmla="*/ 117825 h 2247423"/>
              <a:gd name="connsiteX7" fmla="*/ 5330944 w 5330944"/>
              <a:gd name="connsiteY7" fmla="*/ 412378 h 2247423"/>
              <a:gd name="connsiteX8" fmla="*/ 5330944 w 5330944"/>
              <a:gd name="connsiteY8" fmla="*/ 412378 h 2247423"/>
              <a:gd name="connsiteX9" fmla="*/ 5330944 w 5330944"/>
              <a:gd name="connsiteY9" fmla="*/ 589111 h 2247423"/>
              <a:gd name="connsiteX10" fmla="*/ 5330944 w 5330944"/>
              <a:gd name="connsiteY10" fmla="*/ 589108 h 2247423"/>
              <a:gd name="connsiteX11" fmla="*/ 5213119 w 5330944"/>
              <a:gd name="connsiteY11" fmla="*/ 706933 h 2247423"/>
              <a:gd name="connsiteX12" fmla="*/ 1251649 w 5330944"/>
              <a:gd name="connsiteY12" fmla="*/ 707240 h 2247423"/>
              <a:gd name="connsiteX13" fmla="*/ 1089741 w 5330944"/>
              <a:gd name="connsiteY13" fmla="*/ 2247423 h 2247423"/>
              <a:gd name="connsiteX14" fmla="*/ 888491 w 5330944"/>
              <a:gd name="connsiteY14" fmla="*/ 706933 h 2247423"/>
              <a:gd name="connsiteX15" fmla="*/ 117825 w 5330944"/>
              <a:gd name="connsiteY15" fmla="*/ 706933 h 2247423"/>
              <a:gd name="connsiteX16" fmla="*/ 0 w 5330944"/>
              <a:gd name="connsiteY16" fmla="*/ 589108 h 2247423"/>
              <a:gd name="connsiteX17" fmla="*/ 0 w 5330944"/>
              <a:gd name="connsiteY17" fmla="*/ 589111 h 2247423"/>
              <a:gd name="connsiteX18" fmla="*/ 0 w 5330944"/>
              <a:gd name="connsiteY18" fmla="*/ 412378 h 2247423"/>
              <a:gd name="connsiteX19" fmla="*/ 0 w 5330944"/>
              <a:gd name="connsiteY19" fmla="*/ 412378 h 2247423"/>
              <a:gd name="connsiteX20" fmla="*/ 0 w 5330944"/>
              <a:gd name="connsiteY20" fmla="*/ 117825 h 2247423"/>
              <a:gd name="connsiteX0" fmla="*/ 0 w 5330944"/>
              <a:gd name="connsiteY0" fmla="*/ 117825 h 2247423"/>
              <a:gd name="connsiteX1" fmla="*/ 117825 w 5330944"/>
              <a:gd name="connsiteY1" fmla="*/ 0 h 2247423"/>
              <a:gd name="connsiteX2" fmla="*/ 888491 w 5330944"/>
              <a:gd name="connsiteY2" fmla="*/ 0 h 2247423"/>
              <a:gd name="connsiteX3" fmla="*/ 888491 w 5330944"/>
              <a:gd name="connsiteY3" fmla="*/ 0 h 2247423"/>
              <a:gd name="connsiteX4" fmla="*/ 2221227 w 5330944"/>
              <a:gd name="connsiteY4" fmla="*/ 0 h 2247423"/>
              <a:gd name="connsiteX5" fmla="*/ 5213119 w 5330944"/>
              <a:gd name="connsiteY5" fmla="*/ 0 h 2247423"/>
              <a:gd name="connsiteX6" fmla="*/ 5330944 w 5330944"/>
              <a:gd name="connsiteY6" fmla="*/ 117825 h 2247423"/>
              <a:gd name="connsiteX7" fmla="*/ 5330944 w 5330944"/>
              <a:gd name="connsiteY7" fmla="*/ 412378 h 2247423"/>
              <a:gd name="connsiteX8" fmla="*/ 5330944 w 5330944"/>
              <a:gd name="connsiteY8" fmla="*/ 412378 h 2247423"/>
              <a:gd name="connsiteX9" fmla="*/ 5330944 w 5330944"/>
              <a:gd name="connsiteY9" fmla="*/ 589111 h 2247423"/>
              <a:gd name="connsiteX10" fmla="*/ 5330944 w 5330944"/>
              <a:gd name="connsiteY10" fmla="*/ 589108 h 2247423"/>
              <a:gd name="connsiteX11" fmla="*/ 5213119 w 5330944"/>
              <a:gd name="connsiteY11" fmla="*/ 706933 h 2247423"/>
              <a:gd name="connsiteX12" fmla="*/ 1251649 w 5330944"/>
              <a:gd name="connsiteY12" fmla="*/ 707240 h 2247423"/>
              <a:gd name="connsiteX13" fmla="*/ 1019987 w 5330944"/>
              <a:gd name="connsiteY13" fmla="*/ 2247423 h 2247423"/>
              <a:gd name="connsiteX14" fmla="*/ 888491 w 5330944"/>
              <a:gd name="connsiteY14" fmla="*/ 706933 h 2247423"/>
              <a:gd name="connsiteX15" fmla="*/ 117825 w 5330944"/>
              <a:gd name="connsiteY15" fmla="*/ 706933 h 2247423"/>
              <a:gd name="connsiteX16" fmla="*/ 0 w 5330944"/>
              <a:gd name="connsiteY16" fmla="*/ 589108 h 2247423"/>
              <a:gd name="connsiteX17" fmla="*/ 0 w 5330944"/>
              <a:gd name="connsiteY17" fmla="*/ 589111 h 2247423"/>
              <a:gd name="connsiteX18" fmla="*/ 0 w 5330944"/>
              <a:gd name="connsiteY18" fmla="*/ 412378 h 2247423"/>
              <a:gd name="connsiteX19" fmla="*/ 0 w 5330944"/>
              <a:gd name="connsiteY19" fmla="*/ 412378 h 2247423"/>
              <a:gd name="connsiteX20" fmla="*/ 0 w 5330944"/>
              <a:gd name="connsiteY20" fmla="*/ 117825 h 2247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330944" h="2247423">
                <a:moveTo>
                  <a:pt x="0" y="117825"/>
                </a:moveTo>
                <a:cubicBezTo>
                  <a:pt x="0" y="52752"/>
                  <a:pt x="52752" y="0"/>
                  <a:pt x="117825" y="0"/>
                </a:cubicBezTo>
                <a:lnTo>
                  <a:pt x="888491" y="0"/>
                </a:lnTo>
                <a:lnTo>
                  <a:pt x="888491" y="0"/>
                </a:lnTo>
                <a:lnTo>
                  <a:pt x="2221227" y="0"/>
                </a:lnTo>
                <a:lnTo>
                  <a:pt x="5213119" y="0"/>
                </a:lnTo>
                <a:cubicBezTo>
                  <a:pt x="5278192" y="0"/>
                  <a:pt x="5330944" y="52752"/>
                  <a:pt x="5330944" y="117825"/>
                </a:cubicBezTo>
                <a:lnTo>
                  <a:pt x="5330944" y="412378"/>
                </a:lnTo>
                <a:lnTo>
                  <a:pt x="5330944" y="412378"/>
                </a:lnTo>
                <a:lnTo>
                  <a:pt x="5330944" y="589111"/>
                </a:lnTo>
                <a:lnTo>
                  <a:pt x="5330944" y="589108"/>
                </a:lnTo>
                <a:cubicBezTo>
                  <a:pt x="5330944" y="654181"/>
                  <a:pt x="5278192" y="706933"/>
                  <a:pt x="5213119" y="706933"/>
                </a:cubicBezTo>
                <a:lnTo>
                  <a:pt x="1251649" y="707240"/>
                </a:lnTo>
                <a:lnTo>
                  <a:pt x="1019987" y="2247423"/>
                </a:lnTo>
                <a:lnTo>
                  <a:pt x="888491" y="706933"/>
                </a:lnTo>
                <a:lnTo>
                  <a:pt x="117825" y="706933"/>
                </a:lnTo>
                <a:cubicBezTo>
                  <a:pt x="52752" y="706933"/>
                  <a:pt x="0" y="654181"/>
                  <a:pt x="0" y="589108"/>
                </a:cubicBezTo>
                <a:lnTo>
                  <a:pt x="0" y="589111"/>
                </a:lnTo>
                <a:lnTo>
                  <a:pt x="0" y="412378"/>
                </a:lnTo>
                <a:lnTo>
                  <a:pt x="0" y="412378"/>
                </a:lnTo>
                <a:lnTo>
                  <a:pt x="0" y="11782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1" compatLnSpc="1">
            <a:prstTxWarp prst="textNoShape">
              <a:avLst/>
            </a:prstTxWarp>
          </a:bodyPr>
          <a:lstStyle/>
          <a:p>
            <a:pPr marL="0" marR="0" indent="0" algn="ctr" defTabSz="21955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Controller has this :</a:t>
            </a: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word</a:t>
            </a:r>
            <a:r>
              <a:rPr kumimoji="0" lang="en-US" sz="3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:</a:t>
            </a:r>
            <a:r>
              <a:rPr kumimoji="0" lang="en-US" sz="320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 label</a:t>
            </a:r>
            <a:endParaRPr kumimoji="0" lang="en-US" sz="32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34" name="Speech Bubble: Rectangle with Corners Rounded 32">
            <a:extLst>
              <a:ext uri="{FF2B5EF4-FFF2-40B4-BE49-F238E27FC236}">
                <a16:creationId xmlns:a16="http://schemas.microsoft.com/office/drawing/2014/main" id="{AAA35554-8578-41F1-A89A-F988A2CB38E5}"/>
              </a:ext>
            </a:extLst>
          </p:cNvPr>
          <p:cNvSpPr/>
          <p:nvPr/>
        </p:nvSpPr>
        <p:spPr bwMode="auto">
          <a:xfrm>
            <a:off x="11150600" y="3735597"/>
            <a:ext cx="4167348" cy="1407501"/>
          </a:xfrm>
          <a:custGeom>
            <a:avLst/>
            <a:gdLst>
              <a:gd name="connsiteX0" fmla="*/ 0 w 5330944"/>
              <a:gd name="connsiteY0" fmla="*/ 117825 h 706933"/>
              <a:gd name="connsiteX1" fmla="*/ 117825 w 5330944"/>
              <a:gd name="connsiteY1" fmla="*/ 0 h 706933"/>
              <a:gd name="connsiteX2" fmla="*/ 888491 w 5330944"/>
              <a:gd name="connsiteY2" fmla="*/ 0 h 706933"/>
              <a:gd name="connsiteX3" fmla="*/ 888491 w 5330944"/>
              <a:gd name="connsiteY3" fmla="*/ 0 h 706933"/>
              <a:gd name="connsiteX4" fmla="*/ 2221227 w 5330944"/>
              <a:gd name="connsiteY4" fmla="*/ 0 h 706933"/>
              <a:gd name="connsiteX5" fmla="*/ 5213119 w 5330944"/>
              <a:gd name="connsiteY5" fmla="*/ 0 h 706933"/>
              <a:gd name="connsiteX6" fmla="*/ 5330944 w 5330944"/>
              <a:gd name="connsiteY6" fmla="*/ 117825 h 706933"/>
              <a:gd name="connsiteX7" fmla="*/ 5330944 w 5330944"/>
              <a:gd name="connsiteY7" fmla="*/ 412378 h 706933"/>
              <a:gd name="connsiteX8" fmla="*/ 5330944 w 5330944"/>
              <a:gd name="connsiteY8" fmla="*/ 412378 h 706933"/>
              <a:gd name="connsiteX9" fmla="*/ 5330944 w 5330944"/>
              <a:gd name="connsiteY9" fmla="*/ 589111 h 706933"/>
              <a:gd name="connsiteX10" fmla="*/ 5330944 w 5330944"/>
              <a:gd name="connsiteY10" fmla="*/ 589108 h 706933"/>
              <a:gd name="connsiteX11" fmla="*/ 5213119 w 5330944"/>
              <a:gd name="connsiteY11" fmla="*/ 706933 h 706933"/>
              <a:gd name="connsiteX12" fmla="*/ 2221227 w 5330944"/>
              <a:gd name="connsiteY12" fmla="*/ 706933 h 706933"/>
              <a:gd name="connsiteX13" fmla="*/ 973484 w 5330944"/>
              <a:gd name="connsiteY13" fmla="*/ 1666135 h 706933"/>
              <a:gd name="connsiteX14" fmla="*/ 888491 w 5330944"/>
              <a:gd name="connsiteY14" fmla="*/ 706933 h 706933"/>
              <a:gd name="connsiteX15" fmla="*/ 117825 w 5330944"/>
              <a:gd name="connsiteY15" fmla="*/ 706933 h 706933"/>
              <a:gd name="connsiteX16" fmla="*/ 0 w 5330944"/>
              <a:gd name="connsiteY16" fmla="*/ 589108 h 706933"/>
              <a:gd name="connsiteX17" fmla="*/ 0 w 5330944"/>
              <a:gd name="connsiteY17" fmla="*/ 589111 h 706933"/>
              <a:gd name="connsiteX18" fmla="*/ 0 w 5330944"/>
              <a:gd name="connsiteY18" fmla="*/ 412378 h 706933"/>
              <a:gd name="connsiteX19" fmla="*/ 0 w 5330944"/>
              <a:gd name="connsiteY19" fmla="*/ 412378 h 706933"/>
              <a:gd name="connsiteX20" fmla="*/ 0 w 5330944"/>
              <a:gd name="connsiteY20" fmla="*/ 117825 h 706933"/>
              <a:gd name="connsiteX0" fmla="*/ 0 w 5330944"/>
              <a:gd name="connsiteY0" fmla="*/ 117825 h 1666135"/>
              <a:gd name="connsiteX1" fmla="*/ 117825 w 5330944"/>
              <a:gd name="connsiteY1" fmla="*/ 0 h 1666135"/>
              <a:gd name="connsiteX2" fmla="*/ 888491 w 5330944"/>
              <a:gd name="connsiteY2" fmla="*/ 0 h 1666135"/>
              <a:gd name="connsiteX3" fmla="*/ 888491 w 5330944"/>
              <a:gd name="connsiteY3" fmla="*/ 0 h 1666135"/>
              <a:gd name="connsiteX4" fmla="*/ 2221227 w 5330944"/>
              <a:gd name="connsiteY4" fmla="*/ 0 h 1666135"/>
              <a:gd name="connsiteX5" fmla="*/ 5213119 w 5330944"/>
              <a:gd name="connsiteY5" fmla="*/ 0 h 1666135"/>
              <a:gd name="connsiteX6" fmla="*/ 5330944 w 5330944"/>
              <a:gd name="connsiteY6" fmla="*/ 117825 h 1666135"/>
              <a:gd name="connsiteX7" fmla="*/ 5330944 w 5330944"/>
              <a:gd name="connsiteY7" fmla="*/ 412378 h 1666135"/>
              <a:gd name="connsiteX8" fmla="*/ 5330944 w 5330944"/>
              <a:gd name="connsiteY8" fmla="*/ 412378 h 1666135"/>
              <a:gd name="connsiteX9" fmla="*/ 5330944 w 5330944"/>
              <a:gd name="connsiteY9" fmla="*/ 589111 h 1666135"/>
              <a:gd name="connsiteX10" fmla="*/ 5330944 w 5330944"/>
              <a:gd name="connsiteY10" fmla="*/ 589108 h 1666135"/>
              <a:gd name="connsiteX11" fmla="*/ 5213119 w 5330944"/>
              <a:gd name="connsiteY11" fmla="*/ 706933 h 1666135"/>
              <a:gd name="connsiteX12" fmla="*/ 1251647 w 5330944"/>
              <a:gd name="connsiteY12" fmla="*/ 704305 h 1666135"/>
              <a:gd name="connsiteX13" fmla="*/ 973484 w 5330944"/>
              <a:gd name="connsiteY13" fmla="*/ 1666135 h 1666135"/>
              <a:gd name="connsiteX14" fmla="*/ 888491 w 5330944"/>
              <a:gd name="connsiteY14" fmla="*/ 706933 h 1666135"/>
              <a:gd name="connsiteX15" fmla="*/ 117825 w 5330944"/>
              <a:gd name="connsiteY15" fmla="*/ 706933 h 1666135"/>
              <a:gd name="connsiteX16" fmla="*/ 0 w 5330944"/>
              <a:gd name="connsiteY16" fmla="*/ 589108 h 1666135"/>
              <a:gd name="connsiteX17" fmla="*/ 0 w 5330944"/>
              <a:gd name="connsiteY17" fmla="*/ 589111 h 1666135"/>
              <a:gd name="connsiteX18" fmla="*/ 0 w 5330944"/>
              <a:gd name="connsiteY18" fmla="*/ 412378 h 1666135"/>
              <a:gd name="connsiteX19" fmla="*/ 0 w 5330944"/>
              <a:gd name="connsiteY19" fmla="*/ 412378 h 1666135"/>
              <a:gd name="connsiteX20" fmla="*/ 0 w 5330944"/>
              <a:gd name="connsiteY20" fmla="*/ 117825 h 1666135"/>
              <a:gd name="connsiteX0" fmla="*/ 0 w 5330944"/>
              <a:gd name="connsiteY0" fmla="*/ 117825 h 1246509"/>
              <a:gd name="connsiteX1" fmla="*/ 117825 w 5330944"/>
              <a:gd name="connsiteY1" fmla="*/ 0 h 1246509"/>
              <a:gd name="connsiteX2" fmla="*/ 888491 w 5330944"/>
              <a:gd name="connsiteY2" fmla="*/ 0 h 1246509"/>
              <a:gd name="connsiteX3" fmla="*/ 888491 w 5330944"/>
              <a:gd name="connsiteY3" fmla="*/ 0 h 1246509"/>
              <a:gd name="connsiteX4" fmla="*/ 2221227 w 5330944"/>
              <a:gd name="connsiteY4" fmla="*/ 0 h 1246509"/>
              <a:gd name="connsiteX5" fmla="*/ 5213119 w 5330944"/>
              <a:gd name="connsiteY5" fmla="*/ 0 h 1246509"/>
              <a:gd name="connsiteX6" fmla="*/ 5330944 w 5330944"/>
              <a:gd name="connsiteY6" fmla="*/ 117825 h 1246509"/>
              <a:gd name="connsiteX7" fmla="*/ 5330944 w 5330944"/>
              <a:gd name="connsiteY7" fmla="*/ 412378 h 1246509"/>
              <a:gd name="connsiteX8" fmla="*/ 5330944 w 5330944"/>
              <a:gd name="connsiteY8" fmla="*/ 412378 h 1246509"/>
              <a:gd name="connsiteX9" fmla="*/ 5330944 w 5330944"/>
              <a:gd name="connsiteY9" fmla="*/ 589111 h 1246509"/>
              <a:gd name="connsiteX10" fmla="*/ 5330944 w 5330944"/>
              <a:gd name="connsiteY10" fmla="*/ 589108 h 1246509"/>
              <a:gd name="connsiteX11" fmla="*/ 5213119 w 5330944"/>
              <a:gd name="connsiteY11" fmla="*/ 706933 h 1246509"/>
              <a:gd name="connsiteX12" fmla="*/ 1251647 w 5330944"/>
              <a:gd name="connsiteY12" fmla="*/ 704305 h 1246509"/>
              <a:gd name="connsiteX13" fmla="*/ 4622025 w 5330944"/>
              <a:gd name="connsiteY13" fmla="*/ 1246509 h 1246509"/>
              <a:gd name="connsiteX14" fmla="*/ 888491 w 5330944"/>
              <a:gd name="connsiteY14" fmla="*/ 706933 h 1246509"/>
              <a:gd name="connsiteX15" fmla="*/ 117825 w 5330944"/>
              <a:gd name="connsiteY15" fmla="*/ 706933 h 1246509"/>
              <a:gd name="connsiteX16" fmla="*/ 0 w 5330944"/>
              <a:gd name="connsiteY16" fmla="*/ 589108 h 1246509"/>
              <a:gd name="connsiteX17" fmla="*/ 0 w 5330944"/>
              <a:gd name="connsiteY17" fmla="*/ 589111 h 1246509"/>
              <a:gd name="connsiteX18" fmla="*/ 0 w 5330944"/>
              <a:gd name="connsiteY18" fmla="*/ 412378 h 1246509"/>
              <a:gd name="connsiteX19" fmla="*/ 0 w 5330944"/>
              <a:gd name="connsiteY19" fmla="*/ 412378 h 1246509"/>
              <a:gd name="connsiteX20" fmla="*/ 0 w 5330944"/>
              <a:gd name="connsiteY20" fmla="*/ 117825 h 1246509"/>
              <a:gd name="connsiteX0" fmla="*/ 0 w 5330944"/>
              <a:gd name="connsiteY0" fmla="*/ 117825 h 1246509"/>
              <a:gd name="connsiteX1" fmla="*/ 117825 w 5330944"/>
              <a:gd name="connsiteY1" fmla="*/ 0 h 1246509"/>
              <a:gd name="connsiteX2" fmla="*/ 888491 w 5330944"/>
              <a:gd name="connsiteY2" fmla="*/ 0 h 1246509"/>
              <a:gd name="connsiteX3" fmla="*/ 888491 w 5330944"/>
              <a:gd name="connsiteY3" fmla="*/ 0 h 1246509"/>
              <a:gd name="connsiteX4" fmla="*/ 2221227 w 5330944"/>
              <a:gd name="connsiteY4" fmla="*/ 0 h 1246509"/>
              <a:gd name="connsiteX5" fmla="*/ 5213119 w 5330944"/>
              <a:gd name="connsiteY5" fmla="*/ 0 h 1246509"/>
              <a:gd name="connsiteX6" fmla="*/ 5330944 w 5330944"/>
              <a:gd name="connsiteY6" fmla="*/ 117825 h 1246509"/>
              <a:gd name="connsiteX7" fmla="*/ 5330944 w 5330944"/>
              <a:gd name="connsiteY7" fmla="*/ 412378 h 1246509"/>
              <a:gd name="connsiteX8" fmla="*/ 5330944 w 5330944"/>
              <a:gd name="connsiteY8" fmla="*/ 412378 h 1246509"/>
              <a:gd name="connsiteX9" fmla="*/ 5330944 w 5330944"/>
              <a:gd name="connsiteY9" fmla="*/ 589111 h 1246509"/>
              <a:gd name="connsiteX10" fmla="*/ 5330944 w 5330944"/>
              <a:gd name="connsiteY10" fmla="*/ 589108 h 1246509"/>
              <a:gd name="connsiteX11" fmla="*/ 5213119 w 5330944"/>
              <a:gd name="connsiteY11" fmla="*/ 706933 h 1246509"/>
              <a:gd name="connsiteX12" fmla="*/ 3938659 w 5330944"/>
              <a:gd name="connsiteY12" fmla="*/ 692316 h 1246509"/>
              <a:gd name="connsiteX13" fmla="*/ 4622025 w 5330944"/>
              <a:gd name="connsiteY13" fmla="*/ 1246509 h 1246509"/>
              <a:gd name="connsiteX14" fmla="*/ 888491 w 5330944"/>
              <a:gd name="connsiteY14" fmla="*/ 706933 h 1246509"/>
              <a:gd name="connsiteX15" fmla="*/ 117825 w 5330944"/>
              <a:gd name="connsiteY15" fmla="*/ 706933 h 1246509"/>
              <a:gd name="connsiteX16" fmla="*/ 0 w 5330944"/>
              <a:gd name="connsiteY16" fmla="*/ 589108 h 1246509"/>
              <a:gd name="connsiteX17" fmla="*/ 0 w 5330944"/>
              <a:gd name="connsiteY17" fmla="*/ 589111 h 1246509"/>
              <a:gd name="connsiteX18" fmla="*/ 0 w 5330944"/>
              <a:gd name="connsiteY18" fmla="*/ 412378 h 1246509"/>
              <a:gd name="connsiteX19" fmla="*/ 0 w 5330944"/>
              <a:gd name="connsiteY19" fmla="*/ 412378 h 1246509"/>
              <a:gd name="connsiteX20" fmla="*/ 0 w 5330944"/>
              <a:gd name="connsiteY20" fmla="*/ 117825 h 1246509"/>
              <a:gd name="connsiteX0" fmla="*/ 0 w 5330944"/>
              <a:gd name="connsiteY0" fmla="*/ 117825 h 1246509"/>
              <a:gd name="connsiteX1" fmla="*/ 117825 w 5330944"/>
              <a:gd name="connsiteY1" fmla="*/ 0 h 1246509"/>
              <a:gd name="connsiteX2" fmla="*/ 888491 w 5330944"/>
              <a:gd name="connsiteY2" fmla="*/ 0 h 1246509"/>
              <a:gd name="connsiteX3" fmla="*/ 888491 w 5330944"/>
              <a:gd name="connsiteY3" fmla="*/ 0 h 1246509"/>
              <a:gd name="connsiteX4" fmla="*/ 2221227 w 5330944"/>
              <a:gd name="connsiteY4" fmla="*/ 0 h 1246509"/>
              <a:gd name="connsiteX5" fmla="*/ 5213119 w 5330944"/>
              <a:gd name="connsiteY5" fmla="*/ 0 h 1246509"/>
              <a:gd name="connsiteX6" fmla="*/ 5330944 w 5330944"/>
              <a:gd name="connsiteY6" fmla="*/ 117825 h 1246509"/>
              <a:gd name="connsiteX7" fmla="*/ 5330944 w 5330944"/>
              <a:gd name="connsiteY7" fmla="*/ 412378 h 1246509"/>
              <a:gd name="connsiteX8" fmla="*/ 5330944 w 5330944"/>
              <a:gd name="connsiteY8" fmla="*/ 412378 h 1246509"/>
              <a:gd name="connsiteX9" fmla="*/ 5330944 w 5330944"/>
              <a:gd name="connsiteY9" fmla="*/ 589111 h 1246509"/>
              <a:gd name="connsiteX10" fmla="*/ 5330944 w 5330944"/>
              <a:gd name="connsiteY10" fmla="*/ 589108 h 1246509"/>
              <a:gd name="connsiteX11" fmla="*/ 5213119 w 5330944"/>
              <a:gd name="connsiteY11" fmla="*/ 706933 h 1246509"/>
              <a:gd name="connsiteX12" fmla="*/ 3938659 w 5330944"/>
              <a:gd name="connsiteY12" fmla="*/ 692316 h 1246509"/>
              <a:gd name="connsiteX13" fmla="*/ 4622025 w 5330944"/>
              <a:gd name="connsiteY13" fmla="*/ 1246509 h 1246509"/>
              <a:gd name="connsiteX14" fmla="*/ 3483302 w 5330944"/>
              <a:gd name="connsiteY14" fmla="*/ 730911 h 1246509"/>
              <a:gd name="connsiteX15" fmla="*/ 117825 w 5330944"/>
              <a:gd name="connsiteY15" fmla="*/ 706933 h 1246509"/>
              <a:gd name="connsiteX16" fmla="*/ 0 w 5330944"/>
              <a:gd name="connsiteY16" fmla="*/ 589108 h 1246509"/>
              <a:gd name="connsiteX17" fmla="*/ 0 w 5330944"/>
              <a:gd name="connsiteY17" fmla="*/ 589111 h 1246509"/>
              <a:gd name="connsiteX18" fmla="*/ 0 w 5330944"/>
              <a:gd name="connsiteY18" fmla="*/ 412378 h 1246509"/>
              <a:gd name="connsiteX19" fmla="*/ 0 w 5330944"/>
              <a:gd name="connsiteY19" fmla="*/ 412378 h 1246509"/>
              <a:gd name="connsiteX20" fmla="*/ 0 w 5330944"/>
              <a:gd name="connsiteY20" fmla="*/ 117825 h 1246509"/>
              <a:gd name="connsiteX0" fmla="*/ 0 w 5330944"/>
              <a:gd name="connsiteY0" fmla="*/ 117825 h 1246509"/>
              <a:gd name="connsiteX1" fmla="*/ 117825 w 5330944"/>
              <a:gd name="connsiteY1" fmla="*/ 0 h 1246509"/>
              <a:gd name="connsiteX2" fmla="*/ 888491 w 5330944"/>
              <a:gd name="connsiteY2" fmla="*/ 0 h 1246509"/>
              <a:gd name="connsiteX3" fmla="*/ 888491 w 5330944"/>
              <a:gd name="connsiteY3" fmla="*/ 0 h 1246509"/>
              <a:gd name="connsiteX4" fmla="*/ 2221227 w 5330944"/>
              <a:gd name="connsiteY4" fmla="*/ 0 h 1246509"/>
              <a:gd name="connsiteX5" fmla="*/ 5213119 w 5330944"/>
              <a:gd name="connsiteY5" fmla="*/ 0 h 1246509"/>
              <a:gd name="connsiteX6" fmla="*/ 5330944 w 5330944"/>
              <a:gd name="connsiteY6" fmla="*/ 117825 h 1246509"/>
              <a:gd name="connsiteX7" fmla="*/ 5330944 w 5330944"/>
              <a:gd name="connsiteY7" fmla="*/ 412378 h 1246509"/>
              <a:gd name="connsiteX8" fmla="*/ 5330944 w 5330944"/>
              <a:gd name="connsiteY8" fmla="*/ 412378 h 1246509"/>
              <a:gd name="connsiteX9" fmla="*/ 5330944 w 5330944"/>
              <a:gd name="connsiteY9" fmla="*/ 589111 h 1246509"/>
              <a:gd name="connsiteX10" fmla="*/ 5330944 w 5330944"/>
              <a:gd name="connsiteY10" fmla="*/ 589108 h 1246509"/>
              <a:gd name="connsiteX11" fmla="*/ 5213119 w 5330944"/>
              <a:gd name="connsiteY11" fmla="*/ 706933 h 1246509"/>
              <a:gd name="connsiteX12" fmla="*/ 3938659 w 5330944"/>
              <a:gd name="connsiteY12" fmla="*/ 692316 h 1246509"/>
              <a:gd name="connsiteX13" fmla="*/ 4622025 w 5330944"/>
              <a:gd name="connsiteY13" fmla="*/ 1246509 h 1246509"/>
              <a:gd name="connsiteX14" fmla="*/ 3483303 w 5330944"/>
              <a:gd name="connsiteY14" fmla="*/ 710374 h 1246509"/>
              <a:gd name="connsiteX15" fmla="*/ 117825 w 5330944"/>
              <a:gd name="connsiteY15" fmla="*/ 706933 h 1246509"/>
              <a:gd name="connsiteX16" fmla="*/ 0 w 5330944"/>
              <a:gd name="connsiteY16" fmla="*/ 589108 h 1246509"/>
              <a:gd name="connsiteX17" fmla="*/ 0 w 5330944"/>
              <a:gd name="connsiteY17" fmla="*/ 589111 h 1246509"/>
              <a:gd name="connsiteX18" fmla="*/ 0 w 5330944"/>
              <a:gd name="connsiteY18" fmla="*/ 412378 h 1246509"/>
              <a:gd name="connsiteX19" fmla="*/ 0 w 5330944"/>
              <a:gd name="connsiteY19" fmla="*/ 412378 h 1246509"/>
              <a:gd name="connsiteX20" fmla="*/ 0 w 5330944"/>
              <a:gd name="connsiteY20" fmla="*/ 117825 h 1246509"/>
              <a:gd name="connsiteX0" fmla="*/ 0 w 5330944"/>
              <a:gd name="connsiteY0" fmla="*/ 117825 h 1246509"/>
              <a:gd name="connsiteX1" fmla="*/ 117825 w 5330944"/>
              <a:gd name="connsiteY1" fmla="*/ 0 h 1246509"/>
              <a:gd name="connsiteX2" fmla="*/ 888491 w 5330944"/>
              <a:gd name="connsiteY2" fmla="*/ 0 h 1246509"/>
              <a:gd name="connsiteX3" fmla="*/ 888491 w 5330944"/>
              <a:gd name="connsiteY3" fmla="*/ 0 h 1246509"/>
              <a:gd name="connsiteX4" fmla="*/ 2221227 w 5330944"/>
              <a:gd name="connsiteY4" fmla="*/ 0 h 1246509"/>
              <a:gd name="connsiteX5" fmla="*/ 5213119 w 5330944"/>
              <a:gd name="connsiteY5" fmla="*/ 0 h 1246509"/>
              <a:gd name="connsiteX6" fmla="*/ 5330944 w 5330944"/>
              <a:gd name="connsiteY6" fmla="*/ 117825 h 1246509"/>
              <a:gd name="connsiteX7" fmla="*/ 5330944 w 5330944"/>
              <a:gd name="connsiteY7" fmla="*/ 412378 h 1246509"/>
              <a:gd name="connsiteX8" fmla="*/ 5330944 w 5330944"/>
              <a:gd name="connsiteY8" fmla="*/ 412378 h 1246509"/>
              <a:gd name="connsiteX9" fmla="*/ 5330944 w 5330944"/>
              <a:gd name="connsiteY9" fmla="*/ 589111 h 1246509"/>
              <a:gd name="connsiteX10" fmla="*/ 5330944 w 5330944"/>
              <a:gd name="connsiteY10" fmla="*/ 589108 h 1246509"/>
              <a:gd name="connsiteX11" fmla="*/ 5213119 w 5330944"/>
              <a:gd name="connsiteY11" fmla="*/ 706933 h 1246509"/>
              <a:gd name="connsiteX12" fmla="*/ 3938659 w 5330944"/>
              <a:gd name="connsiteY12" fmla="*/ 712854 h 1246509"/>
              <a:gd name="connsiteX13" fmla="*/ 4622025 w 5330944"/>
              <a:gd name="connsiteY13" fmla="*/ 1246509 h 1246509"/>
              <a:gd name="connsiteX14" fmla="*/ 3483303 w 5330944"/>
              <a:gd name="connsiteY14" fmla="*/ 710374 h 1246509"/>
              <a:gd name="connsiteX15" fmla="*/ 117825 w 5330944"/>
              <a:gd name="connsiteY15" fmla="*/ 706933 h 1246509"/>
              <a:gd name="connsiteX16" fmla="*/ 0 w 5330944"/>
              <a:gd name="connsiteY16" fmla="*/ 589108 h 1246509"/>
              <a:gd name="connsiteX17" fmla="*/ 0 w 5330944"/>
              <a:gd name="connsiteY17" fmla="*/ 589111 h 1246509"/>
              <a:gd name="connsiteX18" fmla="*/ 0 w 5330944"/>
              <a:gd name="connsiteY18" fmla="*/ 412378 h 1246509"/>
              <a:gd name="connsiteX19" fmla="*/ 0 w 5330944"/>
              <a:gd name="connsiteY19" fmla="*/ 412378 h 1246509"/>
              <a:gd name="connsiteX20" fmla="*/ 0 w 5330944"/>
              <a:gd name="connsiteY20" fmla="*/ 117825 h 1246509"/>
              <a:gd name="connsiteX0" fmla="*/ 0 w 5330944"/>
              <a:gd name="connsiteY0" fmla="*/ 117825 h 1246509"/>
              <a:gd name="connsiteX1" fmla="*/ 117825 w 5330944"/>
              <a:gd name="connsiteY1" fmla="*/ 0 h 1246509"/>
              <a:gd name="connsiteX2" fmla="*/ 888491 w 5330944"/>
              <a:gd name="connsiteY2" fmla="*/ 0 h 1246509"/>
              <a:gd name="connsiteX3" fmla="*/ 888491 w 5330944"/>
              <a:gd name="connsiteY3" fmla="*/ 0 h 1246509"/>
              <a:gd name="connsiteX4" fmla="*/ 2221227 w 5330944"/>
              <a:gd name="connsiteY4" fmla="*/ 0 h 1246509"/>
              <a:gd name="connsiteX5" fmla="*/ 5213119 w 5330944"/>
              <a:gd name="connsiteY5" fmla="*/ 0 h 1246509"/>
              <a:gd name="connsiteX6" fmla="*/ 5330944 w 5330944"/>
              <a:gd name="connsiteY6" fmla="*/ 117825 h 1246509"/>
              <a:gd name="connsiteX7" fmla="*/ 5330944 w 5330944"/>
              <a:gd name="connsiteY7" fmla="*/ 412378 h 1246509"/>
              <a:gd name="connsiteX8" fmla="*/ 5330944 w 5330944"/>
              <a:gd name="connsiteY8" fmla="*/ 412378 h 1246509"/>
              <a:gd name="connsiteX9" fmla="*/ 5330944 w 5330944"/>
              <a:gd name="connsiteY9" fmla="*/ 589111 h 1246509"/>
              <a:gd name="connsiteX10" fmla="*/ 5330944 w 5330944"/>
              <a:gd name="connsiteY10" fmla="*/ 589108 h 1246509"/>
              <a:gd name="connsiteX11" fmla="*/ 5213119 w 5330944"/>
              <a:gd name="connsiteY11" fmla="*/ 706933 h 1246509"/>
              <a:gd name="connsiteX12" fmla="*/ 3938659 w 5330944"/>
              <a:gd name="connsiteY12" fmla="*/ 701118 h 1246509"/>
              <a:gd name="connsiteX13" fmla="*/ 4622025 w 5330944"/>
              <a:gd name="connsiteY13" fmla="*/ 1246509 h 1246509"/>
              <a:gd name="connsiteX14" fmla="*/ 3483303 w 5330944"/>
              <a:gd name="connsiteY14" fmla="*/ 710374 h 1246509"/>
              <a:gd name="connsiteX15" fmla="*/ 117825 w 5330944"/>
              <a:gd name="connsiteY15" fmla="*/ 706933 h 1246509"/>
              <a:gd name="connsiteX16" fmla="*/ 0 w 5330944"/>
              <a:gd name="connsiteY16" fmla="*/ 589108 h 1246509"/>
              <a:gd name="connsiteX17" fmla="*/ 0 w 5330944"/>
              <a:gd name="connsiteY17" fmla="*/ 589111 h 1246509"/>
              <a:gd name="connsiteX18" fmla="*/ 0 w 5330944"/>
              <a:gd name="connsiteY18" fmla="*/ 412378 h 1246509"/>
              <a:gd name="connsiteX19" fmla="*/ 0 w 5330944"/>
              <a:gd name="connsiteY19" fmla="*/ 412378 h 1246509"/>
              <a:gd name="connsiteX20" fmla="*/ 0 w 5330944"/>
              <a:gd name="connsiteY20" fmla="*/ 117825 h 1246509"/>
              <a:gd name="connsiteX0" fmla="*/ 0 w 5330944"/>
              <a:gd name="connsiteY0" fmla="*/ 117825 h 1246509"/>
              <a:gd name="connsiteX1" fmla="*/ 117825 w 5330944"/>
              <a:gd name="connsiteY1" fmla="*/ 0 h 1246509"/>
              <a:gd name="connsiteX2" fmla="*/ 888491 w 5330944"/>
              <a:gd name="connsiteY2" fmla="*/ 0 h 1246509"/>
              <a:gd name="connsiteX3" fmla="*/ 888491 w 5330944"/>
              <a:gd name="connsiteY3" fmla="*/ 0 h 1246509"/>
              <a:gd name="connsiteX4" fmla="*/ 2221227 w 5330944"/>
              <a:gd name="connsiteY4" fmla="*/ 0 h 1246509"/>
              <a:gd name="connsiteX5" fmla="*/ 5213119 w 5330944"/>
              <a:gd name="connsiteY5" fmla="*/ 0 h 1246509"/>
              <a:gd name="connsiteX6" fmla="*/ 5330944 w 5330944"/>
              <a:gd name="connsiteY6" fmla="*/ 117825 h 1246509"/>
              <a:gd name="connsiteX7" fmla="*/ 5330944 w 5330944"/>
              <a:gd name="connsiteY7" fmla="*/ 412378 h 1246509"/>
              <a:gd name="connsiteX8" fmla="*/ 5330944 w 5330944"/>
              <a:gd name="connsiteY8" fmla="*/ 412378 h 1246509"/>
              <a:gd name="connsiteX9" fmla="*/ 5330944 w 5330944"/>
              <a:gd name="connsiteY9" fmla="*/ 589111 h 1246509"/>
              <a:gd name="connsiteX10" fmla="*/ 5330944 w 5330944"/>
              <a:gd name="connsiteY10" fmla="*/ 589108 h 1246509"/>
              <a:gd name="connsiteX11" fmla="*/ 5213119 w 5330944"/>
              <a:gd name="connsiteY11" fmla="*/ 706933 h 1246509"/>
              <a:gd name="connsiteX12" fmla="*/ 3938659 w 5330944"/>
              <a:gd name="connsiteY12" fmla="*/ 706986 h 1246509"/>
              <a:gd name="connsiteX13" fmla="*/ 4622025 w 5330944"/>
              <a:gd name="connsiteY13" fmla="*/ 1246509 h 1246509"/>
              <a:gd name="connsiteX14" fmla="*/ 3483303 w 5330944"/>
              <a:gd name="connsiteY14" fmla="*/ 710374 h 1246509"/>
              <a:gd name="connsiteX15" fmla="*/ 117825 w 5330944"/>
              <a:gd name="connsiteY15" fmla="*/ 706933 h 1246509"/>
              <a:gd name="connsiteX16" fmla="*/ 0 w 5330944"/>
              <a:gd name="connsiteY16" fmla="*/ 589108 h 1246509"/>
              <a:gd name="connsiteX17" fmla="*/ 0 w 5330944"/>
              <a:gd name="connsiteY17" fmla="*/ 589111 h 1246509"/>
              <a:gd name="connsiteX18" fmla="*/ 0 w 5330944"/>
              <a:gd name="connsiteY18" fmla="*/ 412378 h 1246509"/>
              <a:gd name="connsiteX19" fmla="*/ 0 w 5330944"/>
              <a:gd name="connsiteY19" fmla="*/ 412378 h 1246509"/>
              <a:gd name="connsiteX20" fmla="*/ 0 w 5330944"/>
              <a:gd name="connsiteY20" fmla="*/ 117825 h 1246509"/>
              <a:gd name="connsiteX0" fmla="*/ 0 w 5330944"/>
              <a:gd name="connsiteY0" fmla="*/ 117825 h 1068354"/>
              <a:gd name="connsiteX1" fmla="*/ 117825 w 5330944"/>
              <a:gd name="connsiteY1" fmla="*/ 0 h 1068354"/>
              <a:gd name="connsiteX2" fmla="*/ 888491 w 5330944"/>
              <a:gd name="connsiteY2" fmla="*/ 0 h 1068354"/>
              <a:gd name="connsiteX3" fmla="*/ 888491 w 5330944"/>
              <a:gd name="connsiteY3" fmla="*/ 0 h 1068354"/>
              <a:gd name="connsiteX4" fmla="*/ 2221227 w 5330944"/>
              <a:gd name="connsiteY4" fmla="*/ 0 h 1068354"/>
              <a:gd name="connsiteX5" fmla="*/ 5213119 w 5330944"/>
              <a:gd name="connsiteY5" fmla="*/ 0 h 1068354"/>
              <a:gd name="connsiteX6" fmla="*/ 5330944 w 5330944"/>
              <a:gd name="connsiteY6" fmla="*/ 117825 h 1068354"/>
              <a:gd name="connsiteX7" fmla="*/ 5330944 w 5330944"/>
              <a:gd name="connsiteY7" fmla="*/ 412378 h 1068354"/>
              <a:gd name="connsiteX8" fmla="*/ 5330944 w 5330944"/>
              <a:gd name="connsiteY8" fmla="*/ 412378 h 1068354"/>
              <a:gd name="connsiteX9" fmla="*/ 5330944 w 5330944"/>
              <a:gd name="connsiteY9" fmla="*/ 589111 h 1068354"/>
              <a:gd name="connsiteX10" fmla="*/ 5330944 w 5330944"/>
              <a:gd name="connsiteY10" fmla="*/ 589108 h 1068354"/>
              <a:gd name="connsiteX11" fmla="*/ 5213119 w 5330944"/>
              <a:gd name="connsiteY11" fmla="*/ 706933 h 1068354"/>
              <a:gd name="connsiteX12" fmla="*/ 3938659 w 5330944"/>
              <a:gd name="connsiteY12" fmla="*/ 706986 h 1068354"/>
              <a:gd name="connsiteX13" fmla="*/ 4262957 w 5330944"/>
              <a:gd name="connsiteY13" fmla="*/ 1068354 h 1068354"/>
              <a:gd name="connsiteX14" fmla="*/ 3483303 w 5330944"/>
              <a:gd name="connsiteY14" fmla="*/ 710374 h 1068354"/>
              <a:gd name="connsiteX15" fmla="*/ 117825 w 5330944"/>
              <a:gd name="connsiteY15" fmla="*/ 706933 h 1068354"/>
              <a:gd name="connsiteX16" fmla="*/ 0 w 5330944"/>
              <a:gd name="connsiteY16" fmla="*/ 589108 h 1068354"/>
              <a:gd name="connsiteX17" fmla="*/ 0 w 5330944"/>
              <a:gd name="connsiteY17" fmla="*/ 589111 h 1068354"/>
              <a:gd name="connsiteX18" fmla="*/ 0 w 5330944"/>
              <a:gd name="connsiteY18" fmla="*/ 412378 h 1068354"/>
              <a:gd name="connsiteX19" fmla="*/ 0 w 5330944"/>
              <a:gd name="connsiteY19" fmla="*/ 412378 h 1068354"/>
              <a:gd name="connsiteX20" fmla="*/ 0 w 5330944"/>
              <a:gd name="connsiteY20" fmla="*/ 117825 h 1068354"/>
              <a:gd name="connsiteX0" fmla="*/ 0 w 5662658"/>
              <a:gd name="connsiteY0" fmla="*/ 117825 h 965339"/>
              <a:gd name="connsiteX1" fmla="*/ 117825 w 5662658"/>
              <a:gd name="connsiteY1" fmla="*/ 0 h 965339"/>
              <a:gd name="connsiteX2" fmla="*/ 888491 w 5662658"/>
              <a:gd name="connsiteY2" fmla="*/ 0 h 965339"/>
              <a:gd name="connsiteX3" fmla="*/ 888491 w 5662658"/>
              <a:gd name="connsiteY3" fmla="*/ 0 h 965339"/>
              <a:gd name="connsiteX4" fmla="*/ 2221227 w 5662658"/>
              <a:gd name="connsiteY4" fmla="*/ 0 h 965339"/>
              <a:gd name="connsiteX5" fmla="*/ 5213119 w 5662658"/>
              <a:gd name="connsiteY5" fmla="*/ 0 h 965339"/>
              <a:gd name="connsiteX6" fmla="*/ 5330944 w 5662658"/>
              <a:gd name="connsiteY6" fmla="*/ 117825 h 965339"/>
              <a:gd name="connsiteX7" fmla="*/ 5330944 w 5662658"/>
              <a:gd name="connsiteY7" fmla="*/ 412378 h 965339"/>
              <a:gd name="connsiteX8" fmla="*/ 5330944 w 5662658"/>
              <a:gd name="connsiteY8" fmla="*/ 412378 h 965339"/>
              <a:gd name="connsiteX9" fmla="*/ 5330944 w 5662658"/>
              <a:gd name="connsiteY9" fmla="*/ 589111 h 965339"/>
              <a:gd name="connsiteX10" fmla="*/ 5330944 w 5662658"/>
              <a:gd name="connsiteY10" fmla="*/ 589108 h 965339"/>
              <a:gd name="connsiteX11" fmla="*/ 5213119 w 5662658"/>
              <a:gd name="connsiteY11" fmla="*/ 706933 h 965339"/>
              <a:gd name="connsiteX12" fmla="*/ 3938659 w 5662658"/>
              <a:gd name="connsiteY12" fmla="*/ 706986 h 965339"/>
              <a:gd name="connsiteX13" fmla="*/ 5662658 w 5662658"/>
              <a:gd name="connsiteY13" fmla="*/ 965339 h 965339"/>
              <a:gd name="connsiteX14" fmla="*/ 3483303 w 5662658"/>
              <a:gd name="connsiteY14" fmla="*/ 710374 h 965339"/>
              <a:gd name="connsiteX15" fmla="*/ 117825 w 5662658"/>
              <a:gd name="connsiteY15" fmla="*/ 706933 h 965339"/>
              <a:gd name="connsiteX16" fmla="*/ 0 w 5662658"/>
              <a:gd name="connsiteY16" fmla="*/ 589108 h 965339"/>
              <a:gd name="connsiteX17" fmla="*/ 0 w 5662658"/>
              <a:gd name="connsiteY17" fmla="*/ 589111 h 965339"/>
              <a:gd name="connsiteX18" fmla="*/ 0 w 5662658"/>
              <a:gd name="connsiteY18" fmla="*/ 412378 h 965339"/>
              <a:gd name="connsiteX19" fmla="*/ 0 w 5662658"/>
              <a:gd name="connsiteY19" fmla="*/ 412378 h 965339"/>
              <a:gd name="connsiteX20" fmla="*/ 0 w 5662658"/>
              <a:gd name="connsiteY20" fmla="*/ 117825 h 965339"/>
              <a:gd name="connsiteX0" fmla="*/ 0 w 5662658"/>
              <a:gd name="connsiteY0" fmla="*/ 117825 h 965339"/>
              <a:gd name="connsiteX1" fmla="*/ 117825 w 5662658"/>
              <a:gd name="connsiteY1" fmla="*/ 0 h 965339"/>
              <a:gd name="connsiteX2" fmla="*/ 888491 w 5662658"/>
              <a:gd name="connsiteY2" fmla="*/ 0 h 965339"/>
              <a:gd name="connsiteX3" fmla="*/ 888491 w 5662658"/>
              <a:gd name="connsiteY3" fmla="*/ 0 h 965339"/>
              <a:gd name="connsiteX4" fmla="*/ 2221227 w 5662658"/>
              <a:gd name="connsiteY4" fmla="*/ 0 h 965339"/>
              <a:gd name="connsiteX5" fmla="*/ 5213119 w 5662658"/>
              <a:gd name="connsiteY5" fmla="*/ 0 h 965339"/>
              <a:gd name="connsiteX6" fmla="*/ 5330944 w 5662658"/>
              <a:gd name="connsiteY6" fmla="*/ 117825 h 965339"/>
              <a:gd name="connsiteX7" fmla="*/ 5330944 w 5662658"/>
              <a:gd name="connsiteY7" fmla="*/ 412378 h 965339"/>
              <a:gd name="connsiteX8" fmla="*/ 5330944 w 5662658"/>
              <a:gd name="connsiteY8" fmla="*/ 412378 h 965339"/>
              <a:gd name="connsiteX9" fmla="*/ 5330944 w 5662658"/>
              <a:gd name="connsiteY9" fmla="*/ 589111 h 965339"/>
              <a:gd name="connsiteX10" fmla="*/ 5330944 w 5662658"/>
              <a:gd name="connsiteY10" fmla="*/ 589108 h 965339"/>
              <a:gd name="connsiteX11" fmla="*/ 5213119 w 5662658"/>
              <a:gd name="connsiteY11" fmla="*/ 706933 h 965339"/>
              <a:gd name="connsiteX12" fmla="*/ 4896789 w 5662658"/>
              <a:gd name="connsiteY12" fmla="*/ 706986 h 965339"/>
              <a:gd name="connsiteX13" fmla="*/ 5662658 w 5662658"/>
              <a:gd name="connsiteY13" fmla="*/ 965339 h 965339"/>
              <a:gd name="connsiteX14" fmla="*/ 3483303 w 5662658"/>
              <a:gd name="connsiteY14" fmla="*/ 710374 h 965339"/>
              <a:gd name="connsiteX15" fmla="*/ 117825 w 5662658"/>
              <a:gd name="connsiteY15" fmla="*/ 706933 h 965339"/>
              <a:gd name="connsiteX16" fmla="*/ 0 w 5662658"/>
              <a:gd name="connsiteY16" fmla="*/ 589108 h 965339"/>
              <a:gd name="connsiteX17" fmla="*/ 0 w 5662658"/>
              <a:gd name="connsiteY17" fmla="*/ 589111 h 965339"/>
              <a:gd name="connsiteX18" fmla="*/ 0 w 5662658"/>
              <a:gd name="connsiteY18" fmla="*/ 412378 h 965339"/>
              <a:gd name="connsiteX19" fmla="*/ 0 w 5662658"/>
              <a:gd name="connsiteY19" fmla="*/ 412378 h 965339"/>
              <a:gd name="connsiteX20" fmla="*/ 0 w 5662658"/>
              <a:gd name="connsiteY20" fmla="*/ 117825 h 965339"/>
              <a:gd name="connsiteX0" fmla="*/ 0 w 5687654"/>
              <a:gd name="connsiteY0" fmla="*/ 117825 h 932374"/>
              <a:gd name="connsiteX1" fmla="*/ 117825 w 5687654"/>
              <a:gd name="connsiteY1" fmla="*/ 0 h 932374"/>
              <a:gd name="connsiteX2" fmla="*/ 888491 w 5687654"/>
              <a:gd name="connsiteY2" fmla="*/ 0 h 932374"/>
              <a:gd name="connsiteX3" fmla="*/ 888491 w 5687654"/>
              <a:gd name="connsiteY3" fmla="*/ 0 h 932374"/>
              <a:gd name="connsiteX4" fmla="*/ 2221227 w 5687654"/>
              <a:gd name="connsiteY4" fmla="*/ 0 h 932374"/>
              <a:gd name="connsiteX5" fmla="*/ 5213119 w 5687654"/>
              <a:gd name="connsiteY5" fmla="*/ 0 h 932374"/>
              <a:gd name="connsiteX6" fmla="*/ 5330944 w 5687654"/>
              <a:gd name="connsiteY6" fmla="*/ 117825 h 932374"/>
              <a:gd name="connsiteX7" fmla="*/ 5330944 w 5687654"/>
              <a:gd name="connsiteY7" fmla="*/ 412378 h 932374"/>
              <a:gd name="connsiteX8" fmla="*/ 5330944 w 5687654"/>
              <a:gd name="connsiteY8" fmla="*/ 412378 h 932374"/>
              <a:gd name="connsiteX9" fmla="*/ 5330944 w 5687654"/>
              <a:gd name="connsiteY9" fmla="*/ 589111 h 932374"/>
              <a:gd name="connsiteX10" fmla="*/ 5330944 w 5687654"/>
              <a:gd name="connsiteY10" fmla="*/ 589108 h 932374"/>
              <a:gd name="connsiteX11" fmla="*/ 5213119 w 5687654"/>
              <a:gd name="connsiteY11" fmla="*/ 706933 h 932374"/>
              <a:gd name="connsiteX12" fmla="*/ 4896789 w 5687654"/>
              <a:gd name="connsiteY12" fmla="*/ 706986 h 932374"/>
              <a:gd name="connsiteX13" fmla="*/ 5687654 w 5687654"/>
              <a:gd name="connsiteY13" fmla="*/ 932374 h 932374"/>
              <a:gd name="connsiteX14" fmla="*/ 3483303 w 5687654"/>
              <a:gd name="connsiteY14" fmla="*/ 710374 h 932374"/>
              <a:gd name="connsiteX15" fmla="*/ 117825 w 5687654"/>
              <a:gd name="connsiteY15" fmla="*/ 706933 h 932374"/>
              <a:gd name="connsiteX16" fmla="*/ 0 w 5687654"/>
              <a:gd name="connsiteY16" fmla="*/ 589108 h 932374"/>
              <a:gd name="connsiteX17" fmla="*/ 0 w 5687654"/>
              <a:gd name="connsiteY17" fmla="*/ 589111 h 932374"/>
              <a:gd name="connsiteX18" fmla="*/ 0 w 5687654"/>
              <a:gd name="connsiteY18" fmla="*/ 412378 h 932374"/>
              <a:gd name="connsiteX19" fmla="*/ 0 w 5687654"/>
              <a:gd name="connsiteY19" fmla="*/ 412378 h 932374"/>
              <a:gd name="connsiteX20" fmla="*/ 0 w 5687654"/>
              <a:gd name="connsiteY20" fmla="*/ 117825 h 932374"/>
              <a:gd name="connsiteX0" fmla="*/ 0 w 5687654"/>
              <a:gd name="connsiteY0" fmla="*/ 117825 h 932374"/>
              <a:gd name="connsiteX1" fmla="*/ 117825 w 5687654"/>
              <a:gd name="connsiteY1" fmla="*/ 0 h 932374"/>
              <a:gd name="connsiteX2" fmla="*/ 888491 w 5687654"/>
              <a:gd name="connsiteY2" fmla="*/ 0 h 932374"/>
              <a:gd name="connsiteX3" fmla="*/ 888491 w 5687654"/>
              <a:gd name="connsiteY3" fmla="*/ 0 h 932374"/>
              <a:gd name="connsiteX4" fmla="*/ 2221227 w 5687654"/>
              <a:gd name="connsiteY4" fmla="*/ 0 h 932374"/>
              <a:gd name="connsiteX5" fmla="*/ 5213119 w 5687654"/>
              <a:gd name="connsiteY5" fmla="*/ 0 h 932374"/>
              <a:gd name="connsiteX6" fmla="*/ 5330944 w 5687654"/>
              <a:gd name="connsiteY6" fmla="*/ 117825 h 932374"/>
              <a:gd name="connsiteX7" fmla="*/ 5330944 w 5687654"/>
              <a:gd name="connsiteY7" fmla="*/ 412378 h 932374"/>
              <a:gd name="connsiteX8" fmla="*/ 5330944 w 5687654"/>
              <a:gd name="connsiteY8" fmla="*/ 412378 h 932374"/>
              <a:gd name="connsiteX9" fmla="*/ 5330944 w 5687654"/>
              <a:gd name="connsiteY9" fmla="*/ 589111 h 932374"/>
              <a:gd name="connsiteX10" fmla="*/ 5330944 w 5687654"/>
              <a:gd name="connsiteY10" fmla="*/ 589108 h 932374"/>
              <a:gd name="connsiteX11" fmla="*/ 5213119 w 5687654"/>
              <a:gd name="connsiteY11" fmla="*/ 706933 h 932374"/>
              <a:gd name="connsiteX12" fmla="*/ 4896789 w 5687654"/>
              <a:gd name="connsiteY12" fmla="*/ 706986 h 932374"/>
              <a:gd name="connsiteX13" fmla="*/ 5687654 w 5687654"/>
              <a:gd name="connsiteY13" fmla="*/ 932374 h 932374"/>
              <a:gd name="connsiteX14" fmla="*/ 3987861 w 5687654"/>
              <a:gd name="connsiteY14" fmla="*/ 708241 h 932374"/>
              <a:gd name="connsiteX15" fmla="*/ 117825 w 5687654"/>
              <a:gd name="connsiteY15" fmla="*/ 706933 h 932374"/>
              <a:gd name="connsiteX16" fmla="*/ 0 w 5687654"/>
              <a:gd name="connsiteY16" fmla="*/ 589108 h 932374"/>
              <a:gd name="connsiteX17" fmla="*/ 0 w 5687654"/>
              <a:gd name="connsiteY17" fmla="*/ 589111 h 932374"/>
              <a:gd name="connsiteX18" fmla="*/ 0 w 5687654"/>
              <a:gd name="connsiteY18" fmla="*/ 412378 h 932374"/>
              <a:gd name="connsiteX19" fmla="*/ 0 w 5687654"/>
              <a:gd name="connsiteY19" fmla="*/ 412378 h 932374"/>
              <a:gd name="connsiteX20" fmla="*/ 0 w 5687654"/>
              <a:gd name="connsiteY20" fmla="*/ 117825 h 932374"/>
              <a:gd name="connsiteX0" fmla="*/ 0 w 5687654"/>
              <a:gd name="connsiteY0" fmla="*/ 117825 h 932374"/>
              <a:gd name="connsiteX1" fmla="*/ 117825 w 5687654"/>
              <a:gd name="connsiteY1" fmla="*/ 0 h 932374"/>
              <a:gd name="connsiteX2" fmla="*/ 888491 w 5687654"/>
              <a:gd name="connsiteY2" fmla="*/ 0 h 932374"/>
              <a:gd name="connsiteX3" fmla="*/ 888491 w 5687654"/>
              <a:gd name="connsiteY3" fmla="*/ 0 h 932374"/>
              <a:gd name="connsiteX4" fmla="*/ 2221227 w 5687654"/>
              <a:gd name="connsiteY4" fmla="*/ 0 h 932374"/>
              <a:gd name="connsiteX5" fmla="*/ 5213119 w 5687654"/>
              <a:gd name="connsiteY5" fmla="*/ 0 h 932374"/>
              <a:gd name="connsiteX6" fmla="*/ 5330944 w 5687654"/>
              <a:gd name="connsiteY6" fmla="*/ 117825 h 932374"/>
              <a:gd name="connsiteX7" fmla="*/ 5330944 w 5687654"/>
              <a:gd name="connsiteY7" fmla="*/ 412378 h 932374"/>
              <a:gd name="connsiteX8" fmla="*/ 5330944 w 5687654"/>
              <a:gd name="connsiteY8" fmla="*/ 412378 h 932374"/>
              <a:gd name="connsiteX9" fmla="*/ 5330944 w 5687654"/>
              <a:gd name="connsiteY9" fmla="*/ 589111 h 932374"/>
              <a:gd name="connsiteX10" fmla="*/ 5330944 w 5687654"/>
              <a:gd name="connsiteY10" fmla="*/ 589108 h 932374"/>
              <a:gd name="connsiteX11" fmla="*/ 5213119 w 5687654"/>
              <a:gd name="connsiteY11" fmla="*/ 706933 h 932374"/>
              <a:gd name="connsiteX12" fmla="*/ 4918351 w 5687654"/>
              <a:gd name="connsiteY12" fmla="*/ 704853 h 932374"/>
              <a:gd name="connsiteX13" fmla="*/ 5687654 w 5687654"/>
              <a:gd name="connsiteY13" fmla="*/ 932374 h 932374"/>
              <a:gd name="connsiteX14" fmla="*/ 3987861 w 5687654"/>
              <a:gd name="connsiteY14" fmla="*/ 708241 h 932374"/>
              <a:gd name="connsiteX15" fmla="*/ 117825 w 5687654"/>
              <a:gd name="connsiteY15" fmla="*/ 706933 h 932374"/>
              <a:gd name="connsiteX16" fmla="*/ 0 w 5687654"/>
              <a:gd name="connsiteY16" fmla="*/ 589108 h 932374"/>
              <a:gd name="connsiteX17" fmla="*/ 0 w 5687654"/>
              <a:gd name="connsiteY17" fmla="*/ 589111 h 932374"/>
              <a:gd name="connsiteX18" fmla="*/ 0 w 5687654"/>
              <a:gd name="connsiteY18" fmla="*/ 412378 h 932374"/>
              <a:gd name="connsiteX19" fmla="*/ 0 w 5687654"/>
              <a:gd name="connsiteY19" fmla="*/ 412378 h 932374"/>
              <a:gd name="connsiteX20" fmla="*/ 0 w 5687654"/>
              <a:gd name="connsiteY20" fmla="*/ 117825 h 932374"/>
              <a:gd name="connsiteX0" fmla="*/ 0 w 5687654"/>
              <a:gd name="connsiteY0" fmla="*/ 117825 h 932374"/>
              <a:gd name="connsiteX1" fmla="*/ 117825 w 5687654"/>
              <a:gd name="connsiteY1" fmla="*/ 0 h 932374"/>
              <a:gd name="connsiteX2" fmla="*/ 888491 w 5687654"/>
              <a:gd name="connsiteY2" fmla="*/ 0 h 932374"/>
              <a:gd name="connsiteX3" fmla="*/ 888491 w 5687654"/>
              <a:gd name="connsiteY3" fmla="*/ 0 h 932374"/>
              <a:gd name="connsiteX4" fmla="*/ 2221227 w 5687654"/>
              <a:gd name="connsiteY4" fmla="*/ 0 h 932374"/>
              <a:gd name="connsiteX5" fmla="*/ 5213119 w 5687654"/>
              <a:gd name="connsiteY5" fmla="*/ 0 h 932374"/>
              <a:gd name="connsiteX6" fmla="*/ 5330944 w 5687654"/>
              <a:gd name="connsiteY6" fmla="*/ 117825 h 932374"/>
              <a:gd name="connsiteX7" fmla="*/ 5330944 w 5687654"/>
              <a:gd name="connsiteY7" fmla="*/ 412378 h 932374"/>
              <a:gd name="connsiteX8" fmla="*/ 5330944 w 5687654"/>
              <a:gd name="connsiteY8" fmla="*/ 412378 h 932374"/>
              <a:gd name="connsiteX9" fmla="*/ 5330944 w 5687654"/>
              <a:gd name="connsiteY9" fmla="*/ 589111 h 932374"/>
              <a:gd name="connsiteX10" fmla="*/ 5330944 w 5687654"/>
              <a:gd name="connsiteY10" fmla="*/ 589108 h 932374"/>
              <a:gd name="connsiteX11" fmla="*/ 5213119 w 5687654"/>
              <a:gd name="connsiteY11" fmla="*/ 706933 h 932374"/>
              <a:gd name="connsiteX12" fmla="*/ 4918351 w 5687654"/>
              <a:gd name="connsiteY12" fmla="*/ 704853 h 932374"/>
              <a:gd name="connsiteX13" fmla="*/ 5687654 w 5687654"/>
              <a:gd name="connsiteY13" fmla="*/ 932374 h 932374"/>
              <a:gd name="connsiteX14" fmla="*/ 4238375 w 5687654"/>
              <a:gd name="connsiteY14" fmla="*/ 706274 h 932374"/>
              <a:gd name="connsiteX15" fmla="*/ 117825 w 5687654"/>
              <a:gd name="connsiteY15" fmla="*/ 706933 h 932374"/>
              <a:gd name="connsiteX16" fmla="*/ 0 w 5687654"/>
              <a:gd name="connsiteY16" fmla="*/ 589108 h 932374"/>
              <a:gd name="connsiteX17" fmla="*/ 0 w 5687654"/>
              <a:gd name="connsiteY17" fmla="*/ 589111 h 932374"/>
              <a:gd name="connsiteX18" fmla="*/ 0 w 5687654"/>
              <a:gd name="connsiteY18" fmla="*/ 412378 h 932374"/>
              <a:gd name="connsiteX19" fmla="*/ 0 w 5687654"/>
              <a:gd name="connsiteY19" fmla="*/ 412378 h 932374"/>
              <a:gd name="connsiteX20" fmla="*/ 0 w 5687654"/>
              <a:gd name="connsiteY20" fmla="*/ 117825 h 932374"/>
              <a:gd name="connsiteX0" fmla="*/ 0 w 5687654"/>
              <a:gd name="connsiteY0" fmla="*/ 117825 h 932374"/>
              <a:gd name="connsiteX1" fmla="*/ 117825 w 5687654"/>
              <a:gd name="connsiteY1" fmla="*/ 0 h 932374"/>
              <a:gd name="connsiteX2" fmla="*/ 888491 w 5687654"/>
              <a:gd name="connsiteY2" fmla="*/ 0 h 932374"/>
              <a:gd name="connsiteX3" fmla="*/ 888491 w 5687654"/>
              <a:gd name="connsiteY3" fmla="*/ 0 h 932374"/>
              <a:gd name="connsiteX4" fmla="*/ 2221227 w 5687654"/>
              <a:gd name="connsiteY4" fmla="*/ 0 h 932374"/>
              <a:gd name="connsiteX5" fmla="*/ 5213119 w 5687654"/>
              <a:gd name="connsiteY5" fmla="*/ 0 h 932374"/>
              <a:gd name="connsiteX6" fmla="*/ 5330944 w 5687654"/>
              <a:gd name="connsiteY6" fmla="*/ 117825 h 932374"/>
              <a:gd name="connsiteX7" fmla="*/ 5330944 w 5687654"/>
              <a:gd name="connsiteY7" fmla="*/ 412378 h 932374"/>
              <a:gd name="connsiteX8" fmla="*/ 5330944 w 5687654"/>
              <a:gd name="connsiteY8" fmla="*/ 412378 h 932374"/>
              <a:gd name="connsiteX9" fmla="*/ 5330944 w 5687654"/>
              <a:gd name="connsiteY9" fmla="*/ 589111 h 932374"/>
              <a:gd name="connsiteX10" fmla="*/ 5330944 w 5687654"/>
              <a:gd name="connsiteY10" fmla="*/ 589108 h 932374"/>
              <a:gd name="connsiteX11" fmla="*/ 5213119 w 5687654"/>
              <a:gd name="connsiteY11" fmla="*/ 706933 h 932374"/>
              <a:gd name="connsiteX12" fmla="*/ 5013785 w 5687654"/>
              <a:gd name="connsiteY12" fmla="*/ 704853 h 932374"/>
              <a:gd name="connsiteX13" fmla="*/ 5687654 w 5687654"/>
              <a:gd name="connsiteY13" fmla="*/ 932374 h 932374"/>
              <a:gd name="connsiteX14" fmla="*/ 4238375 w 5687654"/>
              <a:gd name="connsiteY14" fmla="*/ 706274 h 932374"/>
              <a:gd name="connsiteX15" fmla="*/ 117825 w 5687654"/>
              <a:gd name="connsiteY15" fmla="*/ 706933 h 932374"/>
              <a:gd name="connsiteX16" fmla="*/ 0 w 5687654"/>
              <a:gd name="connsiteY16" fmla="*/ 589108 h 932374"/>
              <a:gd name="connsiteX17" fmla="*/ 0 w 5687654"/>
              <a:gd name="connsiteY17" fmla="*/ 589111 h 932374"/>
              <a:gd name="connsiteX18" fmla="*/ 0 w 5687654"/>
              <a:gd name="connsiteY18" fmla="*/ 412378 h 932374"/>
              <a:gd name="connsiteX19" fmla="*/ 0 w 5687654"/>
              <a:gd name="connsiteY19" fmla="*/ 412378 h 932374"/>
              <a:gd name="connsiteX20" fmla="*/ 0 w 5687654"/>
              <a:gd name="connsiteY20" fmla="*/ 117825 h 932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687654" h="932374">
                <a:moveTo>
                  <a:pt x="0" y="117825"/>
                </a:moveTo>
                <a:cubicBezTo>
                  <a:pt x="0" y="52752"/>
                  <a:pt x="52752" y="0"/>
                  <a:pt x="117825" y="0"/>
                </a:cubicBezTo>
                <a:lnTo>
                  <a:pt x="888491" y="0"/>
                </a:lnTo>
                <a:lnTo>
                  <a:pt x="888491" y="0"/>
                </a:lnTo>
                <a:lnTo>
                  <a:pt x="2221227" y="0"/>
                </a:lnTo>
                <a:lnTo>
                  <a:pt x="5213119" y="0"/>
                </a:lnTo>
                <a:cubicBezTo>
                  <a:pt x="5278192" y="0"/>
                  <a:pt x="5330944" y="52752"/>
                  <a:pt x="5330944" y="117825"/>
                </a:cubicBezTo>
                <a:lnTo>
                  <a:pt x="5330944" y="412378"/>
                </a:lnTo>
                <a:lnTo>
                  <a:pt x="5330944" y="412378"/>
                </a:lnTo>
                <a:lnTo>
                  <a:pt x="5330944" y="589111"/>
                </a:lnTo>
                <a:lnTo>
                  <a:pt x="5330944" y="589108"/>
                </a:lnTo>
                <a:cubicBezTo>
                  <a:pt x="5330944" y="654181"/>
                  <a:pt x="5278192" y="706933"/>
                  <a:pt x="5213119" y="706933"/>
                </a:cubicBezTo>
                <a:lnTo>
                  <a:pt x="5013785" y="704853"/>
                </a:lnTo>
                <a:lnTo>
                  <a:pt x="5687654" y="932374"/>
                </a:lnTo>
                <a:lnTo>
                  <a:pt x="4238375" y="706274"/>
                </a:lnTo>
                <a:lnTo>
                  <a:pt x="117825" y="706933"/>
                </a:lnTo>
                <a:cubicBezTo>
                  <a:pt x="52752" y="706933"/>
                  <a:pt x="0" y="654181"/>
                  <a:pt x="0" y="589108"/>
                </a:cubicBezTo>
                <a:lnTo>
                  <a:pt x="0" y="589111"/>
                </a:lnTo>
                <a:lnTo>
                  <a:pt x="0" y="412378"/>
                </a:lnTo>
                <a:lnTo>
                  <a:pt x="0" y="412378"/>
                </a:lnTo>
                <a:lnTo>
                  <a:pt x="0" y="11782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1" compatLnSpc="1">
            <a:prstTxWarp prst="textNoShape">
              <a:avLst/>
            </a:prstTxWarp>
          </a:bodyPr>
          <a:lstStyle/>
          <a:p>
            <a:pPr marR="0" algn="ctr" defTabSz="21955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sz="32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DEA717D-85C8-4CE6-A6EF-297F086C4EE9}"/>
              </a:ext>
            </a:extLst>
          </p:cNvPr>
          <p:cNvSpPr/>
          <p:nvPr/>
        </p:nvSpPr>
        <p:spPr bwMode="auto">
          <a:xfrm>
            <a:off x="11150600" y="3733800"/>
            <a:ext cx="3858376" cy="968277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1" compatLnSpc="1">
            <a:prstTxWarp prst="textNoShape">
              <a:avLst/>
            </a:prstTxWarp>
          </a:bodyPr>
          <a:lstStyle/>
          <a:p>
            <a:pPr algn="ctr" defTabSz="2195513" eaLnBrk="0" hangingPunct="0"/>
            <a:r>
              <a:rPr lang="en-US" sz="3200" dirty="0">
                <a:latin typeface="Tahoma" charset="0"/>
              </a:rPr>
              <a:t>Modeler has this :</a:t>
            </a:r>
            <a:r>
              <a:rPr lang="en-US" sz="3200" b="1" dirty="0">
                <a:latin typeface="Tahoma" charset="0"/>
              </a:rPr>
              <a:t>experience</a:t>
            </a:r>
            <a:r>
              <a:rPr lang="en-US" sz="3200" dirty="0">
                <a:latin typeface="Tahoma" charset="0"/>
              </a:rPr>
              <a:t>: label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308C82-36D2-4B54-AC1F-618B4C9FD551}"/>
              </a:ext>
            </a:extLst>
          </p:cNvPr>
          <p:cNvSpPr txBox="1"/>
          <p:nvPr/>
        </p:nvSpPr>
        <p:spPr>
          <a:xfrm>
            <a:off x="7446536" y="4191000"/>
            <a:ext cx="50366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?</a:t>
            </a:r>
            <a:endParaRPr lang="en-US" b="1" dirty="0">
              <a:solidFill>
                <a:srgbClr val="FF0000"/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5E319E4-B4EC-4EDD-A9DA-936E884EDB66}"/>
              </a:ext>
            </a:extLst>
          </p:cNvPr>
          <p:cNvGrpSpPr/>
          <p:nvPr/>
        </p:nvGrpSpPr>
        <p:grpSpPr>
          <a:xfrm>
            <a:off x="8400533" y="5303520"/>
            <a:ext cx="6913079" cy="1012091"/>
            <a:chOff x="8400533" y="5303520"/>
            <a:chExt cx="6913079" cy="1012091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416E4AF-5902-4BAE-941D-679B6A48BD3C}"/>
                </a:ext>
              </a:extLst>
            </p:cNvPr>
            <p:cNvSpPr txBox="1"/>
            <p:nvPr/>
          </p:nvSpPr>
          <p:spPr>
            <a:xfrm>
              <a:off x="8400533" y="5669280"/>
              <a:ext cx="189795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3600" dirty="0"/>
                <a:t>Property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CBB044D-E7DE-453B-8B9D-220CE4B86628}"/>
                </a:ext>
              </a:extLst>
            </p:cNvPr>
            <p:cNvSpPr txBox="1"/>
            <p:nvPr/>
          </p:nvSpPr>
          <p:spPr>
            <a:xfrm>
              <a:off x="12722020" y="5669280"/>
              <a:ext cx="126028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3600" dirty="0"/>
                <a:t>Label</a:t>
              </a: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8BD94956-315A-4AD9-8AE7-02C50534C5E0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9136633" y="5303520"/>
              <a:ext cx="0" cy="531696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C96985BB-32C6-4309-AD55-240567BF2516}"/>
                </a:ext>
              </a:extLst>
            </p:cNvPr>
            <p:cNvCxnSpPr>
              <a:cxnSpLocks/>
              <a:stCxn id="25" idx="1"/>
            </p:cNvCxnSpPr>
            <p:nvPr/>
          </p:nvCxnSpPr>
          <p:spPr bwMode="auto">
            <a:xfrm flipH="1" flipV="1">
              <a:off x="11150600" y="5318894"/>
              <a:ext cx="1571420" cy="673552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534BA0C3-3EB8-4E67-97D8-A228B5E255BD}"/>
                </a:ext>
              </a:extLst>
            </p:cNvPr>
            <p:cNvCxnSpPr>
              <a:cxnSpLocks/>
              <a:stCxn id="25" idx="3"/>
            </p:cNvCxnSpPr>
            <p:nvPr/>
          </p:nvCxnSpPr>
          <p:spPr bwMode="auto">
            <a:xfrm flipV="1">
              <a:off x="13982301" y="5321808"/>
              <a:ext cx="1331311" cy="670638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1614271189"/>
      </p:ext>
    </p:extLst>
  </p:cSld>
  <p:clrMapOvr>
    <a:masterClrMapping/>
  </p:clrMapOvr>
  <p:transition advTm="4681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0" grpId="0"/>
      <p:bldP spid="24" grpId="0"/>
      <p:bldP spid="28" grpId="0" animBg="1"/>
      <p:bldP spid="31" grpId="0"/>
      <p:bldP spid="32" grpId="0" animBg="1"/>
      <p:bldP spid="33" grpId="0" animBg="1"/>
      <p:bldP spid="34" grpId="0" animBg="1"/>
      <p:bldP spid="3" grpId="0"/>
      <p:bldP spid="5" grpId="0"/>
      <p:bldP spid="5" grpId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27BE6335-FEAC-4097-A17F-DB10EED7A75C}"/>
              </a:ext>
            </a:extLst>
          </p:cNvPr>
          <p:cNvSpPr/>
          <p:nvPr/>
        </p:nvSpPr>
        <p:spPr bwMode="auto">
          <a:xfrm>
            <a:off x="6765484" y="4453440"/>
            <a:ext cx="7737915" cy="4710499"/>
          </a:xfrm>
          <a:prstGeom prst="roundRect">
            <a:avLst/>
          </a:prstGeom>
          <a:solidFill>
            <a:srgbClr val="9999FF"/>
          </a:solidFill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 anchorCtr="1"/>
          <a:lstStyle>
            <a:defPPr>
              <a:defRPr lang="en-US"/>
            </a:defPPr>
            <a:lvl1pPr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1pPr>
            <a:lvl2pPr marL="2036763" indent="-1579563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4075113" indent="-3160713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6111875" indent="-4740275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8150225" indent="-6321425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algn="ctr" defTabSz="2195513">
              <a:lnSpc>
                <a:spcPts val="2600"/>
              </a:lnSpc>
              <a:defRPr/>
            </a:pPr>
            <a:r>
              <a:rPr lang="en-US" sz="4000" b="1" u="sng" dirty="0">
                <a:latin typeface="Tahoma" charset="0"/>
              </a:rPr>
              <a:t>The Body</a:t>
            </a:r>
          </a:p>
          <a:p>
            <a:pPr algn="ctr" defTabSz="2195513">
              <a:lnSpc>
                <a:spcPts val="2600"/>
              </a:lnSpc>
              <a:defRPr/>
            </a:pPr>
            <a:endParaRPr lang="en-US" sz="3200" b="1" dirty="0">
              <a:latin typeface="Tahoma" charset="0"/>
            </a:endParaRPr>
          </a:p>
          <a:p>
            <a:pPr algn="ctr" defTabSz="2195513">
              <a:lnSpc>
                <a:spcPts val="2600"/>
              </a:lnSpc>
              <a:defRPr/>
            </a:pPr>
            <a:endParaRPr lang="en-US" sz="3200" b="1" dirty="0">
              <a:latin typeface="Tahoma" charset="0"/>
            </a:endParaRPr>
          </a:p>
          <a:p>
            <a:pPr algn="ctr" defTabSz="2195513">
              <a:lnSpc>
                <a:spcPts val="2600"/>
              </a:lnSpc>
              <a:defRPr/>
            </a:pPr>
            <a:endParaRPr lang="en-US" sz="3200" b="1" dirty="0">
              <a:latin typeface="Tahoma" charset="0"/>
            </a:endParaRPr>
          </a:p>
          <a:p>
            <a:pPr algn="ctr" defTabSz="2195513">
              <a:lnSpc>
                <a:spcPts val="2600"/>
              </a:lnSpc>
              <a:defRPr/>
            </a:pPr>
            <a:endParaRPr lang="en-US" sz="3200" b="1" dirty="0">
              <a:latin typeface="Tahoma" charset="0"/>
            </a:endParaRPr>
          </a:p>
          <a:p>
            <a:pPr algn="ctr" defTabSz="2195513">
              <a:lnSpc>
                <a:spcPts val="2600"/>
              </a:lnSpc>
              <a:defRPr/>
            </a:pPr>
            <a:endParaRPr lang="en-US" sz="3200" b="1" dirty="0">
              <a:latin typeface="Tahoma" charset="0"/>
            </a:endParaRPr>
          </a:p>
          <a:p>
            <a:pPr algn="ctr" defTabSz="2195513">
              <a:lnSpc>
                <a:spcPts val="2600"/>
              </a:lnSpc>
              <a:defRPr/>
            </a:pPr>
            <a:r>
              <a:rPr lang="en-US" sz="3200" b="1" dirty="0">
                <a:latin typeface="Tahoma" charset="0"/>
              </a:rPr>
              <a:t>I/Me/My</a:t>
            </a:r>
          </a:p>
          <a:p>
            <a:pPr algn="ctr" defTabSz="2195513">
              <a:lnSpc>
                <a:spcPts val="2600"/>
              </a:lnSpc>
              <a:defRPr/>
            </a:pPr>
            <a:endParaRPr lang="en-US" sz="3200" b="1" dirty="0">
              <a:latin typeface="Tahoma" charset="0"/>
            </a:endParaRPr>
          </a:p>
          <a:p>
            <a:pPr algn="ctr" defTabSz="2195513">
              <a:lnSpc>
                <a:spcPts val="2600"/>
              </a:lnSpc>
              <a:defRPr/>
            </a:pPr>
            <a:endParaRPr lang="en-US" sz="3200" b="1" dirty="0">
              <a:latin typeface="Tahoma" charset="0"/>
            </a:endParaRPr>
          </a:p>
          <a:p>
            <a:pPr algn="ctr" defTabSz="2195513">
              <a:lnSpc>
                <a:spcPts val="2600"/>
              </a:lnSpc>
              <a:defRPr/>
            </a:pPr>
            <a:endParaRPr lang="en-US" sz="3200" b="1" dirty="0">
              <a:latin typeface="Tahoma" charset="0"/>
            </a:endParaRPr>
          </a:p>
          <a:p>
            <a:pPr algn="ctr" defTabSz="2195513">
              <a:lnSpc>
                <a:spcPts val="2600"/>
              </a:lnSpc>
              <a:defRPr/>
            </a:pPr>
            <a:endParaRPr lang="en-US" sz="3200" b="1" dirty="0">
              <a:latin typeface="Tahoma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BC006F-6A4C-4E3C-BC94-CAC13B37A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7389" y="289683"/>
            <a:ext cx="14086821" cy="2229738"/>
          </a:xfrm>
        </p:spPr>
        <p:txBody>
          <a:bodyPr/>
          <a:lstStyle/>
          <a:p>
            <a:pPr algn="ctr"/>
            <a:r>
              <a:rPr lang="en-US" sz="4400" b="1" dirty="0"/>
              <a:t>Hard Problem: </a:t>
            </a:r>
            <a:r>
              <a:rPr lang="en-US" sz="4400" dirty="0">
                <a:latin typeface="Arial" charset="0"/>
              </a:rPr>
              <a:t>Explaining why there is “something it is like” for a subject in a </a:t>
            </a:r>
            <a:r>
              <a:rPr lang="en-US" sz="4400" b="1" dirty="0">
                <a:latin typeface="Arial" charset="0"/>
              </a:rPr>
              <a:t>conscious</a:t>
            </a:r>
            <a:r>
              <a:rPr lang="en-US" sz="4400" dirty="0">
                <a:latin typeface="Arial" charset="0"/>
              </a:rPr>
              <a:t> experience.</a:t>
            </a:r>
            <a:endParaRPr lang="en-US" sz="4400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775AED5-39E8-4C0D-B65C-E710C36B9E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11519" y="2959894"/>
            <a:ext cx="15200135" cy="1002506"/>
          </a:xfrm>
        </p:spPr>
        <p:txBody>
          <a:bodyPr/>
          <a:lstStyle/>
          <a:p>
            <a:r>
              <a:rPr lang="en-US" sz="4800" b="1" dirty="0"/>
              <a:t>From the Controller’s Point of View: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004DA8-540B-41E4-ABB7-100A79E73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FA7B1-9781-4CDD-AD7A-615476979112}" type="slidenum">
              <a:rPr lang="en-US" smtClean="0"/>
              <a:pPr>
                <a:defRPr/>
              </a:pPr>
              <a:t>65</a:t>
            </a:fld>
            <a:endParaRPr lang="en-US" dirty="0"/>
          </a:p>
        </p:txBody>
      </p:sp>
      <p:pic>
        <p:nvPicPr>
          <p:cNvPr id="11" name="Picture 10" descr="A green apple&#10;&#10;Description automatically generated">
            <a:extLst>
              <a:ext uri="{FF2B5EF4-FFF2-40B4-BE49-F238E27FC236}">
                <a16:creationId xmlns:a16="http://schemas.microsoft.com/office/drawing/2014/main" id="{B173F888-CD86-4EC2-B054-2F869F622E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500" y="5448300"/>
            <a:ext cx="3276600" cy="327660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01EEDC80-0A55-442C-8330-49BE232F1379}"/>
              </a:ext>
            </a:extLst>
          </p:cNvPr>
          <p:cNvGrpSpPr/>
          <p:nvPr/>
        </p:nvGrpSpPr>
        <p:grpSpPr>
          <a:xfrm>
            <a:off x="5435600" y="5635926"/>
            <a:ext cx="2057400" cy="2328360"/>
            <a:chOff x="5435600" y="5635926"/>
            <a:chExt cx="2057400" cy="2328360"/>
          </a:xfrm>
        </p:grpSpPr>
        <p:sp>
          <p:nvSpPr>
            <p:cNvPr id="14" name="Rounded Rectangle 9">
              <a:extLst>
                <a:ext uri="{FF2B5EF4-FFF2-40B4-BE49-F238E27FC236}">
                  <a16:creationId xmlns:a16="http://schemas.microsoft.com/office/drawing/2014/main" id="{FC43FD52-71B8-48B2-9C68-9CBBBE678FE5}"/>
                </a:ext>
              </a:extLst>
            </p:cNvPr>
            <p:cNvSpPr/>
            <p:nvPr/>
          </p:nvSpPr>
          <p:spPr bwMode="auto">
            <a:xfrm>
              <a:off x="5435600" y="5635926"/>
              <a:ext cx="2057400" cy="2328360"/>
            </a:xfrm>
            <a:prstGeom prst="roundRect">
              <a:avLst/>
            </a:prstGeom>
            <a:solidFill>
              <a:srgbClr val="9999FF"/>
            </a:solidFill>
            <a:ln w="50800" cap="flat" cmpd="dbl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 anchorCtr="1"/>
            <a:lstStyle>
              <a:defPPr>
                <a:defRPr lang="en-US"/>
              </a:defPPr>
              <a:lvl1pPr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1pPr>
              <a:lvl2pPr marL="2036763" indent="-1579563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2pPr>
              <a:lvl3pPr marL="4075113" indent="-3160713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3pPr>
              <a:lvl4pPr marL="6111875" indent="-4740275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4pPr>
              <a:lvl5pPr marL="8150225" indent="-6321425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pPr algn="ctr" defTabSz="2195513">
                <a:lnSpc>
                  <a:spcPts val="2600"/>
                </a:lnSpc>
                <a:defRPr/>
              </a:pPr>
              <a:r>
                <a:rPr lang="en-US" sz="2400" b="1" dirty="0">
                  <a:latin typeface="Tahoma" charset="0"/>
                </a:rPr>
                <a:t>Sense</a:t>
              </a:r>
            </a:p>
            <a:p>
              <a:pPr algn="ctr" defTabSz="2195513">
                <a:lnSpc>
                  <a:spcPts val="2600"/>
                </a:lnSpc>
                <a:defRPr/>
              </a:pPr>
              <a:r>
                <a:rPr lang="en-US" sz="2400" b="1" dirty="0">
                  <a:latin typeface="Tahoma" charset="0"/>
                </a:rPr>
                <a:t>Organs</a:t>
              </a:r>
            </a:p>
            <a:p>
              <a:pPr algn="ctr" defTabSz="2195513">
                <a:lnSpc>
                  <a:spcPts val="2600"/>
                </a:lnSpc>
                <a:defRPr/>
              </a:pPr>
              <a:endParaRPr lang="en-US" sz="2400" b="1" dirty="0">
                <a:latin typeface="Tahoma" charset="0"/>
              </a:endParaRPr>
            </a:p>
            <a:p>
              <a:pPr algn="ctr" defTabSz="2195513">
                <a:lnSpc>
                  <a:spcPts val="2600"/>
                </a:lnSpc>
                <a:defRPr/>
              </a:pPr>
              <a:endParaRPr lang="en-US" sz="2400" b="1" dirty="0">
                <a:latin typeface="Tahoma" charset="0"/>
              </a:endParaRPr>
            </a:p>
            <a:p>
              <a:pPr algn="ctr" defTabSz="2195513">
                <a:lnSpc>
                  <a:spcPts val="2600"/>
                </a:lnSpc>
                <a:defRPr/>
              </a:pPr>
              <a:endParaRPr lang="en-US" sz="2400" b="1" dirty="0">
                <a:latin typeface="Tahoma" charset="0"/>
              </a:endParaRPr>
            </a:p>
            <a:p>
              <a:pPr algn="ctr" defTabSz="2195513">
                <a:lnSpc>
                  <a:spcPts val="2600"/>
                </a:lnSpc>
                <a:defRPr/>
              </a:pPr>
              <a:endParaRPr lang="en-US" sz="2400" b="1" dirty="0">
                <a:latin typeface="Tahoma" charset="0"/>
              </a:endParaRPr>
            </a:p>
          </p:txBody>
        </p:sp>
        <p:pic>
          <p:nvPicPr>
            <p:cNvPr id="13" name="Graphic 12" descr="Eye">
              <a:extLst>
                <a:ext uri="{FF2B5EF4-FFF2-40B4-BE49-F238E27FC236}">
                  <a16:creationId xmlns:a16="http://schemas.microsoft.com/office/drawing/2014/main" id="{EF429C1F-8E62-440B-AADF-1096EBCFDA8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969000" y="6529721"/>
              <a:ext cx="1066800" cy="1066800"/>
            </a:xfrm>
            <a:prstGeom prst="rect">
              <a:avLst/>
            </a:prstGeom>
          </p:spPr>
        </p:pic>
      </p:grpSp>
      <p:sp>
        <p:nvSpPr>
          <p:cNvPr id="20" name="Arrow: Left 19">
            <a:extLst>
              <a:ext uri="{FF2B5EF4-FFF2-40B4-BE49-F238E27FC236}">
                <a16:creationId xmlns:a16="http://schemas.microsoft.com/office/drawing/2014/main" id="{86B34106-99B3-4536-AD5F-AB7446678F29}"/>
              </a:ext>
            </a:extLst>
          </p:cNvPr>
          <p:cNvSpPr/>
          <p:nvPr/>
        </p:nvSpPr>
        <p:spPr bwMode="auto">
          <a:xfrm>
            <a:off x="7023426" y="6583680"/>
            <a:ext cx="2446649" cy="914400"/>
          </a:xfrm>
          <a:prstGeom prst="leftArrow">
            <a:avLst/>
          </a:prstGeom>
          <a:solidFill>
            <a:schemeClr val="bg1"/>
          </a:solidFill>
          <a:ln w="1016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21955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Looking Out</a:t>
            </a:r>
          </a:p>
        </p:txBody>
      </p:sp>
      <p:sp>
        <p:nvSpPr>
          <p:cNvPr id="21" name="Arrow: Left 20">
            <a:extLst>
              <a:ext uri="{FF2B5EF4-FFF2-40B4-BE49-F238E27FC236}">
                <a16:creationId xmlns:a16="http://schemas.microsoft.com/office/drawing/2014/main" id="{65DF5702-C30D-41F5-9FFD-0AF4B64C3B82}"/>
              </a:ext>
            </a:extLst>
          </p:cNvPr>
          <p:cNvSpPr/>
          <p:nvPr/>
        </p:nvSpPr>
        <p:spPr bwMode="auto">
          <a:xfrm>
            <a:off x="4216400" y="6583680"/>
            <a:ext cx="1721626" cy="914400"/>
          </a:xfrm>
          <a:prstGeom prst="leftArrow">
            <a:avLst/>
          </a:prstGeom>
          <a:solidFill>
            <a:schemeClr val="bg1"/>
          </a:solidFill>
          <a:ln w="1016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21955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Sees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72789F2-FD53-480F-994C-EBD7E08C80E8}"/>
              </a:ext>
            </a:extLst>
          </p:cNvPr>
          <p:cNvGrpSpPr/>
          <p:nvPr/>
        </p:nvGrpSpPr>
        <p:grpSpPr>
          <a:xfrm>
            <a:off x="1706453" y="4384867"/>
            <a:ext cx="5282215" cy="2549333"/>
            <a:chOff x="1706453" y="4384867"/>
            <a:chExt cx="5282215" cy="2549333"/>
          </a:xfrm>
        </p:grpSpPr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57511349-F4E9-44F4-900D-1B5BE30F89FD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3378200" y="5333248"/>
              <a:ext cx="969361" cy="1600952"/>
            </a:xfrm>
            <a:prstGeom prst="straightConnector1">
              <a:avLst/>
            </a:prstGeom>
            <a:solidFill>
              <a:schemeClr val="accent1"/>
            </a:solidFill>
            <a:ln w="1111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1A3F1E5-CD32-4692-8B41-B741134686F9}"/>
                </a:ext>
              </a:extLst>
            </p:cNvPr>
            <p:cNvSpPr txBox="1"/>
            <p:nvPr/>
          </p:nvSpPr>
          <p:spPr>
            <a:xfrm>
              <a:off x="1706453" y="4384867"/>
              <a:ext cx="5282215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/>
                <a:t>The Green Color Experience </a:t>
              </a:r>
              <a:br>
                <a:rPr lang="en-US" sz="2800" b="1" dirty="0"/>
              </a:br>
              <a:r>
                <a:rPr lang="en-US" sz="2800" b="1" u="sng" dirty="0"/>
                <a:t>seems</a:t>
              </a:r>
              <a:r>
                <a:rPr lang="en-US" sz="2800" b="1" dirty="0"/>
                <a:t> like it is Out Here 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5CDE1137-F0EE-452C-B113-319D5425BB07}"/>
              </a:ext>
            </a:extLst>
          </p:cNvPr>
          <p:cNvSpPr txBox="1"/>
          <p:nvPr/>
        </p:nvSpPr>
        <p:spPr>
          <a:xfrm>
            <a:off x="635000" y="8107740"/>
            <a:ext cx="5909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This is </a:t>
            </a:r>
            <a:r>
              <a:rPr lang="en-US" sz="3200" b="1" u="sng" dirty="0"/>
              <a:t>HARD</a:t>
            </a:r>
            <a:r>
              <a:rPr lang="en-US" sz="3200" b="1" dirty="0"/>
              <a:t> to explain: How can an “experience” exist out in the world?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00844056"/>
      </p:ext>
    </p:extLst>
  </p:cSld>
  <p:clrMapOvr>
    <a:masterClrMapping/>
  </p:clrMapOvr>
  <p:transition advTm="1904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6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27BE6335-FEAC-4097-A17F-DB10EED7A75C}"/>
              </a:ext>
            </a:extLst>
          </p:cNvPr>
          <p:cNvSpPr/>
          <p:nvPr/>
        </p:nvSpPr>
        <p:spPr bwMode="auto">
          <a:xfrm>
            <a:off x="4858596" y="3961359"/>
            <a:ext cx="10515097" cy="5715000"/>
          </a:xfrm>
          <a:prstGeom prst="roundRect">
            <a:avLst/>
          </a:prstGeom>
          <a:solidFill>
            <a:srgbClr val="9999FF"/>
          </a:solidFill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 anchorCtr="1"/>
          <a:lstStyle>
            <a:defPPr>
              <a:defRPr lang="en-US"/>
            </a:defPPr>
            <a:lvl1pPr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1pPr>
            <a:lvl2pPr marL="2036763" indent="-1579563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4075113" indent="-3160713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6111875" indent="-4740275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8150225" indent="-6321425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algn="ctr" defTabSz="2195513">
              <a:lnSpc>
                <a:spcPts val="2600"/>
              </a:lnSpc>
              <a:defRPr/>
            </a:pPr>
            <a:r>
              <a:rPr lang="en-US" sz="4000" b="1" dirty="0">
                <a:latin typeface="Tahoma" charset="0"/>
              </a:rPr>
              <a:t>The Controller / Body</a:t>
            </a:r>
          </a:p>
          <a:p>
            <a:pPr algn="ctr" defTabSz="2195513">
              <a:lnSpc>
                <a:spcPts val="2600"/>
              </a:lnSpc>
              <a:defRPr/>
            </a:pPr>
            <a:endParaRPr lang="en-US" sz="3200" b="1" dirty="0">
              <a:latin typeface="Tahoma" charset="0"/>
            </a:endParaRPr>
          </a:p>
          <a:p>
            <a:pPr algn="ctr" defTabSz="2195513">
              <a:lnSpc>
                <a:spcPts val="2600"/>
              </a:lnSpc>
              <a:defRPr/>
            </a:pPr>
            <a:endParaRPr lang="en-US" sz="3200" b="1" dirty="0">
              <a:latin typeface="Tahoma" charset="0"/>
            </a:endParaRPr>
          </a:p>
          <a:p>
            <a:pPr algn="ctr" defTabSz="2195513">
              <a:lnSpc>
                <a:spcPts val="2600"/>
              </a:lnSpc>
              <a:defRPr/>
            </a:pPr>
            <a:endParaRPr lang="en-US" sz="3200" b="1" dirty="0">
              <a:latin typeface="Tahoma" charset="0"/>
            </a:endParaRPr>
          </a:p>
          <a:p>
            <a:pPr algn="ctr" defTabSz="2195513">
              <a:lnSpc>
                <a:spcPts val="2600"/>
              </a:lnSpc>
              <a:defRPr/>
            </a:pPr>
            <a:endParaRPr lang="en-US" sz="3200" b="1" dirty="0">
              <a:latin typeface="Tahoma" charset="0"/>
            </a:endParaRPr>
          </a:p>
          <a:p>
            <a:pPr algn="ctr" defTabSz="2195513">
              <a:lnSpc>
                <a:spcPts val="2600"/>
              </a:lnSpc>
              <a:defRPr/>
            </a:pPr>
            <a:endParaRPr lang="en-US" sz="3200" b="1" dirty="0">
              <a:latin typeface="Tahoma" charset="0"/>
            </a:endParaRPr>
          </a:p>
          <a:p>
            <a:pPr algn="ctr" defTabSz="2195513">
              <a:lnSpc>
                <a:spcPts val="2600"/>
              </a:lnSpc>
              <a:defRPr/>
            </a:pPr>
            <a:endParaRPr lang="en-US" sz="3200" b="1" dirty="0">
              <a:latin typeface="Tahoma" charset="0"/>
            </a:endParaRPr>
          </a:p>
          <a:p>
            <a:pPr algn="ctr" defTabSz="2195513">
              <a:lnSpc>
                <a:spcPts val="2600"/>
              </a:lnSpc>
              <a:defRPr/>
            </a:pPr>
            <a:endParaRPr lang="en-US" sz="3200" b="1" dirty="0">
              <a:latin typeface="Tahoma" charset="0"/>
            </a:endParaRPr>
          </a:p>
          <a:p>
            <a:pPr algn="ctr" defTabSz="2195513">
              <a:lnSpc>
                <a:spcPts val="2600"/>
              </a:lnSpc>
              <a:defRPr/>
            </a:pPr>
            <a:endParaRPr lang="en-US" sz="3200" b="1" dirty="0">
              <a:latin typeface="Tahoma" charset="0"/>
            </a:endParaRPr>
          </a:p>
          <a:p>
            <a:pPr algn="ctr" defTabSz="2195513">
              <a:lnSpc>
                <a:spcPts val="2600"/>
              </a:lnSpc>
              <a:defRPr/>
            </a:pPr>
            <a:endParaRPr lang="en-US" sz="3200" b="1" dirty="0">
              <a:latin typeface="Tahoma" charset="0"/>
            </a:endParaRPr>
          </a:p>
          <a:p>
            <a:pPr algn="ctr" defTabSz="2195513">
              <a:lnSpc>
                <a:spcPts val="2600"/>
              </a:lnSpc>
              <a:defRPr/>
            </a:pPr>
            <a:endParaRPr lang="en-US" sz="3200" b="1" dirty="0">
              <a:latin typeface="Tahoma" charset="0"/>
            </a:endParaRPr>
          </a:p>
          <a:p>
            <a:pPr algn="ctr" defTabSz="2195513">
              <a:lnSpc>
                <a:spcPts val="2600"/>
              </a:lnSpc>
              <a:defRPr/>
            </a:pPr>
            <a:endParaRPr lang="en-US" sz="3200" b="1" dirty="0">
              <a:latin typeface="Tahoma" charset="0"/>
            </a:endParaRPr>
          </a:p>
          <a:p>
            <a:pPr algn="ctr" defTabSz="2195513">
              <a:lnSpc>
                <a:spcPts val="2600"/>
              </a:lnSpc>
              <a:defRPr/>
            </a:pPr>
            <a:endParaRPr lang="en-US" sz="3200" b="1" dirty="0">
              <a:latin typeface="Tahoma" charset="0"/>
            </a:endParaRPr>
          </a:p>
          <a:p>
            <a:pPr algn="ctr" defTabSz="2195513">
              <a:lnSpc>
                <a:spcPts val="2600"/>
              </a:lnSpc>
              <a:defRPr/>
            </a:pPr>
            <a:endParaRPr lang="en-US" sz="3200" b="1" dirty="0">
              <a:latin typeface="Tahoma" charset="0"/>
            </a:endParaRPr>
          </a:p>
          <a:p>
            <a:pPr algn="ctr" defTabSz="2195513">
              <a:lnSpc>
                <a:spcPts val="2600"/>
              </a:lnSpc>
              <a:defRPr/>
            </a:pPr>
            <a:endParaRPr lang="en-US" sz="3200" b="1" dirty="0">
              <a:latin typeface="Tahoma" charset="0"/>
            </a:endParaRPr>
          </a:p>
        </p:txBody>
      </p:sp>
      <p:pic>
        <p:nvPicPr>
          <p:cNvPr id="12" name="Picture 11" descr="A picture containing flower, fruit&#10;&#10;Description automatically generated">
            <a:extLst>
              <a:ext uri="{FF2B5EF4-FFF2-40B4-BE49-F238E27FC236}">
                <a16:creationId xmlns:a16="http://schemas.microsoft.com/office/drawing/2014/main" id="{9FBEAC9F-23E3-4883-9759-0532920B23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81" y="5394960"/>
            <a:ext cx="3291840" cy="329184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C236A26B-A08B-4236-A3CB-128F87254292}"/>
              </a:ext>
            </a:extLst>
          </p:cNvPr>
          <p:cNvGrpSpPr/>
          <p:nvPr/>
        </p:nvGrpSpPr>
        <p:grpSpPr>
          <a:xfrm>
            <a:off x="3908121" y="5644509"/>
            <a:ext cx="2057400" cy="2328360"/>
            <a:chOff x="5435600" y="5635926"/>
            <a:chExt cx="2057400" cy="2328360"/>
          </a:xfrm>
        </p:grpSpPr>
        <p:sp>
          <p:nvSpPr>
            <p:cNvPr id="16" name="Rounded Rectangle 9">
              <a:extLst>
                <a:ext uri="{FF2B5EF4-FFF2-40B4-BE49-F238E27FC236}">
                  <a16:creationId xmlns:a16="http://schemas.microsoft.com/office/drawing/2014/main" id="{7B0B4636-BF6B-43EA-B4B1-E83E6A6AD0B0}"/>
                </a:ext>
              </a:extLst>
            </p:cNvPr>
            <p:cNvSpPr/>
            <p:nvPr/>
          </p:nvSpPr>
          <p:spPr bwMode="auto">
            <a:xfrm>
              <a:off x="5435600" y="5635926"/>
              <a:ext cx="2057400" cy="2328360"/>
            </a:xfrm>
            <a:prstGeom prst="roundRect">
              <a:avLst/>
            </a:prstGeom>
            <a:solidFill>
              <a:srgbClr val="9999FF"/>
            </a:solidFill>
            <a:ln w="50800" cap="flat" cmpd="dbl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 anchorCtr="1"/>
            <a:lstStyle>
              <a:defPPr>
                <a:defRPr lang="en-US"/>
              </a:defPPr>
              <a:lvl1pPr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1pPr>
              <a:lvl2pPr marL="2036763" indent="-1579563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2pPr>
              <a:lvl3pPr marL="4075113" indent="-3160713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3pPr>
              <a:lvl4pPr marL="6111875" indent="-4740275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4pPr>
              <a:lvl5pPr marL="8150225" indent="-6321425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pPr algn="ctr" defTabSz="2195513">
                <a:lnSpc>
                  <a:spcPts val="2600"/>
                </a:lnSpc>
                <a:defRPr/>
              </a:pPr>
              <a:r>
                <a:rPr lang="en-US" sz="2400" b="1" dirty="0">
                  <a:latin typeface="Tahoma" charset="0"/>
                </a:rPr>
                <a:t>Sense</a:t>
              </a:r>
            </a:p>
            <a:p>
              <a:pPr algn="ctr" defTabSz="2195513">
                <a:lnSpc>
                  <a:spcPts val="2600"/>
                </a:lnSpc>
                <a:defRPr/>
              </a:pPr>
              <a:r>
                <a:rPr lang="en-US" sz="2400" b="1" dirty="0">
                  <a:latin typeface="Tahoma" charset="0"/>
                </a:rPr>
                <a:t>Organs</a:t>
              </a:r>
            </a:p>
            <a:p>
              <a:pPr algn="ctr" defTabSz="2195513">
                <a:lnSpc>
                  <a:spcPts val="2600"/>
                </a:lnSpc>
                <a:defRPr/>
              </a:pPr>
              <a:endParaRPr lang="en-US" sz="2400" b="1" dirty="0">
                <a:latin typeface="Tahoma" charset="0"/>
              </a:endParaRPr>
            </a:p>
            <a:p>
              <a:pPr algn="ctr" defTabSz="2195513">
                <a:lnSpc>
                  <a:spcPts val="2600"/>
                </a:lnSpc>
                <a:defRPr/>
              </a:pPr>
              <a:endParaRPr lang="en-US" sz="2400" b="1" dirty="0">
                <a:latin typeface="Tahoma" charset="0"/>
              </a:endParaRPr>
            </a:p>
            <a:p>
              <a:pPr algn="ctr" defTabSz="2195513">
                <a:lnSpc>
                  <a:spcPts val="2600"/>
                </a:lnSpc>
                <a:defRPr/>
              </a:pPr>
              <a:endParaRPr lang="en-US" sz="2400" b="1" dirty="0">
                <a:latin typeface="Tahoma" charset="0"/>
              </a:endParaRPr>
            </a:p>
            <a:p>
              <a:pPr algn="ctr" defTabSz="2195513">
                <a:lnSpc>
                  <a:spcPts val="2600"/>
                </a:lnSpc>
                <a:defRPr/>
              </a:pPr>
              <a:endParaRPr lang="en-US" sz="2400" b="1" dirty="0">
                <a:latin typeface="Tahoma" charset="0"/>
              </a:endParaRPr>
            </a:p>
          </p:txBody>
        </p:sp>
        <p:pic>
          <p:nvPicPr>
            <p:cNvPr id="17" name="Graphic 16" descr="Eye">
              <a:extLst>
                <a:ext uri="{FF2B5EF4-FFF2-40B4-BE49-F238E27FC236}">
                  <a16:creationId xmlns:a16="http://schemas.microsoft.com/office/drawing/2014/main" id="{35967499-F270-4D8A-A6B5-502C8038178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969000" y="6529721"/>
              <a:ext cx="1066800" cy="106680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C006F-6A4C-4E3C-BC94-CAC13B37A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7389" y="289683"/>
            <a:ext cx="14086821" cy="2229738"/>
          </a:xfrm>
        </p:spPr>
        <p:txBody>
          <a:bodyPr/>
          <a:lstStyle/>
          <a:p>
            <a:pPr algn="ctr"/>
            <a:r>
              <a:rPr lang="en-US" sz="4400" b="1" dirty="0"/>
              <a:t>Hard Problem: </a:t>
            </a:r>
            <a:r>
              <a:rPr lang="en-US" sz="4400" dirty="0">
                <a:latin typeface="Arial" charset="0"/>
              </a:rPr>
              <a:t>Explaining why there is “something it is like” for a subject in a </a:t>
            </a:r>
            <a:r>
              <a:rPr lang="en-US" sz="4400" b="1" dirty="0">
                <a:latin typeface="Arial" charset="0"/>
              </a:rPr>
              <a:t>conscious</a:t>
            </a:r>
            <a:r>
              <a:rPr lang="en-US" sz="4400" dirty="0">
                <a:latin typeface="Arial" charset="0"/>
              </a:rPr>
              <a:t> experience.</a:t>
            </a:r>
            <a:endParaRPr lang="en-US" sz="4400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775AED5-39E8-4C0D-B65C-E710C36B9E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11519" y="2959894"/>
            <a:ext cx="15200135" cy="1002506"/>
          </a:xfrm>
        </p:spPr>
        <p:txBody>
          <a:bodyPr/>
          <a:lstStyle/>
          <a:p>
            <a:r>
              <a:rPr lang="en-US" sz="4800" b="1" dirty="0"/>
              <a:t>The Truth: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004DA8-540B-41E4-ABB7-100A79E73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FA7B1-9781-4CDD-AD7A-615476979112}" type="slidenum">
              <a:rPr lang="en-US" smtClean="0"/>
              <a:pPr>
                <a:defRPr/>
              </a:pPr>
              <a:t>66</a:t>
            </a:fld>
            <a:endParaRPr lang="en-US" dirty="0"/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83DA264C-340C-4811-805F-009CE3002E25}"/>
              </a:ext>
            </a:extLst>
          </p:cNvPr>
          <p:cNvSpPr/>
          <p:nvPr/>
        </p:nvSpPr>
        <p:spPr bwMode="auto">
          <a:xfrm>
            <a:off x="2502151" y="6546186"/>
            <a:ext cx="1828800" cy="914400"/>
          </a:xfrm>
          <a:prstGeom prst="rightArrow">
            <a:avLst/>
          </a:prstGeom>
          <a:solidFill>
            <a:schemeClr val="bg1"/>
          </a:solidFill>
          <a:ln w="1016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pPr algn="ctr" defTabSz="2195513" eaLnBrk="0" hangingPunct="0"/>
            <a:r>
              <a:rPr lang="en-US" sz="1800" b="1" dirty="0">
                <a:latin typeface="Tahoma" charset="0"/>
              </a:rPr>
              <a:t>Information</a:t>
            </a:r>
          </a:p>
        </p:txBody>
      </p:sp>
      <p:sp>
        <p:nvSpPr>
          <p:cNvPr id="22" name="Rounded Rectangle 8">
            <a:extLst>
              <a:ext uri="{FF2B5EF4-FFF2-40B4-BE49-F238E27FC236}">
                <a16:creationId xmlns:a16="http://schemas.microsoft.com/office/drawing/2014/main" id="{01FAAE25-48D1-4CCF-86B3-ABB6C2C65A38}"/>
              </a:ext>
            </a:extLst>
          </p:cNvPr>
          <p:cNvSpPr/>
          <p:nvPr/>
        </p:nvSpPr>
        <p:spPr bwMode="auto">
          <a:xfrm>
            <a:off x="6715005" y="4933931"/>
            <a:ext cx="7554040" cy="4132828"/>
          </a:xfrm>
          <a:prstGeom prst="roundRect">
            <a:avLst/>
          </a:prstGeom>
          <a:solidFill>
            <a:schemeClr val="accent5"/>
          </a:solidFill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numCol="2" anchor="t" anchorCtr="1"/>
          <a:lstStyle>
            <a:defPPr>
              <a:defRPr lang="en-US"/>
            </a:defPPr>
            <a:lvl1pPr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1pPr>
            <a:lvl2pPr marL="2036763" indent="-1579563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4075113" indent="-3160713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6111875" indent="-4740275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8150225" indent="-6321425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algn="ctr" defTabSz="2195513">
              <a:defRPr/>
            </a:pP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charset="0"/>
            </a:endParaRPr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C47DC4D4-93D6-4317-A799-8A4872A14F73}"/>
              </a:ext>
            </a:extLst>
          </p:cNvPr>
          <p:cNvSpPr/>
          <p:nvPr/>
        </p:nvSpPr>
        <p:spPr bwMode="auto">
          <a:xfrm>
            <a:off x="5588000" y="6553200"/>
            <a:ext cx="1828800" cy="914400"/>
          </a:xfrm>
          <a:prstGeom prst="rightArrow">
            <a:avLst/>
          </a:prstGeom>
          <a:solidFill>
            <a:schemeClr val="bg1"/>
          </a:solidFill>
          <a:ln w="1016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pPr algn="ctr" defTabSz="2195513" eaLnBrk="0" hangingPunct="0"/>
            <a:r>
              <a:rPr lang="en-US" sz="1800" b="1" dirty="0">
                <a:latin typeface="Tahoma" charset="0"/>
              </a:rPr>
              <a:t>Information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FE9ED61-7F29-4961-9752-1E1B29A0AAAC}"/>
              </a:ext>
            </a:extLst>
          </p:cNvPr>
          <p:cNvSpPr txBox="1"/>
          <p:nvPr/>
        </p:nvSpPr>
        <p:spPr>
          <a:xfrm>
            <a:off x="7198341" y="5022449"/>
            <a:ext cx="66463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600" b="1" dirty="0"/>
              <a:t>The Modeller / World Model</a:t>
            </a:r>
          </a:p>
        </p:txBody>
      </p:sp>
      <p:sp>
        <p:nvSpPr>
          <p:cNvPr id="27" name="Rounded Rectangle 9">
            <a:extLst>
              <a:ext uri="{FF2B5EF4-FFF2-40B4-BE49-F238E27FC236}">
                <a16:creationId xmlns:a16="http://schemas.microsoft.com/office/drawing/2014/main" id="{DA9AAEBE-454C-4643-A63D-DCD475BB7FC2}"/>
              </a:ext>
            </a:extLst>
          </p:cNvPr>
          <p:cNvSpPr/>
          <p:nvPr/>
        </p:nvSpPr>
        <p:spPr bwMode="auto">
          <a:xfrm>
            <a:off x="11338560" y="6098854"/>
            <a:ext cx="2468880" cy="1670691"/>
          </a:xfrm>
          <a:prstGeom prst="roundRect">
            <a:avLst/>
          </a:prstGeom>
          <a:solidFill>
            <a:srgbClr val="9999FF"/>
          </a:solidFill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 anchorCtr="1"/>
          <a:lstStyle>
            <a:defPPr>
              <a:defRPr lang="en-US"/>
            </a:defPPr>
            <a:lvl1pPr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1pPr>
            <a:lvl2pPr marL="2036763" indent="-1579563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4075113" indent="-3160713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6111875" indent="-4740275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8150225" indent="-6321425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algn="ctr" defTabSz="2195513">
              <a:lnSpc>
                <a:spcPts val="2600"/>
              </a:lnSpc>
              <a:defRPr/>
            </a:pPr>
            <a:r>
              <a:rPr lang="en-US" sz="2400" b="1" dirty="0">
                <a:latin typeface="Tahoma" charset="0"/>
              </a:rPr>
              <a:t>Controller’s </a:t>
            </a:r>
            <a:r>
              <a:rPr lang="en-US" sz="2400" b="1" u="sng" dirty="0">
                <a:latin typeface="Tahoma" charset="0"/>
              </a:rPr>
              <a:t>Self-model:</a:t>
            </a:r>
          </a:p>
          <a:p>
            <a:pPr algn="ctr" defTabSz="2195513">
              <a:lnSpc>
                <a:spcPts val="2600"/>
              </a:lnSpc>
              <a:defRPr/>
            </a:pPr>
            <a:r>
              <a:rPr lang="en-US" sz="2400" b="1" dirty="0">
                <a:latin typeface="Tahoma" charset="0"/>
              </a:rPr>
              <a:t>Body Schema</a:t>
            </a:r>
          </a:p>
          <a:p>
            <a:pPr algn="ctr" defTabSz="2195513">
              <a:lnSpc>
                <a:spcPts val="2600"/>
              </a:lnSpc>
              <a:defRPr/>
            </a:pPr>
            <a:r>
              <a:rPr lang="en-US" sz="2400" b="1" dirty="0">
                <a:latin typeface="Tahoma" charset="0"/>
              </a:rPr>
              <a:t>+ I/Me/My</a:t>
            </a:r>
          </a:p>
        </p:txBody>
      </p:sp>
      <p:sp>
        <p:nvSpPr>
          <p:cNvPr id="28" name="Arrow: Right 27">
            <a:extLst>
              <a:ext uri="{FF2B5EF4-FFF2-40B4-BE49-F238E27FC236}">
                <a16:creationId xmlns:a16="http://schemas.microsoft.com/office/drawing/2014/main" id="{84B823D0-1962-48C5-8B12-5AC0F29068A2}"/>
              </a:ext>
            </a:extLst>
          </p:cNvPr>
          <p:cNvSpPr/>
          <p:nvPr/>
        </p:nvSpPr>
        <p:spPr bwMode="auto">
          <a:xfrm rot="10800000">
            <a:off x="8940800" y="6384065"/>
            <a:ext cx="1994085" cy="1100263"/>
          </a:xfrm>
          <a:prstGeom prst="rightArrow">
            <a:avLst>
              <a:gd name="adj1" fmla="val 66232"/>
              <a:gd name="adj2" fmla="val 39308"/>
            </a:avLst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 defTabSz="2195513" eaLnBrk="0" hangingPunct="0"/>
            <a:endParaRPr kumimoji="0" lang="en-US" sz="43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435CA64-EDA0-42A9-8358-2A7F0F123AD7}"/>
              </a:ext>
            </a:extLst>
          </p:cNvPr>
          <p:cNvGrpSpPr/>
          <p:nvPr/>
        </p:nvGrpSpPr>
        <p:grpSpPr>
          <a:xfrm>
            <a:off x="307525" y="4151293"/>
            <a:ext cx="7490275" cy="2459740"/>
            <a:chOff x="307525" y="4151293"/>
            <a:chExt cx="7490275" cy="2459740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1A3F1E5-CD32-4692-8B41-B741134686F9}"/>
                </a:ext>
              </a:extLst>
            </p:cNvPr>
            <p:cNvSpPr txBox="1"/>
            <p:nvPr/>
          </p:nvSpPr>
          <p:spPr>
            <a:xfrm>
              <a:off x="307525" y="4151293"/>
              <a:ext cx="3123251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/>
                <a:t>It seems like the Green Color </a:t>
              </a:r>
              <a:br>
                <a:rPr lang="en-US" sz="2800" b="1" dirty="0"/>
              </a:br>
              <a:r>
                <a:rPr lang="en-US" sz="2800" b="1" dirty="0"/>
                <a:t>Experience is</a:t>
              </a:r>
              <a:br>
                <a:rPr lang="en-US" sz="2800" b="1" dirty="0"/>
              </a:br>
              <a:r>
                <a:rPr lang="en-US" sz="2800" b="1" dirty="0"/>
                <a:t>on the apple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57511349-F4E9-44F4-900D-1B5BE30F89FD}"/>
                </a:ext>
              </a:extLst>
            </p:cNvPr>
            <p:cNvCxnSpPr>
              <a:cxnSpLocks/>
              <a:stCxn id="24" idx="3"/>
            </p:cNvCxnSpPr>
            <p:nvPr/>
          </p:nvCxnSpPr>
          <p:spPr bwMode="auto">
            <a:xfrm>
              <a:off x="3430776" y="5059234"/>
              <a:ext cx="4367024" cy="1551799"/>
            </a:xfrm>
            <a:prstGeom prst="straightConnector1">
              <a:avLst/>
            </a:prstGeom>
            <a:solidFill>
              <a:schemeClr val="accent1"/>
            </a:solidFill>
            <a:ln w="1111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pic>
        <p:nvPicPr>
          <p:cNvPr id="35" name="Picture 34" descr="A green apple&#10;&#10;Description automatically generated">
            <a:extLst>
              <a:ext uri="{FF2B5EF4-FFF2-40B4-BE49-F238E27FC236}">
                <a16:creationId xmlns:a16="http://schemas.microsoft.com/office/drawing/2014/main" id="{BCAD53B6-7AF6-42A1-9166-BA03A97D37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3488" y="6144768"/>
            <a:ext cx="1676190" cy="1587302"/>
          </a:xfrm>
          <a:prstGeom prst="rect">
            <a:avLst/>
          </a:prstGeom>
        </p:spPr>
      </p:pic>
      <p:sp>
        <p:nvSpPr>
          <p:cNvPr id="37" name="Attention">
            <a:extLst>
              <a:ext uri="{FF2B5EF4-FFF2-40B4-BE49-F238E27FC236}">
                <a16:creationId xmlns:a16="http://schemas.microsoft.com/office/drawing/2014/main" id="{466C9F80-6497-4659-B352-1DBF1AEB0B1D}"/>
              </a:ext>
            </a:extLst>
          </p:cNvPr>
          <p:cNvSpPr txBox="1"/>
          <p:nvPr/>
        </p:nvSpPr>
        <p:spPr>
          <a:xfrm>
            <a:off x="9077961" y="6642622"/>
            <a:ext cx="16221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dirty="0"/>
              <a:t>Attention</a:t>
            </a:r>
          </a:p>
        </p:txBody>
      </p:sp>
      <p:sp>
        <p:nvSpPr>
          <p:cNvPr id="26" name="Text Easier">
            <a:extLst>
              <a:ext uri="{FF2B5EF4-FFF2-40B4-BE49-F238E27FC236}">
                <a16:creationId xmlns:a16="http://schemas.microsoft.com/office/drawing/2014/main" id="{5CDE1137-F0EE-452C-B113-319D5425BB07}"/>
              </a:ext>
            </a:extLst>
          </p:cNvPr>
          <p:cNvSpPr txBox="1"/>
          <p:nvPr/>
        </p:nvSpPr>
        <p:spPr>
          <a:xfrm>
            <a:off x="2844801" y="8083963"/>
            <a:ext cx="13225198" cy="162864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algn="ctr"/>
            <a:r>
              <a:rPr lang="en-US" sz="3600" b="1" dirty="0"/>
              <a:t>This is </a:t>
            </a:r>
            <a:r>
              <a:rPr lang="en-US" sz="3600" b="1" u="sng" dirty="0"/>
              <a:t>EASIER</a:t>
            </a:r>
            <a:r>
              <a:rPr lang="en-US" sz="3600" b="1" dirty="0"/>
              <a:t> to explain:    </a:t>
            </a:r>
            <a:r>
              <a:rPr lang="en-US" sz="3200" b="1" dirty="0"/>
              <a:t>“</a:t>
            </a:r>
            <a:r>
              <a:rPr lang="en-US" sz="3200" b="1" u="sng" dirty="0"/>
              <a:t>green</a:t>
            </a:r>
            <a:r>
              <a:rPr lang="en-US" sz="3200" b="1" dirty="0"/>
              <a:t>” is the </a:t>
            </a:r>
            <a:r>
              <a:rPr lang="en-US" sz="3200" b="1" u="sng" dirty="0"/>
              <a:t>label</a:t>
            </a:r>
            <a:r>
              <a:rPr lang="en-US" sz="3200" b="1" dirty="0"/>
              <a:t> for the </a:t>
            </a:r>
            <a:r>
              <a:rPr lang="en-US" sz="3200" b="1" u="sng" dirty="0"/>
              <a:t>color property</a:t>
            </a:r>
            <a:r>
              <a:rPr lang="en-US" sz="3200" b="1" dirty="0"/>
              <a:t> of the object, but the “</a:t>
            </a:r>
            <a:r>
              <a:rPr lang="en-US" sz="3200" b="1" u="sng" dirty="0"/>
              <a:t>experience</a:t>
            </a:r>
            <a:r>
              <a:rPr lang="en-US" sz="3200" b="1" dirty="0"/>
              <a:t>” is in the FAS in the Complete World—it is not even in the actual World Model at all!</a:t>
            </a:r>
          </a:p>
        </p:txBody>
      </p:sp>
      <p:sp>
        <p:nvSpPr>
          <p:cNvPr id="23" name="Awareness">
            <a:extLst>
              <a:ext uri="{FF2B5EF4-FFF2-40B4-BE49-F238E27FC236}">
                <a16:creationId xmlns:a16="http://schemas.microsoft.com/office/drawing/2014/main" id="{F80C5071-E941-4FF9-9245-DE2D987F7A4C}"/>
              </a:ext>
            </a:extLst>
          </p:cNvPr>
          <p:cNvSpPr txBox="1"/>
          <p:nvPr/>
        </p:nvSpPr>
        <p:spPr>
          <a:xfrm>
            <a:off x="9057641" y="6629400"/>
            <a:ext cx="18772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dirty="0"/>
              <a:t>Awareness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BD0DA21B-07DD-4734-B6CF-7CBCE3C34CE7}"/>
              </a:ext>
            </a:extLst>
          </p:cNvPr>
          <p:cNvCxnSpPr>
            <a:cxnSpLocks/>
          </p:cNvCxnSpPr>
          <p:nvPr/>
        </p:nvCxnSpPr>
        <p:spPr bwMode="auto">
          <a:xfrm>
            <a:off x="4606180" y="4603402"/>
            <a:ext cx="4471781" cy="2025998"/>
          </a:xfrm>
          <a:prstGeom prst="straightConnector1">
            <a:avLst/>
          </a:prstGeom>
          <a:solidFill>
            <a:schemeClr val="accent1"/>
          </a:solidFill>
          <a:ln w="1111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B4CFAD40-BA8E-4D29-B53A-8D56AC9D281B}"/>
              </a:ext>
            </a:extLst>
          </p:cNvPr>
          <p:cNvSpPr txBox="1"/>
          <p:nvPr/>
        </p:nvSpPr>
        <p:spPr>
          <a:xfrm>
            <a:off x="697252" y="3765202"/>
            <a:ext cx="410137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However, the Green Color Experience is actually in the Focal Attention Schema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8652828"/>
      </p:ext>
    </p:extLst>
  </p:cSld>
  <p:clrMapOvr>
    <a:masterClrMapping/>
  </p:clrMapOvr>
  <p:transition advTm="5591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9" grpId="0" animBg="1"/>
      <p:bldP spid="28" grpId="0" animBg="1"/>
      <p:bldP spid="37" grpId="0"/>
      <p:bldP spid="37" grpId="1"/>
      <p:bldP spid="26" grpId="0" animBg="1"/>
      <p:bldP spid="23" grpId="0"/>
      <p:bldP spid="29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9449A029-B965-4F71-ABAD-E5CBAC584F2B}"/>
              </a:ext>
            </a:extLst>
          </p:cNvPr>
          <p:cNvSpPr/>
          <p:nvPr/>
        </p:nvSpPr>
        <p:spPr bwMode="auto">
          <a:xfrm>
            <a:off x="2194560" y="5120640"/>
            <a:ext cx="13990320" cy="4206240"/>
          </a:xfrm>
          <a:prstGeom prst="roundRect">
            <a:avLst>
              <a:gd name="adj" fmla="val 8306"/>
            </a:avLst>
          </a:prstGeom>
          <a:noFill/>
          <a:ln w="1270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1" compatLnSpc="1">
            <a:prstTxWarp prst="textNoShape">
              <a:avLst/>
            </a:prstTxWarp>
          </a:bodyPr>
          <a:lstStyle/>
          <a:p>
            <a:pPr marL="0" marR="0" indent="0" algn="l" defTabSz="21955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D8FFA6C-701C-427E-B2DC-FFFA0E303A3F}"/>
              </a:ext>
            </a:extLst>
          </p:cNvPr>
          <p:cNvGrpSpPr>
            <a:grpSpLocks noChangeAspect="1"/>
          </p:cNvGrpSpPr>
          <p:nvPr/>
        </p:nvGrpSpPr>
        <p:grpSpPr>
          <a:xfrm>
            <a:off x="9782427" y="6500167"/>
            <a:ext cx="2743201" cy="1196033"/>
            <a:chOff x="6426200" y="6629400"/>
            <a:chExt cx="4572000" cy="1993392"/>
          </a:xfrm>
          <a:solidFill>
            <a:schemeClr val="bg1">
              <a:lumMod val="95000"/>
            </a:schemeClr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E430419-84A5-488B-B548-006BA1F32CC2}"/>
                </a:ext>
              </a:extLst>
            </p:cNvPr>
            <p:cNvSpPr/>
            <p:nvPr/>
          </p:nvSpPr>
          <p:spPr bwMode="auto">
            <a:xfrm>
              <a:off x="6426200" y="6629400"/>
              <a:ext cx="4572000" cy="1993392"/>
            </a:xfrm>
            <a:prstGeom prst="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1" compatLnSpc="1">
              <a:prstTxWarp prst="textNoShape">
                <a:avLst/>
              </a:prstTxWarp>
            </a:bodyPr>
            <a:lstStyle/>
            <a:p>
              <a:pPr marL="0" marR="0" indent="0" algn="l" defTabSz="219551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3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8" name="Arrow: Down 7">
              <a:extLst>
                <a:ext uri="{FF2B5EF4-FFF2-40B4-BE49-F238E27FC236}">
                  <a16:creationId xmlns:a16="http://schemas.microsoft.com/office/drawing/2014/main" id="{E37C15F2-9B70-48F8-A23D-93BDF5A2E567}"/>
                </a:ext>
              </a:extLst>
            </p:cNvPr>
            <p:cNvSpPr>
              <a:spLocks noChangeAspect="1"/>
            </p:cNvSpPr>
            <p:nvPr/>
          </p:nvSpPr>
          <p:spPr bwMode="auto">
            <a:xfrm rot="10800000">
              <a:off x="8211455" y="7391399"/>
              <a:ext cx="653145" cy="914400"/>
            </a:xfrm>
            <a:prstGeom prst="downArrow">
              <a:avLst/>
            </a:prstGeom>
            <a:solidFill>
              <a:schemeClr val="tx1"/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1" compatLnSpc="1">
              <a:prstTxWarp prst="textNoShape">
                <a:avLst/>
              </a:prstTxWarp>
            </a:bodyPr>
            <a:lstStyle/>
            <a:p>
              <a:pPr marL="0" marR="0" indent="0" algn="l" defTabSz="219551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3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9" name="Arrow: Down 8">
              <a:extLst>
                <a:ext uri="{FF2B5EF4-FFF2-40B4-BE49-F238E27FC236}">
                  <a16:creationId xmlns:a16="http://schemas.microsoft.com/office/drawing/2014/main" id="{DD766E66-85F5-4A43-BC79-AC998FD4AEB8}"/>
                </a:ext>
              </a:extLst>
            </p:cNvPr>
            <p:cNvSpPr>
              <a:spLocks noChangeAspect="1"/>
            </p:cNvSpPr>
            <p:nvPr/>
          </p:nvSpPr>
          <p:spPr bwMode="auto">
            <a:xfrm rot="10800000">
              <a:off x="7220855" y="7391399"/>
              <a:ext cx="653145" cy="914400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1" compatLnSpc="1">
              <a:prstTxWarp prst="textNoShape">
                <a:avLst/>
              </a:prstTxWarp>
            </a:bodyPr>
            <a:lstStyle/>
            <a:p>
              <a:pPr marL="0" marR="0" indent="0" algn="l" defTabSz="219551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3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</p:grpSp>
      <p:pic>
        <p:nvPicPr>
          <p:cNvPr id="43" name="Picture 42" descr="A large white building&#10;&#10;Description automatically generated">
            <a:extLst>
              <a:ext uri="{FF2B5EF4-FFF2-40B4-BE49-F238E27FC236}">
                <a16:creationId xmlns:a16="http://schemas.microsoft.com/office/drawing/2014/main" id="{F0CDB641-E1A4-40A0-8EE8-B4EA68D803A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7632" y="6490550"/>
            <a:ext cx="2743200" cy="119431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1A22D06-B7AD-4936-8D91-FBB530230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210312"/>
            <a:ext cx="15241529" cy="2229738"/>
          </a:xfrm>
        </p:spPr>
        <p:txBody>
          <a:bodyPr/>
          <a:lstStyle/>
          <a:p>
            <a:r>
              <a:rPr lang="en-US" dirty="0"/>
              <a:t>The Modeler’s “Complete World”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FCCC0F-6EB8-4672-B985-7BA6736B0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FA7B1-9781-4CDD-AD7A-615476979112}" type="slidenum">
              <a:rPr lang="en-US" smtClean="0"/>
              <a:pPr>
                <a:defRPr/>
              </a:pPr>
              <a:t>67</a:t>
            </a:fld>
            <a:endParaRPr lang="en-US" dirty="0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4C6F5B79-9D41-4395-9093-DD1A8A09ED2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4849218"/>
              </p:ext>
            </p:extLst>
          </p:nvPr>
        </p:nvGraphicFramePr>
        <p:xfrm>
          <a:off x="6353430" y="6500181"/>
          <a:ext cx="2743201" cy="11943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5" imgW="8400600" imgH="3657240" progId="">
                  <p:embed/>
                </p:oleObj>
              </mc:Choice>
              <mc:Fallback>
                <p:oleObj r:id="rId5" imgW="8400600" imgH="3657240" progId="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4C6F5B79-9D41-4395-9093-DD1A8A09ED2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353430" y="6500181"/>
                        <a:ext cx="2743201" cy="11943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4" name="Group 23">
            <a:extLst>
              <a:ext uri="{FF2B5EF4-FFF2-40B4-BE49-F238E27FC236}">
                <a16:creationId xmlns:a16="http://schemas.microsoft.com/office/drawing/2014/main" id="{76D0BB1B-8AB6-4AC1-99DF-4478FC2C7A2B}"/>
              </a:ext>
            </a:extLst>
          </p:cNvPr>
          <p:cNvGrpSpPr>
            <a:grpSpLocks noChangeAspect="1"/>
          </p:cNvGrpSpPr>
          <p:nvPr/>
        </p:nvGrpSpPr>
        <p:grpSpPr>
          <a:xfrm>
            <a:off x="9401428" y="5120640"/>
            <a:ext cx="3404312" cy="3578127"/>
            <a:chOff x="5892800" y="2743200"/>
            <a:chExt cx="5867400" cy="7093046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182CF649-3D57-4128-9BFF-0B451C449BEF}"/>
                </a:ext>
              </a:extLst>
            </p:cNvPr>
            <p:cNvCxnSpPr/>
            <p:nvPr/>
          </p:nvCxnSpPr>
          <p:spPr bwMode="auto">
            <a:xfrm>
              <a:off x="5892800" y="2743200"/>
              <a:ext cx="0" cy="7093046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3411A6C5-D268-464F-B61C-5C5F43BB06E4}"/>
                </a:ext>
              </a:extLst>
            </p:cNvPr>
            <p:cNvCxnSpPr/>
            <p:nvPr/>
          </p:nvCxnSpPr>
          <p:spPr bwMode="auto">
            <a:xfrm>
              <a:off x="11760200" y="2743200"/>
              <a:ext cx="0" cy="7093046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1FCC368-99AF-48CD-AE9D-E0E448814C8E}"/>
              </a:ext>
            </a:extLst>
          </p:cNvPr>
          <p:cNvGrpSpPr/>
          <p:nvPr/>
        </p:nvGrpSpPr>
        <p:grpSpPr>
          <a:xfrm>
            <a:off x="3007215" y="6172200"/>
            <a:ext cx="1828800" cy="1828800"/>
            <a:chOff x="12522200" y="4657518"/>
            <a:chExt cx="1828800" cy="1828800"/>
          </a:xfrm>
        </p:grpSpPr>
        <p:sp>
          <p:nvSpPr>
            <p:cNvPr id="7" name="Arrow: Quad 6">
              <a:extLst>
                <a:ext uri="{FF2B5EF4-FFF2-40B4-BE49-F238E27FC236}">
                  <a16:creationId xmlns:a16="http://schemas.microsoft.com/office/drawing/2014/main" id="{8081BF37-58D2-4F5A-BED5-80C46463C9C9}"/>
                </a:ext>
              </a:extLst>
            </p:cNvPr>
            <p:cNvSpPr/>
            <p:nvPr/>
          </p:nvSpPr>
          <p:spPr bwMode="auto">
            <a:xfrm>
              <a:off x="12522200" y="4657518"/>
              <a:ext cx="1828800" cy="1828800"/>
            </a:xfrm>
            <a:prstGeom prst="quadArrow">
              <a:avLst>
                <a:gd name="adj1" fmla="val 12500"/>
                <a:gd name="adj2" fmla="val 12727"/>
                <a:gd name="adj3" fmla="val 8409"/>
              </a:avLst>
            </a:prstGeom>
            <a:solidFill>
              <a:srgbClr val="ADEFD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1" compatLnSpc="1">
              <a:prstTxWarp prst="textNoShape">
                <a:avLst/>
              </a:prstTxWarp>
            </a:bodyPr>
            <a:lstStyle/>
            <a:p>
              <a:pPr marL="0" marR="0" indent="0" algn="l" defTabSz="219551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23" name="Arrow: Quad 22">
              <a:extLst>
                <a:ext uri="{FF2B5EF4-FFF2-40B4-BE49-F238E27FC236}">
                  <a16:creationId xmlns:a16="http://schemas.microsoft.com/office/drawing/2014/main" id="{52DA5E93-B2A2-43C4-847E-3DE7B7765AF3}"/>
                </a:ext>
              </a:extLst>
            </p:cNvPr>
            <p:cNvSpPr/>
            <p:nvPr/>
          </p:nvSpPr>
          <p:spPr bwMode="auto">
            <a:xfrm rot="2700000">
              <a:off x="12522200" y="4657518"/>
              <a:ext cx="1828800" cy="1828800"/>
            </a:xfrm>
            <a:prstGeom prst="quadArrow">
              <a:avLst>
                <a:gd name="adj1" fmla="val 12500"/>
                <a:gd name="adj2" fmla="val 12727"/>
                <a:gd name="adj3" fmla="val 8409"/>
              </a:avLst>
            </a:prstGeom>
            <a:solidFill>
              <a:srgbClr val="ADEFD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1" compatLnSpc="1">
              <a:prstTxWarp prst="textNoShape">
                <a:avLst/>
              </a:prstTxWarp>
            </a:bodyPr>
            <a:lstStyle/>
            <a:p>
              <a:pPr marL="0" marR="0" indent="0" algn="l" defTabSz="219551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3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353AC3EE-A464-4149-872D-E98C2E937081}"/>
                </a:ext>
              </a:extLst>
            </p:cNvPr>
            <p:cNvSpPr/>
            <p:nvPr/>
          </p:nvSpPr>
          <p:spPr bwMode="auto">
            <a:xfrm>
              <a:off x="13139420" y="5274738"/>
              <a:ext cx="594360" cy="594360"/>
            </a:xfrm>
            <a:prstGeom prst="ellipse">
              <a:avLst/>
            </a:prstGeom>
            <a:solidFill>
              <a:srgbClr val="ADEFD1"/>
            </a:solidFill>
            <a:ln w="9525" cap="flat" cmpd="sng" algn="ctr">
              <a:solidFill>
                <a:srgbClr val="ADEFD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1" compatLnSpc="1">
              <a:prstTxWarp prst="textNoShape">
                <a:avLst/>
              </a:prstTxWarp>
            </a:bodyPr>
            <a:lstStyle/>
            <a:p>
              <a:pPr marL="0" marR="0" indent="0" algn="l" defTabSz="219551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3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</p:grp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C6AD245-2C76-49A6-88B2-890F6B6E7918}"/>
              </a:ext>
            </a:extLst>
          </p:cNvPr>
          <p:cNvCxnSpPr/>
          <p:nvPr/>
        </p:nvCxnSpPr>
        <p:spPr bwMode="auto">
          <a:xfrm>
            <a:off x="5740400" y="5109956"/>
            <a:ext cx="0" cy="357812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A974C4D-A278-40CD-B773-D9A3B9E3844D}"/>
              </a:ext>
            </a:extLst>
          </p:cNvPr>
          <p:cNvSpPr/>
          <p:nvPr/>
        </p:nvSpPr>
        <p:spPr bwMode="auto">
          <a:xfrm>
            <a:off x="9601200" y="2834640"/>
            <a:ext cx="6858000" cy="6217920"/>
          </a:xfrm>
          <a:prstGeom prst="roundRect">
            <a:avLst/>
          </a:prstGeom>
          <a:noFill/>
          <a:ln w="63500" cap="flat" cmpd="dbl" algn="ctr">
            <a:solidFill>
              <a:srgbClr val="9999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1" compatLnSpc="1">
            <a:prstTxWarp prst="textNoShape">
              <a:avLst/>
            </a:prstTxWarp>
          </a:bodyPr>
          <a:lstStyle/>
          <a:p>
            <a:pPr marL="0" marR="0" indent="0" algn="l" defTabSz="21955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3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EA76CB61-4448-4984-AC56-C56D55AA6A6E}"/>
              </a:ext>
            </a:extLst>
          </p:cNvPr>
          <p:cNvSpPr/>
          <p:nvPr/>
        </p:nvSpPr>
        <p:spPr bwMode="auto">
          <a:xfrm>
            <a:off x="1920240" y="2834640"/>
            <a:ext cx="7315200" cy="6217920"/>
          </a:xfrm>
          <a:prstGeom prst="roundRect">
            <a:avLst/>
          </a:prstGeom>
          <a:noFill/>
          <a:ln w="63500" cap="flat" cmpd="dbl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1" compatLnSpc="1">
            <a:prstTxWarp prst="textNoShape">
              <a:avLst/>
            </a:prstTxWarp>
          </a:bodyPr>
          <a:lstStyle/>
          <a:p>
            <a:pPr marL="0" marR="0" indent="0" algn="l" defTabSz="21955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68" name="Arrow: Right 67">
            <a:extLst>
              <a:ext uri="{FF2B5EF4-FFF2-40B4-BE49-F238E27FC236}">
                <a16:creationId xmlns:a16="http://schemas.microsoft.com/office/drawing/2014/main" id="{BBBBE33D-ACC4-4E7E-AD04-C90DADEBE56C}"/>
              </a:ext>
            </a:extLst>
          </p:cNvPr>
          <p:cNvSpPr/>
          <p:nvPr/>
        </p:nvSpPr>
        <p:spPr bwMode="auto">
          <a:xfrm rot="18900000">
            <a:off x="3921231" y="6473481"/>
            <a:ext cx="752624" cy="468284"/>
          </a:xfrm>
          <a:prstGeom prst="rightArrow">
            <a:avLst>
              <a:gd name="adj1" fmla="val 50000"/>
              <a:gd name="adj2" fmla="val 31132"/>
            </a:avLst>
          </a:prstGeom>
          <a:solidFill>
            <a:srgbClr val="ADEFD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1" compatLnSpc="1">
            <a:prstTxWarp prst="textNoShape">
              <a:avLst/>
            </a:prstTxWarp>
          </a:bodyPr>
          <a:lstStyle/>
          <a:p>
            <a:pPr marL="0" marR="0" indent="0" algn="l" defTabSz="21955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36D409CA-E913-4A50-B2B2-FAAEFD0D061A}"/>
              </a:ext>
            </a:extLst>
          </p:cNvPr>
          <p:cNvSpPr/>
          <p:nvPr/>
        </p:nvSpPr>
        <p:spPr bwMode="auto">
          <a:xfrm rot="18900000">
            <a:off x="3923245" y="6475073"/>
            <a:ext cx="752624" cy="468284"/>
          </a:xfrm>
          <a:prstGeom prst="rightArrow">
            <a:avLst>
              <a:gd name="adj1" fmla="val 50000"/>
              <a:gd name="adj2" fmla="val 31132"/>
            </a:avLst>
          </a:prstGeom>
          <a:solidFill>
            <a:srgbClr val="ADEFD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1" compatLnSpc="1">
            <a:prstTxWarp prst="textNoShape">
              <a:avLst/>
            </a:prstTxWarp>
          </a:bodyPr>
          <a:lstStyle/>
          <a:p>
            <a:pPr marL="0" marR="0" indent="0" algn="l" defTabSz="21955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F0BEE38-72C0-48C9-BA0B-0A560BF39E41}"/>
              </a:ext>
            </a:extLst>
          </p:cNvPr>
          <p:cNvSpPr/>
          <p:nvPr/>
        </p:nvSpPr>
        <p:spPr bwMode="auto">
          <a:xfrm rot="19023194">
            <a:off x="3974909" y="6779326"/>
            <a:ext cx="201676" cy="446868"/>
          </a:xfrm>
          <a:prstGeom prst="rect">
            <a:avLst/>
          </a:prstGeom>
          <a:solidFill>
            <a:srgbClr val="ADEFD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1" compatLnSpc="1">
            <a:prstTxWarp prst="textNoShape">
              <a:avLst/>
            </a:prstTxWarp>
          </a:bodyPr>
          <a:lstStyle/>
          <a:p>
            <a:pPr marL="0" marR="0" indent="0" algn="l" defTabSz="21955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1C46086-2F5C-4520-A014-0F4ECB2556A4}"/>
              </a:ext>
            </a:extLst>
          </p:cNvPr>
          <p:cNvSpPr txBox="1"/>
          <p:nvPr/>
        </p:nvSpPr>
        <p:spPr>
          <a:xfrm>
            <a:off x="5760720" y="8759952"/>
            <a:ext cx="7040880" cy="566928"/>
          </a:xfrm>
          <a:prstGeom prst="rect">
            <a:avLst/>
          </a:prstGeom>
          <a:solidFill>
            <a:schemeClr val="bg1"/>
          </a:solidFill>
          <a:ln w="1174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</a:rPr>
              <a:t>The 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</a:rPr>
              <a:t>“Complete World”</a:t>
            </a:r>
            <a:endParaRPr lang="en-US" sz="32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DCAC799-5599-49E9-8276-33700C0E2116}"/>
              </a:ext>
            </a:extLst>
          </p:cNvPr>
          <p:cNvSpPr txBox="1"/>
          <p:nvPr/>
        </p:nvSpPr>
        <p:spPr>
          <a:xfrm>
            <a:off x="2179048" y="3048000"/>
            <a:ext cx="68964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u="sng" dirty="0"/>
              <a:t>Diffuse Attention Mechanism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3EA6307-D148-445A-99AE-026BCED56303}"/>
              </a:ext>
            </a:extLst>
          </p:cNvPr>
          <p:cNvSpPr txBox="1"/>
          <p:nvPr/>
        </p:nvSpPr>
        <p:spPr>
          <a:xfrm>
            <a:off x="9807028" y="3048000"/>
            <a:ext cx="64604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u="sng" dirty="0"/>
              <a:t>Focal Attention Mechanism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DA2E988-4A23-4288-9EE6-4E2397988F45}"/>
              </a:ext>
            </a:extLst>
          </p:cNvPr>
          <p:cNvSpPr txBox="1">
            <a:spLocks noChangeAspect="1"/>
          </p:cNvSpPr>
          <p:nvPr/>
        </p:nvSpPr>
        <p:spPr>
          <a:xfrm>
            <a:off x="7035800" y="5141893"/>
            <a:ext cx="127470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/>
              <a:t>World</a:t>
            </a:r>
          </a:p>
          <a:p>
            <a:pPr algn="ctr"/>
            <a:r>
              <a:rPr lang="en-US" sz="2800" b="1" dirty="0"/>
              <a:t>Model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3BC92A6-B4E5-4D2B-A4D0-345D6C7A2C40}"/>
              </a:ext>
            </a:extLst>
          </p:cNvPr>
          <p:cNvSpPr txBox="1">
            <a:spLocks noChangeAspect="1"/>
          </p:cNvSpPr>
          <p:nvPr/>
        </p:nvSpPr>
        <p:spPr>
          <a:xfrm>
            <a:off x="9747196" y="5141893"/>
            <a:ext cx="292740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/>
              <a:t>Focal Attention</a:t>
            </a:r>
          </a:p>
          <a:p>
            <a:pPr algn="ctr"/>
            <a:r>
              <a:rPr lang="en-US" sz="2800" b="1" dirty="0"/>
              <a:t>Schema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B347197-5F1B-4F32-BA84-8404AE1FBCB2}"/>
              </a:ext>
            </a:extLst>
          </p:cNvPr>
          <p:cNvSpPr txBox="1">
            <a:spLocks noChangeAspect="1"/>
          </p:cNvSpPr>
          <p:nvPr/>
        </p:nvSpPr>
        <p:spPr>
          <a:xfrm>
            <a:off x="2311400" y="5141893"/>
            <a:ext cx="326884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/>
              <a:t>Diffuse Attention</a:t>
            </a:r>
            <a:br>
              <a:rPr lang="en-US" sz="2800" b="1" dirty="0"/>
            </a:br>
            <a:r>
              <a:rPr lang="en-US" sz="2800" b="1" dirty="0"/>
              <a:t>Schema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36C3E0D-B89D-43FF-BC8E-753A8C4592FB}"/>
              </a:ext>
            </a:extLst>
          </p:cNvPr>
          <p:cNvSpPr txBox="1">
            <a:spLocks noChangeAspect="1"/>
          </p:cNvSpPr>
          <p:nvPr/>
        </p:nvSpPr>
        <p:spPr>
          <a:xfrm>
            <a:off x="3369064" y="7964269"/>
            <a:ext cx="11416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DAS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838FEC5-425A-413C-8449-6BE36B500649}"/>
              </a:ext>
            </a:extLst>
          </p:cNvPr>
          <p:cNvSpPr txBox="1">
            <a:spLocks noChangeAspect="1"/>
          </p:cNvSpPr>
          <p:nvPr/>
        </p:nvSpPr>
        <p:spPr>
          <a:xfrm>
            <a:off x="7039227" y="7964269"/>
            <a:ext cx="83183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 WM         </a:t>
            </a:r>
            <a:r>
              <a:rPr lang="en-US" sz="1000" b="1" dirty="0"/>
              <a:t> </a:t>
            </a:r>
            <a:r>
              <a:rPr lang="en-US" sz="3600" b="1" dirty="0"/>
              <a:t>          FAS                    FM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9DCF279-95F6-4F0D-A787-72AF2B5D5ADE}"/>
              </a:ext>
            </a:extLst>
          </p:cNvPr>
          <p:cNvSpPr txBox="1">
            <a:spLocks noChangeAspect="1"/>
          </p:cNvSpPr>
          <p:nvPr/>
        </p:nvSpPr>
        <p:spPr>
          <a:xfrm>
            <a:off x="13817600" y="5141893"/>
            <a:ext cx="127470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/>
              <a:t>Focal</a:t>
            </a:r>
          </a:p>
          <a:p>
            <a:pPr algn="ctr"/>
            <a:r>
              <a:rPr lang="en-US" sz="2800" b="1" dirty="0"/>
              <a:t>Model</a:t>
            </a:r>
          </a:p>
        </p:txBody>
      </p:sp>
      <p:sp>
        <p:nvSpPr>
          <p:cNvPr id="64" name="Arrow: Down 63">
            <a:extLst>
              <a:ext uri="{FF2B5EF4-FFF2-40B4-BE49-F238E27FC236}">
                <a16:creationId xmlns:a16="http://schemas.microsoft.com/office/drawing/2014/main" id="{19BC6112-E56D-406D-8E74-8918CC7FF280}"/>
              </a:ext>
            </a:extLst>
          </p:cNvPr>
          <p:cNvSpPr>
            <a:spLocks noChangeAspect="1"/>
          </p:cNvSpPr>
          <p:nvPr/>
        </p:nvSpPr>
        <p:spPr bwMode="auto">
          <a:xfrm rot="10800000">
            <a:off x="3732791" y="6123449"/>
            <a:ext cx="391887" cy="548639"/>
          </a:xfrm>
          <a:prstGeom prst="downArrow">
            <a:avLst/>
          </a:prstGeom>
          <a:solidFill>
            <a:schemeClr val="tx1"/>
          </a:solidFill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1" compatLnSpc="1">
            <a:prstTxWarp prst="textNoShape">
              <a:avLst/>
            </a:prstTxWarp>
          </a:bodyPr>
          <a:lstStyle/>
          <a:p>
            <a:pPr marL="0" marR="0" indent="0" algn="l" defTabSz="21955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67" name="Arrow: Down 66">
            <a:extLst>
              <a:ext uri="{FF2B5EF4-FFF2-40B4-BE49-F238E27FC236}">
                <a16:creationId xmlns:a16="http://schemas.microsoft.com/office/drawing/2014/main" id="{75B8D40C-A6EF-4DF9-94DC-50D29513C770}"/>
              </a:ext>
            </a:extLst>
          </p:cNvPr>
          <p:cNvSpPr>
            <a:spLocks noChangeAspect="1"/>
          </p:cNvSpPr>
          <p:nvPr/>
        </p:nvSpPr>
        <p:spPr bwMode="auto">
          <a:xfrm rot="8107875">
            <a:off x="3241613" y="6329175"/>
            <a:ext cx="391887" cy="548639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1" compatLnSpc="1">
            <a:prstTxWarp prst="textNoShape">
              <a:avLst/>
            </a:prstTxWarp>
          </a:bodyPr>
          <a:lstStyle/>
          <a:p>
            <a:pPr marL="0" marR="0" indent="0" algn="l" defTabSz="21955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7F157C0-B20E-44FB-A3C9-C98E01627552}"/>
              </a:ext>
            </a:extLst>
          </p:cNvPr>
          <p:cNvSpPr txBox="1"/>
          <p:nvPr/>
        </p:nvSpPr>
        <p:spPr>
          <a:xfrm>
            <a:off x="9702800" y="4009312"/>
            <a:ext cx="662940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 b="1" dirty="0"/>
              <a:t>Green Color Experience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C10E0ECB-5946-4F92-94CF-0D2297EF1781}"/>
              </a:ext>
            </a:extLst>
          </p:cNvPr>
          <p:cNvCxnSpPr>
            <a:cxnSpLocks/>
          </p:cNvCxnSpPr>
          <p:nvPr/>
        </p:nvCxnSpPr>
        <p:spPr bwMode="auto">
          <a:xfrm flipH="1">
            <a:off x="4812609" y="4572000"/>
            <a:ext cx="6040971" cy="1942910"/>
          </a:xfrm>
          <a:prstGeom prst="straightConnector1">
            <a:avLst/>
          </a:prstGeom>
          <a:solidFill>
            <a:schemeClr val="accent1"/>
          </a:solidFill>
          <a:ln w="111125" cap="flat" cmpd="sng" algn="ctr">
            <a:solidFill>
              <a:srgbClr val="00AB7E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BB0B2E97-B23A-4980-B64A-68951EA21179}"/>
              </a:ext>
            </a:extLst>
          </p:cNvPr>
          <p:cNvCxnSpPr>
            <a:cxnSpLocks/>
          </p:cNvCxnSpPr>
          <p:nvPr/>
        </p:nvCxnSpPr>
        <p:spPr bwMode="auto">
          <a:xfrm>
            <a:off x="10826461" y="4572000"/>
            <a:ext cx="19339" cy="1947672"/>
          </a:xfrm>
          <a:prstGeom prst="straightConnector1">
            <a:avLst/>
          </a:prstGeom>
          <a:solidFill>
            <a:schemeClr val="accent1"/>
          </a:solidFill>
          <a:ln w="111125" cap="flat" cmpd="sng" algn="ctr">
            <a:solidFill>
              <a:srgbClr val="00AB7E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D37573EE-BBBB-4C80-9EF9-4970BC2F07B6}"/>
              </a:ext>
            </a:extLst>
          </p:cNvPr>
          <p:cNvSpPr txBox="1"/>
          <p:nvPr/>
        </p:nvSpPr>
        <p:spPr>
          <a:xfrm>
            <a:off x="2006606" y="4060449"/>
            <a:ext cx="7090024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 b="1" dirty="0"/>
              <a:t>The Apple Object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EF0C7AF2-9956-42A8-8BAA-25348C88D7D8}"/>
              </a:ext>
            </a:extLst>
          </p:cNvPr>
          <p:cNvCxnSpPr>
            <a:cxnSpLocks/>
          </p:cNvCxnSpPr>
          <p:nvPr/>
        </p:nvCxnSpPr>
        <p:spPr bwMode="auto">
          <a:xfrm>
            <a:off x="6944950" y="4611274"/>
            <a:ext cx="19339" cy="1888893"/>
          </a:xfrm>
          <a:prstGeom prst="straightConnector1">
            <a:avLst/>
          </a:prstGeom>
          <a:solidFill>
            <a:schemeClr val="accent1"/>
          </a:solidFill>
          <a:ln w="1111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F2F9122E-B792-4665-A12F-2069D8C1D3E5}"/>
              </a:ext>
            </a:extLst>
          </p:cNvPr>
          <p:cNvCxnSpPr>
            <a:cxnSpLocks/>
          </p:cNvCxnSpPr>
          <p:nvPr/>
        </p:nvCxnSpPr>
        <p:spPr bwMode="auto">
          <a:xfrm>
            <a:off x="6959600" y="4648200"/>
            <a:ext cx="6181157" cy="1842350"/>
          </a:xfrm>
          <a:prstGeom prst="straightConnector1">
            <a:avLst/>
          </a:prstGeom>
          <a:solidFill>
            <a:schemeClr val="accent1"/>
          </a:solidFill>
          <a:ln w="1111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custDataLst>
      <p:tags r:id="rId1"/>
    </p:custDataLst>
    <p:extLst>
      <p:ext uri="{BB962C8B-B14F-4D97-AF65-F5344CB8AC3E}">
        <p14:creationId xmlns:p14="http://schemas.microsoft.com/office/powerpoint/2010/main" val="2191430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1755">
        <p:fade/>
      </p:transition>
    </mc:Choice>
    <mc:Fallback xmlns="">
      <p:transition spd="med" advTm="12175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7" grpId="1"/>
      <p:bldP spid="37" grpId="2"/>
      <p:bldP spid="40" grpId="0"/>
      <p:bldP spid="40" grpId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22D06-B7AD-4936-8D91-FBB530230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Attention Schema Theory (AST)</a:t>
            </a:r>
            <a:r>
              <a:rPr lang="en-US" baseline="30000" dirty="0"/>
              <a:t> [1]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99530FC-D939-4526-A8D4-194835708B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11519" y="2959894"/>
            <a:ext cx="14825014" cy="6035234"/>
          </a:xfrm>
        </p:spPr>
        <p:txBody>
          <a:bodyPr/>
          <a:lstStyle/>
          <a:p>
            <a:r>
              <a:rPr lang="en-US" sz="4400" dirty="0"/>
              <a:t>Attention Schema Theory says the </a:t>
            </a:r>
            <a:r>
              <a:rPr lang="en-US" sz="4400" b="1" dirty="0"/>
              <a:t>Attention Schema </a:t>
            </a:r>
            <a:r>
              <a:rPr lang="en-US" sz="4400" dirty="0"/>
              <a:t>is a model of </a:t>
            </a:r>
            <a:r>
              <a:rPr lang="en-US" sz="4400" b="1" dirty="0"/>
              <a:t>Awareness</a:t>
            </a:r>
          </a:p>
          <a:p>
            <a:r>
              <a:rPr lang="en-US" sz="4400" dirty="0"/>
              <a:t>The </a:t>
            </a:r>
            <a:r>
              <a:rPr lang="en-US" sz="4400" b="1" dirty="0"/>
              <a:t>Focal Attention Schema </a:t>
            </a:r>
            <a:r>
              <a:rPr lang="en-US" sz="4400" dirty="0"/>
              <a:t>is a model of </a:t>
            </a:r>
            <a:br>
              <a:rPr lang="en-US" sz="4400" dirty="0"/>
            </a:br>
            <a:r>
              <a:rPr lang="en-US" sz="4400" b="1" dirty="0"/>
              <a:t>Focal Awareness </a:t>
            </a:r>
            <a:r>
              <a:rPr lang="en-US" sz="4400" dirty="0"/>
              <a:t>of the </a:t>
            </a:r>
            <a:r>
              <a:rPr lang="en-US" sz="4400" b="1" dirty="0"/>
              <a:t>Focal Model</a:t>
            </a:r>
          </a:p>
          <a:p>
            <a:r>
              <a:rPr lang="en-US" sz="4400" dirty="0"/>
              <a:t>The </a:t>
            </a:r>
            <a:r>
              <a:rPr lang="en-US" sz="4400" b="1" dirty="0"/>
              <a:t>Diffuse Attention Schema </a:t>
            </a:r>
            <a:r>
              <a:rPr lang="en-US" sz="4400" dirty="0"/>
              <a:t>is a model of </a:t>
            </a:r>
            <a:r>
              <a:rPr lang="en-US" sz="4400" b="1" dirty="0"/>
              <a:t>Diffuse Awareness </a:t>
            </a:r>
            <a:r>
              <a:rPr lang="en-US" sz="4400" dirty="0"/>
              <a:t>of the </a:t>
            </a:r>
            <a:r>
              <a:rPr lang="en-US" sz="4400" b="1" dirty="0"/>
              <a:t>World Model</a:t>
            </a:r>
          </a:p>
          <a:p>
            <a:pPr marL="0" lvl="0" indent="0" defTabSz="914400" eaLnBrk="0" hangingPunct="0">
              <a:spcBef>
                <a:spcPct val="30000"/>
              </a:spcBef>
              <a:buClrTx/>
              <a:buSzTx/>
              <a:buNone/>
              <a:defRPr/>
            </a:pPr>
            <a:r>
              <a:rPr lang="en-US" sz="4400" b="1" u="sng" dirty="0"/>
              <a:t>Awareness comes from:</a:t>
            </a:r>
            <a:br>
              <a:rPr lang="en-US" sz="4400" b="1" dirty="0"/>
            </a:br>
            <a:r>
              <a:rPr lang="en-US" sz="4400" b="1" dirty="0"/>
              <a:t>    Self-model + the Attention Schema + the Model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FCCC0F-6EB8-4672-B985-7BA6736B0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FA7B1-9781-4CDD-AD7A-615476979112}" type="slidenum">
              <a:rPr lang="en-US" smtClean="0"/>
              <a:pPr>
                <a:defRPr/>
              </a:pPr>
              <a:t>68</a:t>
            </a:fld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AF2C084-8485-4233-901B-D4FA6116B672}"/>
              </a:ext>
            </a:extLst>
          </p:cNvPr>
          <p:cNvSpPr txBox="1"/>
          <p:nvPr/>
        </p:nvSpPr>
        <p:spPr>
          <a:xfrm>
            <a:off x="3395615" y="9107269"/>
            <a:ext cx="59896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aseline="30000" dirty="0"/>
              <a:t>[1] </a:t>
            </a:r>
            <a:r>
              <a:rPr lang="en-US" sz="3600" dirty="0"/>
              <a:t>(Graziano &amp; Webb, 2015)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10794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9524">
        <p:fade/>
      </p:transition>
    </mc:Choice>
    <mc:Fallback xmlns="">
      <p:transition spd="med" advTm="3952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18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BFF0F890-0813-46A4-AE7D-716C6F961E95}"/>
              </a:ext>
            </a:extLst>
          </p:cNvPr>
          <p:cNvGrpSpPr/>
          <p:nvPr/>
        </p:nvGrpSpPr>
        <p:grpSpPr>
          <a:xfrm>
            <a:off x="6565392" y="5388076"/>
            <a:ext cx="6236207" cy="2405197"/>
            <a:chOff x="5710551" y="5715000"/>
            <a:chExt cx="4266779" cy="2405197"/>
          </a:xfrm>
        </p:grpSpPr>
        <p:sp>
          <p:nvSpPr>
            <p:cNvPr id="9" name="Arrow: Right 8">
              <a:extLst>
                <a:ext uri="{FF2B5EF4-FFF2-40B4-BE49-F238E27FC236}">
                  <a16:creationId xmlns:a16="http://schemas.microsoft.com/office/drawing/2014/main" id="{754E396D-25F0-48C4-A6FB-EBAE4147B55A}"/>
                </a:ext>
              </a:extLst>
            </p:cNvPr>
            <p:cNvSpPr/>
            <p:nvPr/>
          </p:nvSpPr>
          <p:spPr bwMode="auto">
            <a:xfrm>
              <a:off x="6286128" y="5715000"/>
              <a:ext cx="3691202" cy="2405197"/>
            </a:xfrm>
            <a:prstGeom prst="rightArrow">
              <a:avLst>
                <a:gd name="adj1" fmla="val 66232"/>
                <a:gd name="adj2" fmla="val 39308"/>
              </a:avLst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219551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B1745A0-0F0F-4622-9702-308BF3F75114}"/>
                </a:ext>
              </a:extLst>
            </p:cNvPr>
            <p:cNvSpPr txBox="1"/>
            <p:nvPr/>
          </p:nvSpPr>
          <p:spPr>
            <a:xfrm>
              <a:off x="5710551" y="6194324"/>
              <a:ext cx="744114" cy="9130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0" b="1" baseline="-25000" dirty="0"/>
                <a:t>+</a:t>
              </a:r>
              <a:endParaRPr lang="en-US" sz="6600" b="1" baseline="-25000" dirty="0"/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2801F3F6-2965-42A3-B8AB-E6F12155EDF3}"/>
              </a:ext>
            </a:extLst>
          </p:cNvPr>
          <p:cNvSpPr txBox="1"/>
          <p:nvPr/>
        </p:nvSpPr>
        <p:spPr>
          <a:xfrm>
            <a:off x="7572404" y="5877304"/>
            <a:ext cx="4613956" cy="1415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2195513" eaLnBrk="0" hangingPunct="0"/>
            <a:r>
              <a:rPr lang="en-US" sz="4300" dirty="0">
                <a:latin typeface="Tahoma" charset="0"/>
              </a:rPr>
              <a:t>Experience of</a:t>
            </a:r>
            <a:br>
              <a:rPr lang="en-US" sz="4300" dirty="0">
                <a:latin typeface="Tahoma" charset="0"/>
              </a:rPr>
            </a:br>
            <a:r>
              <a:rPr lang="en-US" sz="4300" dirty="0">
                <a:latin typeface="Tahoma" charset="0"/>
              </a:rPr>
              <a:t>Focal </a:t>
            </a:r>
            <a:r>
              <a:rPr lang="en-US" sz="4300" b="1" dirty="0">
                <a:latin typeface="Tahoma" charset="0"/>
              </a:rPr>
              <a:t>Awareness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A22D06-B7AD-4936-8D91-FBB530230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Focal Attention Model of Awareness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FCCC0F-6EB8-4672-B985-7BA6736B0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FA7B1-9781-4CDD-AD7A-615476979112}" type="slidenum">
              <a:rPr lang="en-US" smtClean="0"/>
              <a:pPr>
                <a:defRPr/>
              </a:pPr>
              <a:t>69</a:t>
            </a:fld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F7224B5-7153-4170-A8A9-367A9FC18A61}"/>
              </a:ext>
            </a:extLst>
          </p:cNvPr>
          <p:cNvSpPr txBox="1"/>
          <p:nvPr/>
        </p:nvSpPr>
        <p:spPr>
          <a:xfrm>
            <a:off x="8014462" y="8055114"/>
            <a:ext cx="32912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am </a:t>
            </a:r>
            <a:r>
              <a:rPr lang="en-US" sz="4000" b="1" dirty="0"/>
              <a:t>Aware</a:t>
            </a:r>
            <a:r>
              <a:rPr lang="en-US" sz="4000" dirty="0"/>
              <a:t> of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9883420-7526-49A4-84FD-B72D76EB4BCA}"/>
              </a:ext>
            </a:extLst>
          </p:cNvPr>
          <p:cNvSpPr txBox="1"/>
          <p:nvPr/>
        </p:nvSpPr>
        <p:spPr>
          <a:xfrm>
            <a:off x="13500862" y="8049905"/>
            <a:ext cx="27638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the </a:t>
            </a:r>
            <a:r>
              <a:rPr lang="en-US" sz="4000" b="1" dirty="0"/>
              <a:t>Object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2B20408-623E-4E12-97AA-F271AF532171}"/>
              </a:ext>
            </a:extLst>
          </p:cNvPr>
          <p:cNvGrpSpPr/>
          <p:nvPr/>
        </p:nvGrpSpPr>
        <p:grpSpPr>
          <a:xfrm>
            <a:off x="12984480" y="5867400"/>
            <a:ext cx="2607703" cy="1415772"/>
            <a:chOff x="11479337" y="5878854"/>
            <a:chExt cx="2607703" cy="1415772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4B663EE-F26C-4381-915C-E0A452B30D33}"/>
                </a:ext>
              </a:extLst>
            </p:cNvPr>
            <p:cNvSpPr txBox="1"/>
            <p:nvPr/>
          </p:nvSpPr>
          <p:spPr>
            <a:xfrm>
              <a:off x="12456464" y="5878854"/>
              <a:ext cx="1630576" cy="1415772"/>
            </a:xfrm>
            <a:prstGeom prst="rect">
              <a:avLst/>
            </a:prstGeom>
            <a:solidFill>
              <a:srgbClr val="ADEFD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300" dirty="0"/>
                <a:t>Focal</a:t>
              </a:r>
              <a:br>
                <a:rPr lang="en-US" sz="4300" dirty="0"/>
              </a:br>
              <a:r>
                <a:rPr lang="en-US" sz="4300" dirty="0"/>
                <a:t>Model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14A2E0D-4D9D-4891-AE88-FE732C290C3E}"/>
                </a:ext>
              </a:extLst>
            </p:cNvPr>
            <p:cNvSpPr txBox="1"/>
            <p:nvPr/>
          </p:nvSpPr>
          <p:spPr>
            <a:xfrm>
              <a:off x="11479337" y="5878854"/>
              <a:ext cx="744114" cy="9130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0" b="1" baseline="-25000" dirty="0"/>
                <a:t>+</a:t>
              </a:r>
              <a:endParaRPr lang="en-US" sz="6600" b="1" baseline="-25000" dirty="0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E32E4715-807F-4779-9492-F8514AA376C4}"/>
              </a:ext>
            </a:extLst>
          </p:cNvPr>
          <p:cNvGrpSpPr/>
          <p:nvPr/>
        </p:nvGrpSpPr>
        <p:grpSpPr>
          <a:xfrm>
            <a:off x="1828800" y="8017705"/>
            <a:ext cx="3963608" cy="707886"/>
            <a:chOff x="1828800" y="8017705"/>
            <a:chExt cx="3963608" cy="707886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4A318CA-A871-4B37-89BE-21EE67B07514}"/>
                </a:ext>
              </a:extLst>
            </p:cNvPr>
            <p:cNvSpPr txBox="1"/>
            <p:nvPr/>
          </p:nvSpPr>
          <p:spPr>
            <a:xfrm>
              <a:off x="5359276" y="8017705"/>
              <a:ext cx="43313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/>
                <a:t>I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033C117-D03B-4221-8E3E-669FED43D3AC}"/>
                </a:ext>
              </a:extLst>
            </p:cNvPr>
            <p:cNvSpPr txBox="1"/>
            <p:nvPr/>
          </p:nvSpPr>
          <p:spPr>
            <a:xfrm>
              <a:off x="1828800" y="8079260"/>
              <a:ext cx="2286000" cy="584775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txBody>
            <a:bodyPr wrap="none" rtlCol="0">
              <a:spAutoFit/>
            </a:bodyPr>
            <a:lstStyle/>
            <a:p>
              <a:pPr algn="r"/>
              <a:r>
                <a:rPr lang="en-US" sz="3200" b="1" dirty="0"/>
                <a:t>In Words: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25FC708-253F-47BA-A927-5E9FD7DDE616}"/>
              </a:ext>
            </a:extLst>
          </p:cNvPr>
          <p:cNvGrpSpPr/>
          <p:nvPr/>
        </p:nvGrpSpPr>
        <p:grpSpPr>
          <a:xfrm>
            <a:off x="6565392" y="2743200"/>
            <a:ext cx="6236210" cy="2405197"/>
            <a:chOff x="5697259" y="5715000"/>
            <a:chExt cx="4266780" cy="2405197"/>
          </a:xfrm>
        </p:grpSpPr>
        <p:sp>
          <p:nvSpPr>
            <p:cNvPr id="23" name="Arrow: Right 22">
              <a:extLst>
                <a:ext uri="{FF2B5EF4-FFF2-40B4-BE49-F238E27FC236}">
                  <a16:creationId xmlns:a16="http://schemas.microsoft.com/office/drawing/2014/main" id="{B14DF545-99A5-41DA-A6BB-A0572A24CA6C}"/>
                </a:ext>
              </a:extLst>
            </p:cNvPr>
            <p:cNvSpPr/>
            <p:nvPr/>
          </p:nvSpPr>
          <p:spPr bwMode="auto">
            <a:xfrm>
              <a:off x="6272837" y="5715000"/>
              <a:ext cx="3691202" cy="2405197"/>
            </a:xfrm>
            <a:prstGeom prst="rightArrow">
              <a:avLst>
                <a:gd name="adj1" fmla="val 66232"/>
                <a:gd name="adj2" fmla="val 39308"/>
              </a:avLst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219551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82F1AD7-8E71-42C8-ADB4-4A8CBD25D26A}"/>
                </a:ext>
              </a:extLst>
            </p:cNvPr>
            <p:cNvSpPr txBox="1"/>
            <p:nvPr/>
          </p:nvSpPr>
          <p:spPr>
            <a:xfrm>
              <a:off x="5697259" y="6194324"/>
              <a:ext cx="744114" cy="9130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0" b="1" baseline="-25000" dirty="0"/>
                <a:t>+</a:t>
              </a:r>
              <a:endParaRPr lang="en-US" sz="6600" b="1" baseline="-25000" dirty="0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D6EAF00-75A7-4118-885A-350F8BB17B33}"/>
              </a:ext>
            </a:extLst>
          </p:cNvPr>
          <p:cNvGrpSpPr/>
          <p:nvPr/>
        </p:nvGrpSpPr>
        <p:grpSpPr>
          <a:xfrm>
            <a:off x="12984480" y="3200400"/>
            <a:ext cx="2581295" cy="1415772"/>
            <a:chOff x="11505745" y="5878854"/>
            <a:chExt cx="2581295" cy="1415772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A042717-8BA0-4351-BDE1-6D8A69B56B3F}"/>
                </a:ext>
              </a:extLst>
            </p:cNvPr>
            <p:cNvSpPr txBox="1"/>
            <p:nvPr/>
          </p:nvSpPr>
          <p:spPr>
            <a:xfrm>
              <a:off x="12456464" y="5878854"/>
              <a:ext cx="1630576" cy="1415772"/>
            </a:xfrm>
            <a:prstGeom prst="rect">
              <a:avLst/>
            </a:prstGeom>
            <a:solidFill>
              <a:srgbClr val="ADEFD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300" dirty="0"/>
                <a:t>Focal</a:t>
              </a:r>
              <a:br>
                <a:rPr lang="en-US" sz="4300" dirty="0"/>
              </a:br>
              <a:r>
                <a:rPr lang="en-US" sz="4300" dirty="0"/>
                <a:t>Model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418776E-5EF4-46B0-B0D1-FEAEAC8EC299}"/>
                </a:ext>
              </a:extLst>
            </p:cNvPr>
            <p:cNvSpPr txBox="1"/>
            <p:nvPr/>
          </p:nvSpPr>
          <p:spPr>
            <a:xfrm>
              <a:off x="11505745" y="5878854"/>
              <a:ext cx="744114" cy="9130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0" b="1" baseline="-25000" dirty="0"/>
                <a:t>+</a:t>
              </a:r>
              <a:endParaRPr lang="en-US" sz="6600" b="1" baseline="-25000" dirty="0"/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7ACF3FE7-A93C-4328-A8D3-3B9540309B85}"/>
              </a:ext>
            </a:extLst>
          </p:cNvPr>
          <p:cNvSpPr txBox="1"/>
          <p:nvPr/>
        </p:nvSpPr>
        <p:spPr>
          <a:xfrm>
            <a:off x="7977911" y="3254476"/>
            <a:ext cx="3810787" cy="1415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2195513" eaLnBrk="0" hangingPunct="0"/>
            <a:r>
              <a:rPr lang="en-US" sz="4300" dirty="0">
                <a:latin typeface="Tahoma" charset="0"/>
              </a:rPr>
              <a:t>Focal Attention</a:t>
            </a:r>
            <a:br>
              <a:rPr lang="en-US" sz="4300" dirty="0">
                <a:latin typeface="Tahoma" charset="0"/>
              </a:rPr>
            </a:br>
            <a:r>
              <a:rPr lang="en-US" sz="4300" dirty="0">
                <a:latin typeface="Tahoma" charset="0"/>
              </a:rPr>
              <a:t>Schema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5821AB01-AD90-4BCC-9DE5-F9E0F6512780}"/>
              </a:ext>
            </a:extLst>
          </p:cNvPr>
          <p:cNvGrpSpPr/>
          <p:nvPr/>
        </p:nvGrpSpPr>
        <p:grpSpPr>
          <a:xfrm>
            <a:off x="1280159" y="5867400"/>
            <a:ext cx="5146746" cy="1446550"/>
            <a:chOff x="1280159" y="5867400"/>
            <a:chExt cx="5146746" cy="144655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F8B1B7F-1553-4D77-B796-16C9006B178B}"/>
                </a:ext>
              </a:extLst>
            </p:cNvPr>
            <p:cNvSpPr txBox="1"/>
            <p:nvPr/>
          </p:nvSpPr>
          <p:spPr>
            <a:xfrm>
              <a:off x="4764270" y="5867400"/>
              <a:ext cx="1662635" cy="1446550"/>
            </a:xfrm>
            <a:prstGeom prst="rect">
              <a:avLst/>
            </a:prstGeom>
            <a:solidFill>
              <a:srgbClr val="FFBEBE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300" dirty="0"/>
                <a:t>Self-</a:t>
              </a:r>
              <a:br>
                <a:rPr lang="en-US" sz="4300" dirty="0"/>
              </a:br>
              <a:r>
                <a:rPr lang="en-US" sz="4300" dirty="0"/>
                <a:t>Model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2E555C5-CD35-4F94-9CF8-2F69EE14F35C}"/>
                </a:ext>
              </a:extLst>
            </p:cNvPr>
            <p:cNvSpPr txBox="1"/>
            <p:nvPr/>
          </p:nvSpPr>
          <p:spPr>
            <a:xfrm>
              <a:off x="1280159" y="6046581"/>
              <a:ext cx="2834640" cy="1077218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txBody>
            <a:bodyPr wrap="none" rtlCol="0">
              <a:spAutoFit/>
            </a:bodyPr>
            <a:lstStyle/>
            <a:p>
              <a:pPr algn="r"/>
              <a:r>
                <a:rPr lang="en-US" sz="3200" b="1" dirty="0"/>
                <a:t>In Sensory  </a:t>
              </a:r>
              <a:br>
                <a:rPr lang="en-US" sz="3200" b="1" dirty="0"/>
              </a:br>
              <a:r>
                <a:rPr lang="en-US" sz="3200" b="1" dirty="0"/>
                <a:t>Experiences: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2DFD6A31-6BDE-460A-8147-70348BD679AA}"/>
              </a:ext>
            </a:extLst>
          </p:cNvPr>
          <p:cNvGrpSpPr/>
          <p:nvPr/>
        </p:nvGrpSpPr>
        <p:grpSpPr>
          <a:xfrm>
            <a:off x="1007859" y="3138377"/>
            <a:ext cx="5392638" cy="2062103"/>
            <a:chOff x="1007859" y="3138377"/>
            <a:chExt cx="5392638" cy="2062103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7027C16-12F3-4BEA-8E25-D298D33339EB}"/>
                </a:ext>
              </a:extLst>
            </p:cNvPr>
            <p:cNvSpPr txBox="1"/>
            <p:nvPr/>
          </p:nvSpPr>
          <p:spPr>
            <a:xfrm>
              <a:off x="4737862" y="3200400"/>
              <a:ext cx="1662635" cy="1446550"/>
            </a:xfrm>
            <a:prstGeom prst="rect">
              <a:avLst/>
            </a:prstGeom>
            <a:solidFill>
              <a:srgbClr val="FFBEBE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300" dirty="0"/>
                <a:t>Self-</a:t>
              </a:r>
              <a:br>
                <a:rPr lang="en-US" sz="4300" dirty="0"/>
              </a:br>
              <a:r>
                <a:rPr lang="en-US" sz="4300" dirty="0"/>
                <a:t>Model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4E3FE45D-98D2-49D1-BA09-00E03BA9364C}"/>
                </a:ext>
              </a:extLst>
            </p:cNvPr>
            <p:cNvSpPr txBox="1"/>
            <p:nvPr/>
          </p:nvSpPr>
          <p:spPr>
            <a:xfrm>
              <a:off x="1007859" y="3138377"/>
              <a:ext cx="3106941" cy="206210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  <a:prstDash val="dash"/>
            </a:ln>
          </p:spPr>
          <p:txBody>
            <a:bodyPr wrap="none" rtlCol="0">
              <a:spAutoFit/>
            </a:bodyPr>
            <a:lstStyle/>
            <a:p>
              <a:pPr algn="r"/>
              <a:r>
                <a:rPr lang="en-US" sz="3200" b="1" dirty="0"/>
                <a:t>Attention</a:t>
              </a:r>
              <a:br>
                <a:rPr lang="en-US" sz="3200" b="1" dirty="0"/>
              </a:br>
              <a:r>
                <a:rPr lang="en-US" sz="3200" b="1" dirty="0"/>
                <a:t>Schema</a:t>
              </a:r>
              <a:br>
                <a:rPr lang="en-US" sz="3200" b="1" dirty="0"/>
              </a:br>
              <a:r>
                <a:rPr lang="en-US" sz="3200" b="1" dirty="0"/>
                <a:t>Theory Model</a:t>
              </a:r>
              <a:br>
                <a:rPr lang="en-US" sz="3200" b="1" dirty="0"/>
              </a:br>
              <a:r>
                <a:rPr lang="en-US" sz="3200" b="1" dirty="0"/>
                <a:t>of Awareness: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174447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9524">
        <p:fade/>
      </p:transition>
    </mc:Choice>
    <mc:Fallback xmlns="">
      <p:transition spd="med" advTm="3952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2" grpId="0"/>
      <p:bldP spid="13" grpId="0"/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Good Regulator Theorem: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5559" y="2819400"/>
            <a:ext cx="13875241" cy="6035234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sz="5400" dirty="0"/>
              <a:t>Each Human contains:</a:t>
            </a:r>
          </a:p>
          <a:p>
            <a:pPr lvl="1">
              <a:spcBef>
                <a:spcPts val="600"/>
              </a:spcBef>
            </a:pPr>
            <a:r>
              <a:rPr lang="en-US" sz="5400" b="1" dirty="0"/>
              <a:t>A Model of the World </a:t>
            </a:r>
            <a:r>
              <a:rPr lang="en-US" sz="5400" dirty="0"/>
              <a:t>(WM)</a:t>
            </a:r>
            <a:endParaRPr lang="en-US" sz="5400" baseline="30000" dirty="0"/>
          </a:p>
          <a:p>
            <a:pPr lvl="2">
              <a:spcBef>
                <a:spcPts val="600"/>
              </a:spcBef>
            </a:pPr>
            <a:r>
              <a:rPr lang="en-US" sz="4900" dirty="0"/>
              <a:t>A Sensory World Model,</a:t>
            </a:r>
          </a:p>
          <a:p>
            <a:pPr lvl="2">
              <a:spcBef>
                <a:spcPts val="600"/>
              </a:spcBef>
            </a:pPr>
            <a:r>
              <a:rPr lang="en-US" sz="4900" dirty="0"/>
              <a:t>An Abstract Conceptual World Model,</a:t>
            </a:r>
          </a:p>
          <a:p>
            <a:pPr lvl="2">
              <a:spcBef>
                <a:spcPts val="600"/>
              </a:spcBef>
            </a:pPr>
            <a:r>
              <a:rPr lang="en-US" sz="4900" dirty="0"/>
              <a:t>Memories of sensory and language inputs,</a:t>
            </a:r>
          </a:p>
          <a:p>
            <a:pPr lvl="2">
              <a:spcBef>
                <a:spcPts val="600"/>
              </a:spcBef>
            </a:pPr>
            <a:r>
              <a:rPr lang="en-US" sz="4900" dirty="0"/>
              <a:t>Many models of other humans they know and interact with, and</a:t>
            </a:r>
          </a:p>
          <a:p>
            <a:pPr lvl="2">
              <a:spcBef>
                <a:spcPts val="600"/>
              </a:spcBef>
            </a:pPr>
            <a:r>
              <a:rPr lang="en-US" sz="4900" dirty="0"/>
              <a:t>A Self-model of the human themselves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FA7B1-9781-4CDD-AD7A-615476979112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A468A85-D1AC-4413-9E65-E4C1E2678BFB}"/>
              </a:ext>
            </a:extLst>
          </p:cNvPr>
          <p:cNvSpPr/>
          <p:nvPr/>
        </p:nvSpPr>
        <p:spPr bwMode="auto">
          <a:xfrm>
            <a:off x="5130800" y="8673615"/>
            <a:ext cx="3124200" cy="838200"/>
          </a:xfrm>
          <a:prstGeom prst="rect">
            <a:avLst/>
          </a:prstGeom>
          <a:noFill/>
          <a:ln w="1079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21955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400" b="1" i="0" u="none" strike="noStrike" cap="none" normalizeH="0" baseline="0" dirty="0">
              <a:ln>
                <a:solidFill>
                  <a:srgbClr val="FF0000"/>
                </a:solidFill>
              </a:ln>
              <a:solidFill>
                <a:srgbClr val="FF0000"/>
              </a:solidFill>
              <a:effectLst/>
              <a:latin typeface="Tahoma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1AA9C90-2F9F-41A3-A539-5783BF0568D0}"/>
              </a:ext>
            </a:extLst>
          </p:cNvPr>
          <p:cNvSpPr/>
          <p:nvPr/>
        </p:nvSpPr>
        <p:spPr bwMode="auto">
          <a:xfrm>
            <a:off x="4597400" y="3810000"/>
            <a:ext cx="6781800" cy="838200"/>
          </a:xfrm>
          <a:prstGeom prst="rect">
            <a:avLst/>
          </a:prstGeom>
          <a:noFill/>
          <a:ln w="1079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21955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400" b="1" i="0" u="none" strike="noStrike" cap="none" normalizeH="0" baseline="0" dirty="0">
              <a:ln>
                <a:solidFill>
                  <a:srgbClr val="FF0000"/>
                </a:solidFill>
              </a:ln>
              <a:solidFill>
                <a:srgbClr val="FF0000"/>
              </a:solidFill>
              <a:effectLst/>
              <a:latin typeface="Tahoma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80146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1494">
        <p:fade/>
      </p:transition>
    </mc:Choice>
    <mc:Fallback xmlns="">
      <p:transition spd="med" advTm="5149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animBg="1"/>
      <p:bldP spid="6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BFF0F890-0813-46A4-AE7D-716C6F961E95}"/>
              </a:ext>
            </a:extLst>
          </p:cNvPr>
          <p:cNvGrpSpPr/>
          <p:nvPr/>
        </p:nvGrpSpPr>
        <p:grpSpPr>
          <a:xfrm>
            <a:off x="6565392" y="5388076"/>
            <a:ext cx="6236206" cy="2405197"/>
            <a:chOff x="5710546" y="5715000"/>
            <a:chExt cx="4266776" cy="2405197"/>
          </a:xfrm>
        </p:grpSpPr>
        <p:sp>
          <p:nvSpPr>
            <p:cNvPr id="9" name="Arrow: Right 8">
              <a:extLst>
                <a:ext uri="{FF2B5EF4-FFF2-40B4-BE49-F238E27FC236}">
                  <a16:creationId xmlns:a16="http://schemas.microsoft.com/office/drawing/2014/main" id="{754E396D-25F0-48C4-A6FB-EBAE4147B55A}"/>
                </a:ext>
              </a:extLst>
            </p:cNvPr>
            <p:cNvSpPr/>
            <p:nvPr/>
          </p:nvSpPr>
          <p:spPr bwMode="auto">
            <a:xfrm>
              <a:off x="6286122" y="5715000"/>
              <a:ext cx="3691200" cy="2405197"/>
            </a:xfrm>
            <a:prstGeom prst="rightArrow">
              <a:avLst>
                <a:gd name="adj1" fmla="val 66232"/>
                <a:gd name="adj2" fmla="val 39308"/>
              </a:avLst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219551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B1745A0-0F0F-4622-9702-308BF3F75114}"/>
                </a:ext>
              </a:extLst>
            </p:cNvPr>
            <p:cNvSpPr txBox="1"/>
            <p:nvPr/>
          </p:nvSpPr>
          <p:spPr>
            <a:xfrm>
              <a:off x="5710546" y="6194324"/>
              <a:ext cx="744114" cy="9130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0" b="1" baseline="-25000" dirty="0"/>
                <a:t>+</a:t>
              </a:r>
              <a:endParaRPr lang="en-US" sz="6600" b="1" baseline="-25000" dirty="0"/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2801F3F6-2965-42A3-B8AB-E6F12155EDF3}"/>
              </a:ext>
            </a:extLst>
          </p:cNvPr>
          <p:cNvSpPr txBox="1"/>
          <p:nvPr/>
        </p:nvSpPr>
        <p:spPr>
          <a:xfrm>
            <a:off x="7406525" y="5877304"/>
            <a:ext cx="494571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2195513" eaLnBrk="0" hangingPunct="0"/>
            <a:r>
              <a:rPr lang="en-US" sz="4200" dirty="0">
                <a:latin typeface="Tahoma" charset="0"/>
              </a:rPr>
              <a:t>Experience of</a:t>
            </a:r>
            <a:br>
              <a:rPr lang="en-US" sz="4200" dirty="0">
                <a:latin typeface="Tahoma" charset="0"/>
              </a:rPr>
            </a:br>
            <a:r>
              <a:rPr lang="en-US" sz="4200" dirty="0">
                <a:latin typeface="Tahoma" charset="0"/>
              </a:rPr>
              <a:t>Diffuse </a:t>
            </a:r>
            <a:r>
              <a:rPr lang="en-US" sz="4200" b="1" dirty="0">
                <a:latin typeface="Tahoma" charset="0"/>
              </a:rPr>
              <a:t>Awareness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A22D06-B7AD-4936-8D91-FBB530230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Diffuse Attention Model of Awareness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FCCC0F-6EB8-4672-B985-7BA6736B0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FA7B1-9781-4CDD-AD7A-615476979112}" type="slidenum">
              <a:rPr lang="en-US" smtClean="0"/>
              <a:pPr>
                <a:defRPr/>
              </a:pPr>
              <a:t>70</a:t>
            </a:fld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F7224B5-7153-4170-A8A9-367A9FC18A61}"/>
              </a:ext>
            </a:extLst>
          </p:cNvPr>
          <p:cNvSpPr txBox="1"/>
          <p:nvPr/>
        </p:nvSpPr>
        <p:spPr>
          <a:xfrm>
            <a:off x="8014462" y="8055114"/>
            <a:ext cx="32912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am </a:t>
            </a:r>
            <a:r>
              <a:rPr lang="en-US" sz="4000" b="1" dirty="0"/>
              <a:t>Aware</a:t>
            </a:r>
            <a:r>
              <a:rPr lang="en-US" sz="4000" dirty="0"/>
              <a:t> of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9883420-7526-49A4-84FD-B72D76EB4BCA}"/>
              </a:ext>
            </a:extLst>
          </p:cNvPr>
          <p:cNvSpPr txBox="1"/>
          <p:nvPr/>
        </p:nvSpPr>
        <p:spPr>
          <a:xfrm>
            <a:off x="13500862" y="8049905"/>
            <a:ext cx="26164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the </a:t>
            </a:r>
            <a:r>
              <a:rPr lang="en-US" sz="4000" b="1" dirty="0"/>
              <a:t>World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2B20408-623E-4E12-97AA-F271AF532171}"/>
              </a:ext>
            </a:extLst>
          </p:cNvPr>
          <p:cNvGrpSpPr/>
          <p:nvPr/>
        </p:nvGrpSpPr>
        <p:grpSpPr>
          <a:xfrm>
            <a:off x="12984480" y="5867400"/>
            <a:ext cx="2607703" cy="1415772"/>
            <a:chOff x="11479337" y="5878854"/>
            <a:chExt cx="2607703" cy="1415772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4B663EE-F26C-4381-915C-E0A452B30D33}"/>
                </a:ext>
              </a:extLst>
            </p:cNvPr>
            <p:cNvSpPr txBox="1"/>
            <p:nvPr/>
          </p:nvSpPr>
          <p:spPr>
            <a:xfrm>
              <a:off x="12456464" y="5878854"/>
              <a:ext cx="1630576" cy="1415772"/>
            </a:xfrm>
            <a:prstGeom prst="rect">
              <a:avLst/>
            </a:prstGeom>
            <a:solidFill>
              <a:srgbClr val="ADEFD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300" dirty="0"/>
                <a:t>World</a:t>
              </a:r>
              <a:br>
                <a:rPr lang="en-US" sz="4300" dirty="0"/>
              </a:br>
              <a:r>
                <a:rPr lang="en-US" sz="4300" dirty="0"/>
                <a:t>Model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14A2E0D-4D9D-4891-AE88-FE732C290C3E}"/>
                </a:ext>
              </a:extLst>
            </p:cNvPr>
            <p:cNvSpPr txBox="1"/>
            <p:nvPr/>
          </p:nvSpPr>
          <p:spPr>
            <a:xfrm>
              <a:off x="11479337" y="5878854"/>
              <a:ext cx="744114" cy="9130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0" b="1" baseline="-25000" dirty="0"/>
                <a:t>+</a:t>
              </a:r>
              <a:endParaRPr lang="en-US" sz="6600" b="1" baseline="-25000" dirty="0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E32E4715-807F-4779-9492-F8514AA376C4}"/>
              </a:ext>
            </a:extLst>
          </p:cNvPr>
          <p:cNvGrpSpPr/>
          <p:nvPr/>
        </p:nvGrpSpPr>
        <p:grpSpPr>
          <a:xfrm>
            <a:off x="1828800" y="8017705"/>
            <a:ext cx="3963608" cy="707886"/>
            <a:chOff x="1828800" y="8017705"/>
            <a:chExt cx="3963608" cy="707886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4A318CA-A871-4B37-89BE-21EE67B07514}"/>
                </a:ext>
              </a:extLst>
            </p:cNvPr>
            <p:cNvSpPr txBox="1"/>
            <p:nvPr/>
          </p:nvSpPr>
          <p:spPr>
            <a:xfrm>
              <a:off x="5359276" y="8017705"/>
              <a:ext cx="43313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/>
                <a:t>I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033C117-D03B-4221-8E3E-669FED43D3AC}"/>
                </a:ext>
              </a:extLst>
            </p:cNvPr>
            <p:cNvSpPr txBox="1"/>
            <p:nvPr/>
          </p:nvSpPr>
          <p:spPr>
            <a:xfrm>
              <a:off x="1828800" y="8079260"/>
              <a:ext cx="2286000" cy="584775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txBody>
            <a:bodyPr wrap="none" rtlCol="0">
              <a:spAutoFit/>
            </a:bodyPr>
            <a:lstStyle/>
            <a:p>
              <a:pPr algn="r"/>
              <a:r>
                <a:rPr lang="en-US" sz="3200" b="1" dirty="0"/>
                <a:t>In Words: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25FC708-253F-47BA-A927-5E9FD7DDE616}"/>
              </a:ext>
            </a:extLst>
          </p:cNvPr>
          <p:cNvGrpSpPr/>
          <p:nvPr/>
        </p:nvGrpSpPr>
        <p:grpSpPr>
          <a:xfrm>
            <a:off x="6565392" y="2743200"/>
            <a:ext cx="6236209" cy="2405197"/>
            <a:chOff x="5697260" y="5715000"/>
            <a:chExt cx="4266779" cy="2405197"/>
          </a:xfrm>
        </p:grpSpPr>
        <p:sp>
          <p:nvSpPr>
            <p:cNvPr id="23" name="Arrow: Right 22">
              <a:extLst>
                <a:ext uri="{FF2B5EF4-FFF2-40B4-BE49-F238E27FC236}">
                  <a16:creationId xmlns:a16="http://schemas.microsoft.com/office/drawing/2014/main" id="{B14DF545-99A5-41DA-A6BB-A0572A24CA6C}"/>
                </a:ext>
              </a:extLst>
            </p:cNvPr>
            <p:cNvSpPr/>
            <p:nvPr/>
          </p:nvSpPr>
          <p:spPr bwMode="auto">
            <a:xfrm>
              <a:off x="6272838" y="5715000"/>
              <a:ext cx="3691201" cy="2405197"/>
            </a:xfrm>
            <a:prstGeom prst="rightArrow">
              <a:avLst>
                <a:gd name="adj1" fmla="val 66232"/>
                <a:gd name="adj2" fmla="val 39308"/>
              </a:avLst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219551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82F1AD7-8E71-42C8-ADB4-4A8CBD25D26A}"/>
                </a:ext>
              </a:extLst>
            </p:cNvPr>
            <p:cNvSpPr txBox="1"/>
            <p:nvPr/>
          </p:nvSpPr>
          <p:spPr>
            <a:xfrm>
              <a:off x="5697260" y="6194324"/>
              <a:ext cx="744114" cy="9130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0" b="1" baseline="-25000" dirty="0"/>
                <a:t>+</a:t>
              </a:r>
              <a:endParaRPr lang="en-US" sz="6600" b="1" baseline="-25000" dirty="0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D6EAF00-75A7-4118-885A-350F8BB17B33}"/>
              </a:ext>
            </a:extLst>
          </p:cNvPr>
          <p:cNvGrpSpPr/>
          <p:nvPr/>
        </p:nvGrpSpPr>
        <p:grpSpPr>
          <a:xfrm>
            <a:off x="12984480" y="3200400"/>
            <a:ext cx="2581295" cy="1415772"/>
            <a:chOff x="11505745" y="5878854"/>
            <a:chExt cx="2581295" cy="1415772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A042717-8BA0-4351-BDE1-6D8A69B56B3F}"/>
                </a:ext>
              </a:extLst>
            </p:cNvPr>
            <p:cNvSpPr txBox="1"/>
            <p:nvPr/>
          </p:nvSpPr>
          <p:spPr>
            <a:xfrm>
              <a:off x="12456464" y="5878854"/>
              <a:ext cx="1630576" cy="1415772"/>
            </a:xfrm>
            <a:prstGeom prst="rect">
              <a:avLst/>
            </a:prstGeom>
            <a:solidFill>
              <a:srgbClr val="ADEFD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300" dirty="0"/>
                <a:t>World</a:t>
              </a:r>
              <a:br>
                <a:rPr lang="en-US" sz="4300" dirty="0"/>
              </a:br>
              <a:r>
                <a:rPr lang="en-US" sz="4300" dirty="0"/>
                <a:t>Model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418776E-5EF4-46B0-B0D1-FEAEAC8EC299}"/>
                </a:ext>
              </a:extLst>
            </p:cNvPr>
            <p:cNvSpPr txBox="1"/>
            <p:nvPr/>
          </p:nvSpPr>
          <p:spPr>
            <a:xfrm>
              <a:off x="11505745" y="5878854"/>
              <a:ext cx="744114" cy="9130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0" b="1" baseline="-25000" dirty="0"/>
                <a:t>+</a:t>
              </a:r>
              <a:endParaRPr lang="en-US" sz="6600" b="1" baseline="-25000" dirty="0"/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7ACF3FE7-A93C-4328-A8D3-3B9540309B85}"/>
              </a:ext>
            </a:extLst>
          </p:cNvPr>
          <p:cNvSpPr txBox="1"/>
          <p:nvPr/>
        </p:nvSpPr>
        <p:spPr>
          <a:xfrm>
            <a:off x="7756023" y="3254476"/>
            <a:ext cx="4254563" cy="1415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2195513" eaLnBrk="0" hangingPunct="0"/>
            <a:r>
              <a:rPr lang="en-US" sz="4300" dirty="0">
                <a:latin typeface="Tahoma" charset="0"/>
              </a:rPr>
              <a:t>Diffuse Attention</a:t>
            </a:r>
            <a:br>
              <a:rPr lang="en-US" sz="4300" dirty="0">
                <a:latin typeface="Tahoma" charset="0"/>
              </a:rPr>
            </a:br>
            <a:r>
              <a:rPr lang="en-US" sz="4300" dirty="0">
                <a:latin typeface="Tahoma" charset="0"/>
              </a:rPr>
              <a:t>Schema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5821AB01-AD90-4BCC-9DE5-F9E0F6512780}"/>
              </a:ext>
            </a:extLst>
          </p:cNvPr>
          <p:cNvGrpSpPr/>
          <p:nvPr/>
        </p:nvGrpSpPr>
        <p:grpSpPr>
          <a:xfrm>
            <a:off x="1280159" y="5867400"/>
            <a:ext cx="5146746" cy="1446550"/>
            <a:chOff x="1280159" y="5867400"/>
            <a:chExt cx="5146746" cy="144655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F8B1B7F-1553-4D77-B796-16C9006B178B}"/>
                </a:ext>
              </a:extLst>
            </p:cNvPr>
            <p:cNvSpPr txBox="1"/>
            <p:nvPr/>
          </p:nvSpPr>
          <p:spPr>
            <a:xfrm>
              <a:off x="4764270" y="5867400"/>
              <a:ext cx="1662635" cy="1446550"/>
            </a:xfrm>
            <a:prstGeom prst="rect">
              <a:avLst/>
            </a:prstGeom>
            <a:solidFill>
              <a:srgbClr val="FFBEBE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300" dirty="0"/>
                <a:t>Self-</a:t>
              </a:r>
              <a:br>
                <a:rPr lang="en-US" sz="4300" dirty="0"/>
              </a:br>
              <a:r>
                <a:rPr lang="en-US" sz="4300" dirty="0"/>
                <a:t>Model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2E555C5-CD35-4F94-9CF8-2F69EE14F35C}"/>
                </a:ext>
              </a:extLst>
            </p:cNvPr>
            <p:cNvSpPr txBox="1"/>
            <p:nvPr/>
          </p:nvSpPr>
          <p:spPr>
            <a:xfrm>
              <a:off x="1280159" y="6046581"/>
              <a:ext cx="2834640" cy="1077218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txBody>
            <a:bodyPr wrap="none" rtlCol="0">
              <a:spAutoFit/>
            </a:bodyPr>
            <a:lstStyle/>
            <a:p>
              <a:pPr algn="r"/>
              <a:r>
                <a:rPr lang="en-US" sz="3200" b="1" dirty="0"/>
                <a:t>In Sensory  </a:t>
              </a:r>
              <a:br>
                <a:rPr lang="en-US" sz="3200" b="1" dirty="0"/>
              </a:br>
              <a:r>
                <a:rPr lang="en-US" sz="3200" b="1" dirty="0"/>
                <a:t>Experiences: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2DFD6A31-6BDE-460A-8147-70348BD679AA}"/>
              </a:ext>
            </a:extLst>
          </p:cNvPr>
          <p:cNvGrpSpPr/>
          <p:nvPr/>
        </p:nvGrpSpPr>
        <p:grpSpPr>
          <a:xfrm>
            <a:off x="1007859" y="3138377"/>
            <a:ext cx="5392638" cy="2062103"/>
            <a:chOff x="1007859" y="3138377"/>
            <a:chExt cx="5392638" cy="2062103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7027C16-12F3-4BEA-8E25-D298D33339EB}"/>
                </a:ext>
              </a:extLst>
            </p:cNvPr>
            <p:cNvSpPr txBox="1"/>
            <p:nvPr/>
          </p:nvSpPr>
          <p:spPr>
            <a:xfrm>
              <a:off x="4737862" y="3200400"/>
              <a:ext cx="1662635" cy="1446550"/>
            </a:xfrm>
            <a:prstGeom prst="rect">
              <a:avLst/>
            </a:prstGeom>
            <a:solidFill>
              <a:srgbClr val="FFBEBE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300" dirty="0"/>
                <a:t>Self-</a:t>
              </a:r>
              <a:br>
                <a:rPr lang="en-US" sz="4300" dirty="0"/>
              </a:br>
              <a:r>
                <a:rPr lang="en-US" sz="4300" dirty="0"/>
                <a:t>Model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4E3FE45D-98D2-49D1-BA09-00E03BA9364C}"/>
                </a:ext>
              </a:extLst>
            </p:cNvPr>
            <p:cNvSpPr txBox="1"/>
            <p:nvPr/>
          </p:nvSpPr>
          <p:spPr>
            <a:xfrm>
              <a:off x="1007859" y="3138377"/>
              <a:ext cx="3106941" cy="206210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  <a:prstDash val="dash"/>
            </a:ln>
          </p:spPr>
          <p:txBody>
            <a:bodyPr wrap="none" rtlCol="0">
              <a:spAutoFit/>
            </a:bodyPr>
            <a:lstStyle/>
            <a:p>
              <a:pPr algn="r"/>
              <a:r>
                <a:rPr lang="en-US" sz="3200" b="1" dirty="0"/>
                <a:t>Attention</a:t>
              </a:r>
              <a:br>
                <a:rPr lang="en-US" sz="3200" b="1" dirty="0"/>
              </a:br>
              <a:r>
                <a:rPr lang="en-US" sz="3200" b="1" dirty="0"/>
                <a:t>Schema</a:t>
              </a:r>
              <a:br>
                <a:rPr lang="en-US" sz="3200" b="1" dirty="0"/>
              </a:br>
              <a:r>
                <a:rPr lang="en-US" sz="3200" b="1" dirty="0"/>
                <a:t>Theory Model</a:t>
              </a:r>
              <a:br>
                <a:rPr lang="en-US" sz="3200" b="1" dirty="0"/>
              </a:br>
              <a:r>
                <a:rPr lang="en-US" sz="3200" b="1" dirty="0"/>
                <a:t>of Awareness: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48323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9524">
        <p:fade/>
      </p:transition>
    </mc:Choice>
    <mc:Fallback xmlns="">
      <p:transition spd="med" advTm="3952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2" grpId="0"/>
      <p:bldP spid="13" grpId="0"/>
      <p:bldP spid="29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F5BA30E-D016-4F1A-B22E-34C303671B14}"/>
              </a:ext>
            </a:extLst>
          </p:cNvPr>
          <p:cNvSpPr txBox="1"/>
          <p:nvPr/>
        </p:nvSpPr>
        <p:spPr>
          <a:xfrm>
            <a:off x="2264080" y="8194531"/>
            <a:ext cx="137633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SM</a:t>
            </a:r>
            <a:r>
              <a:rPr lang="en-US" sz="3600" dirty="0"/>
              <a:t>=</a:t>
            </a:r>
            <a:r>
              <a:rPr lang="en-US" sz="3600" b="1" dirty="0"/>
              <a:t>S</a:t>
            </a:r>
            <a:r>
              <a:rPr lang="en-US" sz="3600" dirty="0"/>
              <a:t>elf-</a:t>
            </a:r>
            <a:r>
              <a:rPr lang="en-US" sz="3600" b="1" dirty="0"/>
              <a:t>M</a:t>
            </a:r>
            <a:r>
              <a:rPr lang="en-US" sz="3600" dirty="0"/>
              <a:t>odel	 	</a:t>
            </a:r>
            <a:r>
              <a:rPr lang="en-US" sz="3600" b="1" dirty="0"/>
              <a:t>FAS</a:t>
            </a:r>
            <a:r>
              <a:rPr lang="en-US" sz="3600" dirty="0"/>
              <a:t>=</a:t>
            </a:r>
            <a:r>
              <a:rPr lang="en-US" sz="3600" b="1" dirty="0"/>
              <a:t>F</a:t>
            </a:r>
            <a:r>
              <a:rPr lang="en-US" sz="3600" dirty="0"/>
              <a:t>ocal </a:t>
            </a:r>
            <a:r>
              <a:rPr lang="en-US" sz="3600" b="1" dirty="0"/>
              <a:t>A</a:t>
            </a:r>
            <a:r>
              <a:rPr lang="en-US" sz="3600" dirty="0"/>
              <a:t>ttention </a:t>
            </a:r>
            <a:r>
              <a:rPr lang="en-US" sz="3600" b="1" dirty="0"/>
              <a:t>S</a:t>
            </a:r>
            <a:r>
              <a:rPr lang="en-US" sz="3600" dirty="0"/>
              <a:t>chema=</a:t>
            </a:r>
            <a:r>
              <a:rPr lang="en-US" sz="3600" b="1" u="sng" dirty="0"/>
              <a:t>Awareness</a:t>
            </a:r>
            <a:br>
              <a:rPr lang="en-US" sz="3600" b="1" u="sng" dirty="0"/>
            </a:br>
            <a:r>
              <a:rPr lang="en-US" sz="3600" b="1" dirty="0"/>
              <a:t>					FM</a:t>
            </a:r>
            <a:r>
              <a:rPr lang="en-US" sz="3600" dirty="0"/>
              <a:t>=</a:t>
            </a:r>
            <a:r>
              <a:rPr lang="en-US" sz="3600" b="1" dirty="0"/>
              <a:t>F</a:t>
            </a:r>
            <a:r>
              <a:rPr lang="en-US" sz="3600" dirty="0"/>
              <a:t>ocal </a:t>
            </a:r>
            <a:r>
              <a:rPr lang="en-US" sz="3600" b="1" dirty="0"/>
              <a:t>M</a:t>
            </a:r>
            <a:r>
              <a:rPr lang="en-US" sz="3600" dirty="0"/>
              <a:t>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CFA10161-80C2-428C-8344-3822E50D21C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40737398"/>
                  </p:ext>
                </p:extLst>
              </p:nvPr>
            </p:nvGraphicFramePr>
            <p:xfrm>
              <a:off x="793483" y="2997071"/>
              <a:ext cx="16697474" cy="4754880"/>
            </p:xfrm>
            <a:graphic>
              <a:graphicData uri="http://schemas.openxmlformats.org/drawingml/2006/table">
                <a:tbl>
                  <a:tblPr bandRow="1">
                    <a:tableStyleId>{5C22544A-7EE6-4342-B048-85BDC9FD1C3A}</a:tableStyleId>
                  </a:tblPr>
                  <a:tblGrid>
                    <a:gridCol w="4042116">
                      <a:extLst>
                        <a:ext uri="{9D8B030D-6E8A-4147-A177-3AD203B41FA5}">
                          <a16:colId xmlns:a16="http://schemas.microsoft.com/office/drawing/2014/main" val="2503029092"/>
                        </a:ext>
                      </a:extLst>
                    </a:gridCol>
                    <a:gridCol w="12655358">
                      <a:extLst>
                        <a:ext uri="{9D8B030D-6E8A-4147-A177-3AD203B41FA5}">
                          <a16:colId xmlns:a16="http://schemas.microsoft.com/office/drawing/2014/main" val="2717594692"/>
                        </a:ext>
                      </a:extLst>
                    </a:gridCol>
                  </a:tblGrid>
                  <a:tr h="914400"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sz="4800" b="1" i="0" dirty="0"/>
                            <a:t>Focal Awareness Model = SM </a:t>
                          </a:r>
                          <a14:m>
                            <m:oMath xmlns:m="http://schemas.openxmlformats.org/officeDocument/2006/math">
                              <m:r>
                                <a:rPr lang="en-US" sz="4800" b="1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ahoma" panose="020B0604030504040204" pitchFamily="34" charset="0"/>
                                </a:rPr>
                                <m:t>+</m:t>
                              </m:r>
                            </m:oMath>
                          </a14:m>
                          <a:r>
                            <a:rPr lang="en-US" sz="4800" b="1" i="0" dirty="0"/>
                            <a:t> FAS </a:t>
                          </a:r>
                          <a14:m>
                            <m:oMath xmlns:m="http://schemas.openxmlformats.org/officeDocument/2006/math">
                              <m:r>
                                <a:rPr lang="en-US" sz="4800" b="1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ahoma" panose="020B0604030504040204" pitchFamily="34" charset="0"/>
                                </a:rPr>
                                <m:t>+</m:t>
                              </m:r>
                            </m:oMath>
                          </a14:m>
                          <a:r>
                            <a:rPr lang="en-US" sz="4800" b="1" i="0" dirty="0"/>
                            <a:t> FM</a:t>
                          </a:r>
                          <a:endParaRPr lang="en-US" sz="4800" b="1" i="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9999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 sz="38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466172394"/>
                      </a:ext>
                    </a:extLst>
                  </a:tr>
                  <a:tr h="1280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b="1" dirty="0">
                              <a:solidFill>
                                <a:schemeClr val="tx1"/>
                              </a:solidFill>
                            </a:rPr>
                            <a:t>Of Objects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38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175170540"/>
                      </a:ext>
                    </a:extLst>
                  </a:tr>
                  <a:tr h="1280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b="1" dirty="0">
                              <a:solidFill>
                                <a:schemeClr val="tx1"/>
                              </a:solidFill>
                            </a:rPr>
                            <a:t>Of Concepts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38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933927098"/>
                      </a:ext>
                    </a:extLst>
                  </a:tr>
                  <a:tr h="1280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b="1" dirty="0">
                              <a:solidFill>
                                <a:schemeClr val="tx1"/>
                              </a:solidFill>
                            </a:rPr>
                            <a:t>Of Self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40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99604376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CFA10161-80C2-428C-8344-3822E50D21C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40737398"/>
                  </p:ext>
                </p:extLst>
              </p:nvPr>
            </p:nvGraphicFramePr>
            <p:xfrm>
              <a:off x="793483" y="2997071"/>
              <a:ext cx="16697474" cy="4754880"/>
            </p:xfrm>
            <a:graphic>
              <a:graphicData uri="http://schemas.openxmlformats.org/drawingml/2006/table">
                <a:tbl>
                  <a:tblPr bandRow="1">
                    <a:tableStyleId>{5C22544A-7EE6-4342-B048-85BDC9FD1C3A}</a:tableStyleId>
                  </a:tblPr>
                  <a:tblGrid>
                    <a:gridCol w="4042116">
                      <a:extLst>
                        <a:ext uri="{9D8B030D-6E8A-4147-A177-3AD203B41FA5}">
                          <a16:colId xmlns:a16="http://schemas.microsoft.com/office/drawing/2014/main" val="2503029092"/>
                        </a:ext>
                      </a:extLst>
                    </a:gridCol>
                    <a:gridCol w="12655358">
                      <a:extLst>
                        <a:ext uri="{9D8B030D-6E8A-4147-A177-3AD203B41FA5}">
                          <a16:colId xmlns:a16="http://schemas.microsoft.com/office/drawing/2014/main" val="2717594692"/>
                        </a:ext>
                      </a:extLst>
                    </a:gridCol>
                  </a:tblGrid>
                  <a:tr h="914400">
                    <a:tc grid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09" t="-10667" r="-146" b="-424000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 sz="38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466172394"/>
                      </a:ext>
                    </a:extLst>
                  </a:tr>
                  <a:tr h="1280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b="1" dirty="0">
                              <a:solidFill>
                                <a:schemeClr val="tx1"/>
                              </a:solidFill>
                            </a:rPr>
                            <a:t>Of Objects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38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175170540"/>
                      </a:ext>
                    </a:extLst>
                  </a:tr>
                  <a:tr h="1280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b="1" dirty="0">
                              <a:solidFill>
                                <a:schemeClr val="tx1"/>
                              </a:solidFill>
                            </a:rPr>
                            <a:t>Of Concepts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38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933927098"/>
                      </a:ext>
                    </a:extLst>
                  </a:tr>
                  <a:tr h="1280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b="1" dirty="0">
                              <a:solidFill>
                                <a:schemeClr val="tx1"/>
                              </a:solidFill>
                            </a:rPr>
                            <a:t>Of Self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40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99604376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77A5A65A-0A33-4C73-BDB3-C557465F5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2800" y="228601"/>
            <a:ext cx="15408157" cy="2229738"/>
          </a:xfrm>
        </p:spPr>
        <p:txBody>
          <a:bodyPr/>
          <a:lstStyle/>
          <a:p>
            <a:r>
              <a:rPr lang="en-US" dirty="0"/>
              <a:t>Agent Focal Awareness Models Considered: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8C3692-F3A9-41DD-8AF1-21A1C6F37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FA7B1-9781-4CDD-AD7A-615476979112}" type="slidenum">
              <a:rPr lang="en-US" smtClean="0"/>
              <a:pPr>
                <a:defRPr/>
              </a:pPr>
              <a:t>71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1DB09A-045C-4BA7-86AB-8CB9437EEF0F}"/>
              </a:ext>
            </a:extLst>
          </p:cNvPr>
          <p:cNvSpPr txBox="1"/>
          <p:nvPr/>
        </p:nvSpPr>
        <p:spPr>
          <a:xfrm>
            <a:off x="7950200" y="4191000"/>
            <a:ext cx="64860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SM </a:t>
            </a:r>
            <a:r>
              <a:rPr lang="en-US" sz="4000" dirty="0"/>
              <a:t>+</a:t>
            </a:r>
            <a:r>
              <a:rPr lang="en-US" sz="4000" b="1" dirty="0"/>
              <a:t> FAS </a:t>
            </a:r>
            <a:r>
              <a:rPr lang="en-US" sz="4000" dirty="0"/>
              <a:t>+</a:t>
            </a:r>
            <a:r>
              <a:rPr lang="en-US" sz="4000" b="1" dirty="0"/>
              <a:t> “the Object”</a:t>
            </a:r>
            <a:endParaRPr lang="en-US" sz="3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4924A8-D981-4E63-95F3-146414DD6EF1}"/>
              </a:ext>
            </a:extLst>
          </p:cNvPr>
          <p:cNvSpPr txBox="1"/>
          <p:nvPr/>
        </p:nvSpPr>
        <p:spPr>
          <a:xfrm>
            <a:off x="7744460" y="5484322"/>
            <a:ext cx="68932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SM </a:t>
            </a:r>
            <a:r>
              <a:rPr lang="en-US" sz="4000" dirty="0"/>
              <a:t>+</a:t>
            </a:r>
            <a:r>
              <a:rPr lang="en-US" sz="4000" b="1" dirty="0"/>
              <a:t> FAS </a:t>
            </a:r>
            <a:r>
              <a:rPr lang="en-US" sz="4000" dirty="0"/>
              <a:t>+</a:t>
            </a:r>
            <a:r>
              <a:rPr lang="en-US" sz="4000" b="1" dirty="0"/>
              <a:t> “the Concept”</a:t>
            </a:r>
            <a:endParaRPr lang="en-US" sz="3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C6D095-1E95-4C96-980D-C3CDB0EC4240}"/>
              </a:ext>
            </a:extLst>
          </p:cNvPr>
          <p:cNvSpPr txBox="1"/>
          <p:nvPr/>
        </p:nvSpPr>
        <p:spPr>
          <a:xfrm>
            <a:off x="9148455" y="6766109"/>
            <a:ext cx="40767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SM </a:t>
            </a:r>
            <a:r>
              <a:rPr lang="en-US" sz="4000" dirty="0"/>
              <a:t>+</a:t>
            </a:r>
            <a:r>
              <a:rPr lang="en-US" sz="4000" b="1" dirty="0"/>
              <a:t> FAS </a:t>
            </a:r>
            <a:r>
              <a:rPr lang="en-US" sz="4000" dirty="0"/>
              <a:t>+</a:t>
            </a:r>
            <a:r>
              <a:rPr lang="en-US" sz="4000" b="1" dirty="0"/>
              <a:t> SM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220453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9940">
        <p:fade/>
      </p:transition>
    </mc:Choice>
    <mc:Fallback xmlns="">
      <p:transition spd="med" advTm="1994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CFA10161-80C2-428C-8344-3822E50D21C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18998792"/>
                  </p:ext>
                </p:extLst>
              </p:nvPr>
            </p:nvGraphicFramePr>
            <p:xfrm>
              <a:off x="793483" y="2997071"/>
              <a:ext cx="16697474" cy="4754880"/>
            </p:xfrm>
            <a:graphic>
              <a:graphicData uri="http://schemas.openxmlformats.org/drawingml/2006/table">
                <a:tbl>
                  <a:tblPr bandRow="1">
                    <a:tableStyleId>{5C22544A-7EE6-4342-B048-85BDC9FD1C3A}</a:tableStyleId>
                  </a:tblPr>
                  <a:tblGrid>
                    <a:gridCol w="4042116">
                      <a:extLst>
                        <a:ext uri="{9D8B030D-6E8A-4147-A177-3AD203B41FA5}">
                          <a16:colId xmlns:a16="http://schemas.microsoft.com/office/drawing/2014/main" val="2503029092"/>
                        </a:ext>
                      </a:extLst>
                    </a:gridCol>
                    <a:gridCol w="12655358">
                      <a:extLst>
                        <a:ext uri="{9D8B030D-6E8A-4147-A177-3AD203B41FA5}">
                          <a16:colId xmlns:a16="http://schemas.microsoft.com/office/drawing/2014/main" val="2717594692"/>
                        </a:ext>
                      </a:extLst>
                    </a:gridCol>
                  </a:tblGrid>
                  <a:tr h="914400"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sz="4800" b="1" i="0" dirty="0"/>
                            <a:t>Focal Awareness Model = SM </a:t>
                          </a:r>
                          <a14:m>
                            <m:oMath xmlns:m="http://schemas.openxmlformats.org/officeDocument/2006/math">
                              <m:r>
                                <a:rPr lang="en-US" sz="4800" b="1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ahoma" panose="020B0604030504040204" pitchFamily="34" charset="0"/>
                                </a:rPr>
                                <m:t>+</m:t>
                              </m:r>
                            </m:oMath>
                          </a14:m>
                          <a:r>
                            <a:rPr lang="en-US" sz="4800" b="1" i="0" dirty="0"/>
                            <a:t> FAS </a:t>
                          </a:r>
                          <a14:m>
                            <m:oMath xmlns:m="http://schemas.openxmlformats.org/officeDocument/2006/math">
                              <m:r>
                                <a:rPr lang="en-US" sz="4800" b="1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ahoma" panose="020B0604030504040204" pitchFamily="34" charset="0"/>
                                </a:rPr>
                                <m:t>+</m:t>
                              </m:r>
                            </m:oMath>
                          </a14:m>
                          <a:r>
                            <a:rPr lang="en-US" sz="4800" b="1" i="0" dirty="0"/>
                            <a:t> FM</a:t>
                          </a:r>
                          <a:endParaRPr lang="en-US" sz="4800" b="1" i="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9999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 sz="38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466172394"/>
                      </a:ext>
                    </a:extLst>
                  </a:tr>
                  <a:tr h="1280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b="1" dirty="0">
                              <a:solidFill>
                                <a:schemeClr val="tx1"/>
                              </a:solidFill>
                            </a:rPr>
                            <a:t>Of Objects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i="0" dirty="0"/>
                            <a:t>SM </a:t>
                          </a:r>
                          <a14:m>
                            <m:oMath xmlns:m="http://schemas.openxmlformats.org/officeDocument/2006/math">
                              <m:r>
                                <a:rPr lang="en-US" sz="4000" b="1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ahoma" panose="020B0604030504040204" pitchFamily="34" charset="0"/>
                                </a:rPr>
                                <m:t>+</m:t>
                              </m:r>
                            </m:oMath>
                          </a14:m>
                          <a:r>
                            <a:rPr lang="en-US" sz="4000" b="1" i="0" dirty="0"/>
                            <a:t> “aware” </a:t>
                          </a:r>
                          <a14:m>
                            <m:oMath xmlns:m="http://schemas.openxmlformats.org/officeDocument/2006/math">
                              <m:r>
                                <a:rPr lang="en-US" sz="4000" b="1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ahoma" panose="020B0604030504040204" pitchFamily="34" charset="0"/>
                                </a:rPr>
                                <m:t>+</m:t>
                              </m:r>
                            </m:oMath>
                          </a14:m>
                          <a:r>
                            <a:rPr lang="en-US" sz="4000" b="1" i="0" dirty="0"/>
                            <a:t> “the</a:t>
                          </a:r>
                          <a:r>
                            <a:rPr lang="en-US" sz="4000" b="1" i="0" baseline="0" dirty="0"/>
                            <a:t> Object”</a:t>
                          </a:r>
                          <a:r>
                            <a:rPr lang="en-US" sz="3800" b="0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175170540"/>
                      </a:ext>
                    </a:extLst>
                  </a:tr>
                  <a:tr h="1280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b="1" dirty="0">
                              <a:solidFill>
                                <a:schemeClr val="tx1"/>
                              </a:solidFill>
                            </a:rPr>
                            <a:t>Of Concepts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i="0" dirty="0"/>
                            <a:t>SM </a:t>
                          </a:r>
                          <a14:m>
                            <m:oMath xmlns:m="http://schemas.openxmlformats.org/officeDocument/2006/math">
                              <m:r>
                                <a:rPr lang="en-US" sz="4000" b="1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ahoma" panose="020B0604030504040204" pitchFamily="34" charset="0"/>
                                </a:rPr>
                                <m:t>+</m:t>
                              </m:r>
                            </m:oMath>
                          </a14:m>
                          <a:r>
                            <a:rPr lang="en-US" sz="4000" b="1" i="0" dirty="0"/>
                            <a:t> “aware” </a:t>
                          </a:r>
                          <a14:m>
                            <m:oMath xmlns:m="http://schemas.openxmlformats.org/officeDocument/2006/math">
                              <m:r>
                                <a:rPr lang="en-US" sz="4000" b="1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ahoma" panose="020B0604030504040204" pitchFamily="34" charset="0"/>
                                </a:rPr>
                                <m:t>+</m:t>
                              </m:r>
                            </m:oMath>
                          </a14:m>
                          <a:r>
                            <a:rPr lang="en-US" sz="4000" b="1" i="0" dirty="0"/>
                            <a:t> “the Concept”</a:t>
                          </a:r>
                          <a:r>
                            <a:rPr lang="en-US" sz="3800" b="1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endParaRPr lang="en-US" sz="38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933927098"/>
                      </a:ext>
                    </a:extLst>
                  </a:tr>
                  <a:tr h="1280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b="1" dirty="0">
                              <a:solidFill>
                                <a:schemeClr val="tx1"/>
                              </a:solidFill>
                            </a:rPr>
                            <a:t>Of Self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i="0" dirty="0"/>
                            <a:t>SM </a:t>
                          </a:r>
                          <a14:m>
                            <m:oMath xmlns:m="http://schemas.openxmlformats.org/officeDocument/2006/math">
                              <m:r>
                                <a:rPr lang="en-US" sz="4000" b="1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ahoma" panose="020B0604030504040204" pitchFamily="34" charset="0"/>
                                </a:rPr>
                                <m:t>+</m:t>
                              </m:r>
                            </m:oMath>
                          </a14:m>
                          <a:r>
                            <a:rPr lang="en-US" sz="4000" b="1" i="0" dirty="0"/>
                            <a:t> “aware” </a:t>
                          </a:r>
                          <a14:m>
                            <m:oMath xmlns:m="http://schemas.openxmlformats.org/officeDocument/2006/math">
                              <m:r>
                                <a:rPr lang="en-US" sz="4000" b="1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ahoma" panose="020B0604030504040204" pitchFamily="34" charset="0"/>
                                </a:rPr>
                                <m:t>+</m:t>
                              </m:r>
                            </m:oMath>
                          </a14:m>
                          <a:r>
                            <a:rPr lang="en-US" sz="4000" b="1" i="0" dirty="0"/>
                            <a:t> SM</a:t>
                          </a:r>
                          <a:endParaRPr lang="en-US" sz="40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99604376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CFA10161-80C2-428C-8344-3822E50D21C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18998792"/>
                  </p:ext>
                </p:extLst>
              </p:nvPr>
            </p:nvGraphicFramePr>
            <p:xfrm>
              <a:off x="793483" y="2997071"/>
              <a:ext cx="16697474" cy="4754880"/>
            </p:xfrm>
            <a:graphic>
              <a:graphicData uri="http://schemas.openxmlformats.org/drawingml/2006/table">
                <a:tbl>
                  <a:tblPr bandRow="1">
                    <a:tableStyleId>{5C22544A-7EE6-4342-B048-85BDC9FD1C3A}</a:tableStyleId>
                  </a:tblPr>
                  <a:tblGrid>
                    <a:gridCol w="4042116">
                      <a:extLst>
                        <a:ext uri="{9D8B030D-6E8A-4147-A177-3AD203B41FA5}">
                          <a16:colId xmlns:a16="http://schemas.microsoft.com/office/drawing/2014/main" val="2503029092"/>
                        </a:ext>
                      </a:extLst>
                    </a:gridCol>
                    <a:gridCol w="12655358">
                      <a:extLst>
                        <a:ext uri="{9D8B030D-6E8A-4147-A177-3AD203B41FA5}">
                          <a16:colId xmlns:a16="http://schemas.microsoft.com/office/drawing/2014/main" val="2717594692"/>
                        </a:ext>
                      </a:extLst>
                    </a:gridCol>
                  </a:tblGrid>
                  <a:tr h="914400">
                    <a:tc grid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09" t="-10667" r="-146" b="-424000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 sz="38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466172394"/>
                      </a:ext>
                    </a:extLst>
                  </a:tr>
                  <a:tr h="1280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b="1" dirty="0">
                              <a:solidFill>
                                <a:schemeClr val="tx1"/>
                              </a:solidFill>
                            </a:rPr>
                            <a:t>Of Objects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32065" t="-79048" r="-193" b="-20285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75170540"/>
                      </a:ext>
                    </a:extLst>
                  </a:tr>
                  <a:tr h="1280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b="1" dirty="0">
                              <a:solidFill>
                                <a:schemeClr val="tx1"/>
                              </a:solidFill>
                            </a:rPr>
                            <a:t>Of Concepts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32065" t="-178199" r="-193" b="-10189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33927098"/>
                      </a:ext>
                    </a:extLst>
                  </a:tr>
                  <a:tr h="1280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b="1" dirty="0">
                              <a:solidFill>
                                <a:schemeClr val="tx1"/>
                              </a:solidFill>
                            </a:rPr>
                            <a:t>Of Self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32065" t="-279524" r="-193" b="-238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9604376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77A5A65A-0A33-4C73-BDB3-C557465F5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2800" y="228601"/>
            <a:ext cx="15408157" cy="2229738"/>
          </a:xfrm>
        </p:spPr>
        <p:txBody>
          <a:bodyPr/>
          <a:lstStyle/>
          <a:p>
            <a:r>
              <a:rPr lang="en-US" dirty="0"/>
              <a:t>Agent Focal Awareness Models Considered: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8C3692-F3A9-41DD-8AF1-21A1C6F37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FA7B1-9781-4CDD-AD7A-615476979112}" type="slidenum">
              <a:rPr lang="en-US" smtClean="0"/>
              <a:pPr>
                <a:defRPr/>
              </a:pPr>
              <a:t>72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86ED90-D2CE-4656-B664-72D6AC4509C9}"/>
              </a:ext>
            </a:extLst>
          </p:cNvPr>
          <p:cNvSpPr txBox="1"/>
          <p:nvPr/>
        </p:nvSpPr>
        <p:spPr>
          <a:xfrm>
            <a:off x="2264080" y="8194531"/>
            <a:ext cx="137633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SM</a:t>
            </a:r>
            <a:r>
              <a:rPr lang="en-US" sz="3600" dirty="0"/>
              <a:t>=</a:t>
            </a:r>
            <a:r>
              <a:rPr lang="en-US" sz="3600" b="1" dirty="0"/>
              <a:t>S</a:t>
            </a:r>
            <a:r>
              <a:rPr lang="en-US" sz="3600" dirty="0"/>
              <a:t>elf-</a:t>
            </a:r>
            <a:r>
              <a:rPr lang="en-US" sz="3600" b="1" dirty="0"/>
              <a:t>M</a:t>
            </a:r>
            <a:r>
              <a:rPr lang="en-US" sz="3600" dirty="0"/>
              <a:t>odel	 	</a:t>
            </a:r>
            <a:r>
              <a:rPr lang="en-US" sz="3600" b="1" dirty="0"/>
              <a:t>FAS</a:t>
            </a:r>
            <a:r>
              <a:rPr lang="en-US" sz="3600" dirty="0"/>
              <a:t>=</a:t>
            </a:r>
            <a:r>
              <a:rPr lang="en-US" sz="3600" b="1" dirty="0"/>
              <a:t>F</a:t>
            </a:r>
            <a:r>
              <a:rPr lang="en-US" sz="3600" dirty="0"/>
              <a:t>ocal </a:t>
            </a:r>
            <a:r>
              <a:rPr lang="en-US" sz="3600" b="1" dirty="0"/>
              <a:t>A</a:t>
            </a:r>
            <a:r>
              <a:rPr lang="en-US" sz="3600" dirty="0"/>
              <a:t>ttention </a:t>
            </a:r>
            <a:r>
              <a:rPr lang="en-US" sz="3600" b="1" dirty="0"/>
              <a:t>S</a:t>
            </a:r>
            <a:r>
              <a:rPr lang="en-US" sz="3600" dirty="0"/>
              <a:t>chema=</a:t>
            </a:r>
            <a:r>
              <a:rPr lang="en-US" sz="3600" b="1" u="sng" dirty="0"/>
              <a:t>Awareness</a:t>
            </a:r>
            <a:br>
              <a:rPr lang="en-US" sz="3600" b="1" u="sng" dirty="0"/>
            </a:br>
            <a:r>
              <a:rPr lang="en-US" sz="3600" b="1" dirty="0"/>
              <a:t>					FM</a:t>
            </a:r>
            <a:r>
              <a:rPr lang="en-US" sz="3600" dirty="0"/>
              <a:t>=</a:t>
            </a:r>
            <a:r>
              <a:rPr lang="en-US" sz="3600" b="1" dirty="0"/>
              <a:t>F</a:t>
            </a:r>
            <a:r>
              <a:rPr lang="en-US" sz="3600" dirty="0"/>
              <a:t>ocal </a:t>
            </a:r>
            <a:r>
              <a:rPr lang="en-US" sz="3600" b="1" dirty="0"/>
              <a:t>M</a:t>
            </a:r>
            <a:r>
              <a:rPr lang="en-US" sz="3600" dirty="0"/>
              <a:t>odel</a:t>
            </a:r>
          </a:p>
        </p:txBody>
      </p:sp>
    </p:spTree>
    <p:extLst>
      <p:ext uri="{BB962C8B-B14F-4D97-AF65-F5344CB8AC3E}">
        <p14:creationId xmlns:p14="http://schemas.microsoft.com/office/powerpoint/2010/main" val="690516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17">
        <p:fade/>
      </p:transition>
    </mc:Choice>
    <mc:Fallback xmlns="">
      <p:transition spd="med" advTm="10017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CFA10161-80C2-428C-8344-3822E50D21C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22891136"/>
                  </p:ext>
                </p:extLst>
              </p:nvPr>
            </p:nvGraphicFramePr>
            <p:xfrm>
              <a:off x="793483" y="2997071"/>
              <a:ext cx="16697474" cy="4754880"/>
            </p:xfrm>
            <a:graphic>
              <a:graphicData uri="http://schemas.openxmlformats.org/drawingml/2006/table">
                <a:tbl>
                  <a:tblPr bandRow="1">
                    <a:tableStyleId>{5C22544A-7EE6-4342-B048-85BDC9FD1C3A}</a:tableStyleId>
                  </a:tblPr>
                  <a:tblGrid>
                    <a:gridCol w="4042116">
                      <a:extLst>
                        <a:ext uri="{9D8B030D-6E8A-4147-A177-3AD203B41FA5}">
                          <a16:colId xmlns:a16="http://schemas.microsoft.com/office/drawing/2014/main" val="2503029092"/>
                        </a:ext>
                      </a:extLst>
                    </a:gridCol>
                    <a:gridCol w="12655358">
                      <a:extLst>
                        <a:ext uri="{9D8B030D-6E8A-4147-A177-3AD203B41FA5}">
                          <a16:colId xmlns:a16="http://schemas.microsoft.com/office/drawing/2014/main" val="2717594692"/>
                        </a:ext>
                      </a:extLst>
                    </a:gridCol>
                  </a:tblGrid>
                  <a:tr h="914400"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sz="4800" b="1" i="0" dirty="0"/>
                            <a:t>Focal Awareness Model = SM </a:t>
                          </a:r>
                          <a14:m>
                            <m:oMath xmlns:m="http://schemas.openxmlformats.org/officeDocument/2006/math">
                              <m:r>
                                <a:rPr lang="en-US" sz="4800" b="1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ahoma" panose="020B0604030504040204" pitchFamily="34" charset="0"/>
                                </a:rPr>
                                <m:t>+</m:t>
                              </m:r>
                            </m:oMath>
                          </a14:m>
                          <a:r>
                            <a:rPr lang="en-US" sz="4800" b="1" i="0" dirty="0"/>
                            <a:t> FAS </a:t>
                          </a:r>
                          <a14:m>
                            <m:oMath xmlns:m="http://schemas.openxmlformats.org/officeDocument/2006/math">
                              <m:r>
                                <a:rPr lang="en-US" sz="4800" b="1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ahoma" panose="020B0604030504040204" pitchFamily="34" charset="0"/>
                                </a:rPr>
                                <m:t>+</m:t>
                              </m:r>
                            </m:oMath>
                          </a14:m>
                          <a:r>
                            <a:rPr lang="en-US" sz="4800" b="1" i="0" dirty="0"/>
                            <a:t> FM</a:t>
                          </a:r>
                          <a:endParaRPr lang="en-US" sz="4800" b="1" i="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9999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 sz="38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466172394"/>
                      </a:ext>
                    </a:extLst>
                  </a:tr>
                  <a:tr h="1280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b="1" dirty="0">
                              <a:solidFill>
                                <a:schemeClr val="tx1"/>
                              </a:solidFill>
                            </a:rPr>
                            <a:t>Of Objects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i="0" dirty="0"/>
                            <a:t>SM </a:t>
                          </a:r>
                          <a14:m>
                            <m:oMath xmlns:m="http://schemas.openxmlformats.org/officeDocument/2006/math">
                              <m:r>
                                <a:rPr lang="en-US" sz="4000" b="1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ahoma" panose="020B0604030504040204" pitchFamily="34" charset="0"/>
                                </a:rPr>
                                <m:t>+</m:t>
                              </m:r>
                            </m:oMath>
                          </a14:m>
                          <a:r>
                            <a:rPr lang="en-US" sz="4000" b="1" i="0" dirty="0"/>
                            <a:t> “aware” </a:t>
                          </a:r>
                          <a14:m>
                            <m:oMath xmlns:m="http://schemas.openxmlformats.org/officeDocument/2006/math">
                              <m:r>
                                <a:rPr lang="en-US" sz="4000" b="1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ahoma" panose="020B0604030504040204" pitchFamily="34" charset="0"/>
                                </a:rPr>
                                <m:t>+</m:t>
                              </m:r>
                            </m:oMath>
                          </a14:m>
                          <a:r>
                            <a:rPr lang="en-US" sz="4000" b="1" i="0" dirty="0"/>
                            <a:t> “the</a:t>
                          </a:r>
                          <a:r>
                            <a:rPr lang="en-US" sz="4000" b="1" i="0" baseline="0" dirty="0"/>
                            <a:t> Object”</a:t>
                          </a:r>
                          <a:r>
                            <a:rPr lang="en-US" sz="3800" b="0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175170540"/>
                      </a:ext>
                    </a:extLst>
                  </a:tr>
                  <a:tr h="1280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b="1" dirty="0">
                              <a:solidFill>
                                <a:schemeClr val="tx1"/>
                              </a:solidFill>
                            </a:rPr>
                            <a:t>Of Concepts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i="0" dirty="0"/>
                            <a:t>SM </a:t>
                          </a:r>
                          <a14:m>
                            <m:oMath xmlns:m="http://schemas.openxmlformats.org/officeDocument/2006/math">
                              <m:r>
                                <a:rPr lang="en-US" sz="4000" b="1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ahoma" panose="020B0604030504040204" pitchFamily="34" charset="0"/>
                                </a:rPr>
                                <m:t>+</m:t>
                              </m:r>
                            </m:oMath>
                          </a14:m>
                          <a:r>
                            <a:rPr lang="en-US" sz="4000" b="1" i="0" dirty="0"/>
                            <a:t> “recognizes” </a:t>
                          </a:r>
                          <a14:m>
                            <m:oMath xmlns:m="http://schemas.openxmlformats.org/officeDocument/2006/math">
                              <m:r>
                                <a:rPr lang="en-US" sz="4000" b="1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ahoma" panose="020B0604030504040204" pitchFamily="34" charset="0"/>
                                </a:rPr>
                                <m:t>+</m:t>
                              </m:r>
                            </m:oMath>
                          </a14:m>
                          <a:r>
                            <a:rPr lang="en-US" sz="4000" b="1" i="0" dirty="0"/>
                            <a:t> “the Concept”</a:t>
                          </a:r>
                          <a:r>
                            <a:rPr lang="en-US" sz="3800" b="1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endParaRPr lang="en-US" sz="38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933927098"/>
                      </a:ext>
                    </a:extLst>
                  </a:tr>
                  <a:tr h="1280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b="1" dirty="0">
                              <a:solidFill>
                                <a:schemeClr val="tx1"/>
                              </a:solidFill>
                            </a:rPr>
                            <a:t>Of Self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i="0" dirty="0"/>
                            <a:t>SM </a:t>
                          </a:r>
                          <a14:m>
                            <m:oMath xmlns:m="http://schemas.openxmlformats.org/officeDocument/2006/math">
                              <m:r>
                                <a:rPr lang="en-US" sz="4000" b="1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ahoma" panose="020B0604030504040204" pitchFamily="34" charset="0"/>
                                </a:rPr>
                                <m:t>+</m:t>
                              </m:r>
                            </m:oMath>
                          </a14:m>
                          <a:r>
                            <a:rPr lang="en-US" sz="4000" b="1" i="0" dirty="0"/>
                            <a:t> “aware” </a:t>
                          </a:r>
                          <a14:m>
                            <m:oMath xmlns:m="http://schemas.openxmlformats.org/officeDocument/2006/math">
                              <m:r>
                                <a:rPr lang="en-US" sz="4000" b="1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ahoma" panose="020B0604030504040204" pitchFamily="34" charset="0"/>
                                </a:rPr>
                                <m:t>+</m:t>
                              </m:r>
                            </m:oMath>
                          </a14:m>
                          <a:r>
                            <a:rPr lang="en-US" sz="4000" b="1" i="0" dirty="0"/>
                            <a:t> SM</a:t>
                          </a:r>
                          <a:endParaRPr lang="en-US" sz="40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99604376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CFA10161-80C2-428C-8344-3822E50D21C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22891136"/>
                  </p:ext>
                </p:extLst>
              </p:nvPr>
            </p:nvGraphicFramePr>
            <p:xfrm>
              <a:off x="793483" y="2997071"/>
              <a:ext cx="16697474" cy="4754880"/>
            </p:xfrm>
            <a:graphic>
              <a:graphicData uri="http://schemas.openxmlformats.org/drawingml/2006/table">
                <a:tbl>
                  <a:tblPr bandRow="1">
                    <a:tableStyleId>{5C22544A-7EE6-4342-B048-85BDC9FD1C3A}</a:tableStyleId>
                  </a:tblPr>
                  <a:tblGrid>
                    <a:gridCol w="4042116">
                      <a:extLst>
                        <a:ext uri="{9D8B030D-6E8A-4147-A177-3AD203B41FA5}">
                          <a16:colId xmlns:a16="http://schemas.microsoft.com/office/drawing/2014/main" val="2503029092"/>
                        </a:ext>
                      </a:extLst>
                    </a:gridCol>
                    <a:gridCol w="12655358">
                      <a:extLst>
                        <a:ext uri="{9D8B030D-6E8A-4147-A177-3AD203B41FA5}">
                          <a16:colId xmlns:a16="http://schemas.microsoft.com/office/drawing/2014/main" val="2717594692"/>
                        </a:ext>
                      </a:extLst>
                    </a:gridCol>
                  </a:tblGrid>
                  <a:tr h="914400">
                    <a:tc grid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09" t="-10667" r="-146" b="-424000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 sz="38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466172394"/>
                      </a:ext>
                    </a:extLst>
                  </a:tr>
                  <a:tr h="1280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b="1" dirty="0">
                              <a:solidFill>
                                <a:schemeClr val="tx1"/>
                              </a:solidFill>
                            </a:rPr>
                            <a:t>Of Objects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2065" t="-79048" r="-193" b="-20285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75170540"/>
                      </a:ext>
                    </a:extLst>
                  </a:tr>
                  <a:tr h="1280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b="1" dirty="0">
                              <a:solidFill>
                                <a:schemeClr val="tx1"/>
                              </a:solidFill>
                            </a:rPr>
                            <a:t>Of Concepts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2065" t="-178199" r="-193" b="-10189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33927098"/>
                      </a:ext>
                    </a:extLst>
                  </a:tr>
                  <a:tr h="1280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b="1" dirty="0">
                              <a:solidFill>
                                <a:schemeClr val="tx1"/>
                              </a:solidFill>
                            </a:rPr>
                            <a:t>Of Self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2065" t="-279524" r="-193" b="-238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9604376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77A5A65A-0A33-4C73-BDB3-C557465F5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2800" y="228601"/>
            <a:ext cx="15408157" cy="2229738"/>
          </a:xfrm>
        </p:spPr>
        <p:txBody>
          <a:bodyPr/>
          <a:lstStyle/>
          <a:p>
            <a:r>
              <a:rPr lang="en-US" dirty="0"/>
              <a:t>Agent Focal Awareness Models Considered: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8C3692-F3A9-41DD-8AF1-21A1C6F37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FA7B1-9781-4CDD-AD7A-615476979112}" type="slidenum">
              <a:rPr lang="en-US" smtClean="0"/>
              <a:pPr>
                <a:defRPr/>
              </a:pPr>
              <a:t>73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0597C8-6749-48CC-90DE-D81C104251B2}"/>
              </a:ext>
            </a:extLst>
          </p:cNvPr>
          <p:cNvSpPr txBox="1"/>
          <p:nvPr/>
        </p:nvSpPr>
        <p:spPr>
          <a:xfrm>
            <a:off x="2264080" y="8194531"/>
            <a:ext cx="137633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SM</a:t>
            </a:r>
            <a:r>
              <a:rPr lang="en-US" sz="3600" dirty="0"/>
              <a:t>=</a:t>
            </a:r>
            <a:r>
              <a:rPr lang="en-US" sz="3600" b="1" dirty="0"/>
              <a:t>S</a:t>
            </a:r>
            <a:r>
              <a:rPr lang="en-US" sz="3600" dirty="0"/>
              <a:t>elf-</a:t>
            </a:r>
            <a:r>
              <a:rPr lang="en-US" sz="3600" b="1" dirty="0"/>
              <a:t>M</a:t>
            </a:r>
            <a:r>
              <a:rPr lang="en-US" sz="3600" dirty="0"/>
              <a:t>odel	 	</a:t>
            </a:r>
            <a:r>
              <a:rPr lang="en-US" sz="3600" b="1" dirty="0"/>
              <a:t>FAS</a:t>
            </a:r>
            <a:r>
              <a:rPr lang="en-US" sz="3600" dirty="0"/>
              <a:t>=</a:t>
            </a:r>
            <a:r>
              <a:rPr lang="en-US" sz="3600" b="1" dirty="0"/>
              <a:t>F</a:t>
            </a:r>
            <a:r>
              <a:rPr lang="en-US" sz="3600" dirty="0"/>
              <a:t>ocal </a:t>
            </a:r>
            <a:r>
              <a:rPr lang="en-US" sz="3600" b="1" dirty="0"/>
              <a:t>A</a:t>
            </a:r>
            <a:r>
              <a:rPr lang="en-US" sz="3600" dirty="0"/>
              <a:t>ttention </a:t>
            </a:r>
            <a:r>
              <a:rPr lang="en-US" sz="3600" b="1" dirty="0"/>
              <a:t>S</a:t>
            </a:r>
            <a:r>
              <a:rPr lang="en-US" sz="3600" dirty="0"/>
              <a:t>chema=</a:t>
            </a:r>
            <a:r>
              <a:rPr lang="en-US" sz="3600" b="1" u="sng" dirty="0"/>
              <a:t>Awareness</a:t>
            </a:r>
            <a:br>
              <a:rPr lang="en-US" sz="3600" b="1" u="sng" dirty="0"/>
            </a:br>
            <a:r>
              <a:rPr lang="en-US" sz="3600" b="1" dirty="0"/>
              <a:t>					FM</a:t>
            </a:r>
            <a:r>
              <a:rPr lang="en-US" sz="3600" dirty="0"/>
              <a:t>=</a:t>
            </a:r>
            <a:r>
              <a:rPr lang="en-US" sz="3600" b="1" dirty="0"/>
              <a:t>F</a:t>
            </a:r>
            <a:r>
              <a:rPr lang="en-US" sz="3600" dirty="0"/>
              <a:t>ocal </a:t>
            </a:r>
            <a:r>
              <a:rPr lang="en-US" sz="3600" b="1" dirty="0"/>
              <a:t>M</a:t>
            </a:r>
            <a:r>
              <a:rPr lang="en-US" sz="3600" dirty="0"/>
              <a:t>odel</a:t>
            </a:r>
          </a:p>
        </p:txBody>
      </p:sp>
    </p:spTree>
    <p:extLst>
      <p:ext uri="{BB962C8B-B14F-4D97-AF65-F5344CB8AC3E}">
        <p14:creationId xmlns:p14="http://schemas.microsoft.com/office/powerpoint/2010/main" val="4120963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2039">
        <p:fade/>
      </p:transition>
    </mc:Choice>
    <mc:Fallback xmlns="">
      <p:transition spd="med" advTm="32039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CFA10161-80C2-428C-8344-3822E50D21C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49234604"/>
                  </p:ext>
                </p:extLst>
              </p:nvPr>
            </p:nvGraphicFramePr>
            <p:xfrm>
              <a:off x="793483" y="2997071"/>
              <a:ext cx="16697474" cy="4754880"/>
            </p:xfrm>
            <a:graphic>
              <a:graphicData uri="http://schemas.openxmlformats.org/drawingml/2006/table">
                <a:tbl>
                  <a:tblPr bandRow="1">
                    <a:tableStyleId>{5C22544A-7EE6-4342-B048-85BDC9FD1C3A}</a:tableStyleId>
                  </a:tblPr>
                  <a:tblGrid>
                    <a:gridCol w="4042116">
                      <a:extLst>
                        <a:ext uri="{9D8B030D-6E8A-4147-A177-3AD203B41FA5}">
                          <a16:colId xmlns:a16="http://schemas.microsoft.com/office/drawing/2014/main" val="2503029092"/>
                        </a:ext>
                      </a:extLst>
                    </a:gridCol>
                    <a:gridCol w="12655358">
                      <a:extLst>
                        <a:ext uri="{9D8B030D-6E8A-4147-A177-3AD203B41FA5}">
                          <a16:colId xmlns:a16="http://schemas.microsoft.com/office/drawing/2014/main" val="2717594692"/>
                        </a:ext>
                      </a:extLst>
                    </a:gridCol>
                  </a:tblGrid>
                  <a:tr h="914400"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sz="4800" b="1" i="0" dirty="0"/>
                            <a:t>Focal Awareness Model = SM </a:t>
                          </a:r>
                          <a14:m>
                            <m:oMath xmlns:m="http://schemas.openxmlformats.org/officeDocument/2006/math">
                              <m:r>
                                <a:rPr lang="en-US" sz="4800" b="1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ahoma" panose="020B0604030504040204" pitchFamily="34" charset="0"/>
                                </a:rPr>
                                <m:t>+</m:t>
                              </m:r>
                            </m:oMath>
                          </a14:m>
                          <a:r>
                            <a:rPr lang="en-US" sz="4800" b="1" i="0" dirty="0"/>
                            <a:t> FAS </a:t>
                          </a:r>
                          <a14:m>
                            <m:oMath xmlns:m="http://schemas.openxmlformats.org/officeDocument/2006/math">
                              <m:r>
                                <a:rPr lang="en-US" sz="4800" b="1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ahoma" panose="020B0604030504040204" pitchFamily="34" charset="0"/>
                                </a:rPr>
                                <m:t>+</m:t>
                              </m:r>
                            </m:oMath>
                          </a14:m>
                          <a:r>
                            <a:rPr lang="en-US" sz="4800" b="1" i="0" dirty="0"/>
                            <a:t> FM</a:t>
                          </a:r>
                          <a:endParaRPr lang="en-US" sz="4800" b="1" i="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9999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 sz="38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466172394"/>
                      </a:ext>
                    </a:extLst>
                  </a:tr>
                  <a:tr h="1280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b="1" dirty="0">
                              <a:solidFill>
                                <a:schemeClr val="tx1"/>
                              </a:solidFill>
                            </a:rPr>
                            <a:t>Of Objects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b="0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</a:p>
                        <a:p>
                          <a:pPr algn="ctr"/>
                          <a:r>
                            <a:rPr lang="en-US" sz="3800" b="0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</a:p>
                      </a:txBody>
                      <a:tcPr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175170540"/>
                      </a:ext>
                    </a:extLst>
                  </a:tr>
                  <a:tr h="1280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b="1" dirty="0">
                              <a:solidFill>
                                <a:schemeClr val="tx1"/>
                              </a:solidFill>
                            </a:rPr>
                            <a:t>Of Concepts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b="0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br>
                            <a:rPr lang="en-US" sz="3800" b="1" dirty="0">
                              <a:solidFill>
                                <a:schemeClr val="tx1"/>
                              </a:solidFill>
                            </a:rPr>
                          </a:br>
                          <a:r>
                            <a:rPr lang="en-US" sz="3800" b="1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endParaRPr lang="en-US" sz="38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933927098"/>
                      </a:ext>
                    </a:extLst>
                  </a:tr>
                  <a:tr h="1280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b="1" dirty="0">
                              <a:solidFill>
                                <a:schemeClr val="tx1"/>
                              </a:solidFill>
                            </a:rPr>
                            <a:t>Of Self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3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99604376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CFA10161-80C2-428C-8344-3822E50D21C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49234604"/>
                  </p:ext>
                </p:extLst>
              </p:nvPr>
            </p:nvGraphicFramePr>
            <p:xfrm>
              <a:off x="793483" y="2997071"/>
              <a:ext cx="16697474" cy="4754880"/>
            </p:xfrm>
            <a:graphic>
              <a:graphicData uri="http://schemas.openxmlformats.org/drawingml/2006/table">
                <a:tbl>
                  <a:tblPr bandRow="1">
                    <a:tableStyleId>{5C22544A-7EE6-4342-B048-85BDC9FD1C3A}</a:tableStyleId>
                  </a:tblPr>
                  <a:tblGrid>
                    <a:gridCol w="4042116">
                      <a:extLst>
                        <a:ext uri="{9D8B030D-6E8A-4147-A177-3AD203B41FA5}">
                          <a16:colId xmlns:a16="http://schemas.microsoft.com/office/drawing/2014/main" val="2503029092"/>
                        </a:ext>
                      </a:extLst>
                    </a:gridCol>
                    <a:gridCol w="12655358">
                      <a:extLst>
                        <a:ext uri="{9D8B030D-6E8A-4147-A177-3AD203B41FA5}">
                          <a16:colId xmlns:a16="http://schemas.microsoft.com/office/drawing/2014/main" val="2717594692"/>
                        </a:ext>
                      </a:extLst>
                    </a:gridCol>
                  </a:tblGrid>
                  <a:tr h="914400">
                    <a:tc grid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09" t="-10667" r="-146" b="-424000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 sz="38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466172394"/>
                      </a:ext>
                    </a:extLst>
                  </a:tr>
                  <a:tr h="1280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b="1" dirty="0">
                              <a:solidFill>
                                <a:schemeClr val="tx1"/>
                              </a:solidFill>
                            </a:rPr>
                            <a:t>Of Objects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b="0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</a:p>
                        <a:p>
                          <a:pPr algn="ctr"/>
                          <a:r>
                            <a:rPr lang="en-US" sz="3800" b="0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</a:p>
                      </a:txBody>
                      <a:tcPr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175170540"/>
                      </a:ext>
                    </a:extLst>
                  </a:tr>
                  <a:tr h="1280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b="1" dirty="0">
                              <a:solidFill>
                                <a:schemeClr val="tx1"/>
                              </a:solidFill>
                            </a:rPr>
                            <a:t>Of Concepts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b="0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br>
                            <a:rPr lang="en-US" sz="3800" b="1" dirty="0">
                              <a:solidFill>
                                <a:schemeClr val="tx1"/>
                              </a:solidFill>
                            </a:rPr>
                          </a:br>
                          <a:r>
                            <a:rPr lang="en-US" sz="3800" b="1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endParaRPr lang="en-US" sz="38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933927098"/>
                      </a:ext>
                    </a:extLst>
                  </a:tr>
                  <a:tr h="1280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b="1" dirty="0">
                              <a:solidFill>
                                <a:schemeClr val="tx1"/>
                              </a:solidFill>
                            </a:rPr>
                            <a:t>Of Self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3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99604376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77A5A65A-0A33-4C73-BDB3-C557465F5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2800" y="228601"/>
            <a:ext cx="15408157" cy="2229738"/>
          </a:xfrm>
        </p:spPr>
        <p:txBody>
          <a:bodyPr/>
          <a:lstStyle/>
          <a:p>
            <a:r>
              <a:rPr lang="en-US" dirty="0"/>
              <a:t>Controller’s Focal Awareness: </a:t>
            </a:r>
            <a:r>
              <a:rPr lang="en-US" sz="7200" b="1" dirty="0"/>
              <a:t>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(in words)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8C3692-F3A9-41DD-8AF1-21A1C6F37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FA7B1-9781-4CDD-AD7A-615476979112}" type="slidenum">
              <a:rPr lang="en-US" smtClean="0"/>
              <a:pPr>
                <a:defRPr/>
              </a:pPr>
              <a:t>74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9AF386-0E36-4DC4-906B-FC2AEA49C271}"/>
              </a:ext>
            </a:extLst>
          </p:cNvPr>
          <p:cNvSpPr txBox="1"/>
          <p:nvPr/>
        </p:nvSpPr>
        <p:spPr>
          <a:xfrm>
            <a:off x="5550081" y="4215384"/>
            <a:ext cx="10782119" cy="676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dirty="0"/>
              <a:t>“</a:t>
            </a:r>
            <a:r>
              <a:rPr lang="en-US" sz="3800" b="1" dirty="0"/>
              <a:t>I/Me/My” + “am aware of” + “the Object”</a:t>
            </a:r>
            <a:endParaRPr lang="en-US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F91CB0C-1CFF-430B-86C4-2ECA0CB3BBCA}"/>
              </a:ext>
            </a:extLst>
          </p:cNvPr>
          <p:cNvSpPr txBox="1"/>
          <p:nvPr/>
        </p:nvSpPr>
        <p:spPr>
          <a:xfrm>
            <a:off x="5550081" y="5486400"/>
            <a:ext cx="11166840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dirty="0"/>
              <a:t>“</a:t>
            </a:r>
            <a:r>
              <a:rPr lang="en-US" sz="3800" b="1" dirty="0"/>
              <a:t>I/Me/My” + “recognizes” + “the Concept”</a:t>
            </a:r>
            <a:endParaRPr lang="en-US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21D7F1E-358B-407F-A813-5EB95C8D0B2D}"/>
              </a:ext>
            </a:extLst>
          </p:cNvPr>
          <p:cNvSpPr txBox="1"/>
          <p:nvPr/>
        </p:nvSpPr>
        <p:spPr>
          <a:xfrm>
            <a:off x="5550081" y="6775704"/>
            <a:ext cx="10463121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dirty="0"/>
              <a:t>“</a:t>
            </a:r>
            <a:r>
              <a:rPr lang="en-US" sz="3800" b="1" dirty="0"/>
              <a:t>I/Me/My” + “am aware of” + “I/Me/My”</a:t>
            </a:r>
            <a:endParaRPr lang="en-US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31632E2-E9E4-43FD-9F0A-8F8E09E35CDE}"/>
              </a:ext>
            </a:extLst>
          </p:cNvPr>
          <p:cNvSpPr txBox="1"/>
          <p:nvPr/>
        </p:nvSpPr>
        <p:spPr>
          <a:xfrm>
            <a:off x="2264080" y="8194531"/>
            <a:ext cx="137633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SM</a:t>
            </a:r>
            <a:r>
              <a:rPr lang="en-US" sz="3600" dirty="0"/>
              <a:t>=</a:t>
            </a:r>
            <a:r>
              <a:rPr lang="en-US" sz="3600" b="1" dirty="0"/>
              <a:t>S</a:t>
            </a:r>
            <a:r>
              <a:rPr lang="en-US" sz="3600" dirty="0"/>
              <a:t>elf-</a:t>
            </a:r>
            <a:r>
              <a:rPr lang="en-US" sz="3600" b="1" dirty="0"/>
              <a:t>M</a:t>
            </a:r>
            <a:r>
              <a:rPr lang="en-US" sz="3600" dirty="0"/>
              <a:t>odel	 	</a:t>
            </a:r>
            <a:r>
              <a:rPr lang="en-US" sz="3600" b="1" dirty="0"/>
              <a:t>FAS</a:t>
            </a:r>
            <a:r>
              <a:rPr lang="en-US" sz="3600" dirty="0"/>
              <a:t>=</a:t>
            </a:r>
            <a:r>
              <a:rPr lang="en-US" sz="3600" b="1" dirty="0"/>
              <a:t>F</a:t>
            </a:r>
            <a:r>
              <a:rPr lang="en-US" sz="3600" dirty="0"/>
              <a:t>ocal </a:t>
            </a:r>
            <a:r>
              <a:rPr lang="en-US" sz="3600" b="1" dirty="0"/>
              <a:t>A</a:t>
            </a:r>
            <a:r>
              <a:rPr lang="en-US" sz="3600" dirty="0"/>
              <a:t>ttention </a:t>
            </a:r>
            <a:r>
              <a:rPr lang="en-US" sz="3600" b="1" dirty="0"/>
              <a:t>S</a:t>
            </a:r>
            <a:r>
              <a:rPr lang="en-US" sz="3600" dirty="0"/>
              <a:t>chema=</a:t>
            </a:r>
            <a:r>
              <a:rPr lang="en-US" sz="3600" b="1" u="sng" dirty="0"/>
              <a:t>Awareness</a:t>
            </a:r>
            <a:br>
              <a:rPr lang="en-US" sz="3600" b="1" u="sng" dirty="0"/>
            </a:br>
            <a:r>
              <a:rPr lang="en-US" sz="3600" b="1" dirty="0"/>
              <a:t>					FM</a:t>
            </a:r>
            <a:r>
              <a:rPr lang="en-US" sz="3600" dirty="0"/>
              <a:t>=</a:t>
            </a:r>
            <a:r>
              <a:rPr lang="en-US" sz="3600" b="1" dirty="0"/>
              <a:t>F</a:t>
            </a:r>
            <a:r>
              <a:rPr lang="en-US" sz="3600" dirty="0"/>
              <a:t>ocal </a:t>
            </a:r>
            <a:r>
              <a:rPr lang="en-US" sz="3600" b="1" dirty="0"/>
              <a:t>M</a:t>
            </a:r>
            <a:r>
              <a:rPr lang="en-US" sz="3600" dirty="0"/>
              <a:t>odel</a:t>
            </a:r>
          </a:p>
        </p:txBody>
      </p:sp>
    </p:spTree>
    <p:extLst>
      <p:ext uri="{BB962C8B-B14F-4D97-AF65-F5344CB8AC3E}">
        <p14:creationId xmlns:p14="http://schemas.microsoft.com/office/powerpoint/2010/main" val="3541125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517">
        <p:fade/>
      </p:transition>
    </mc:Choice>
    <mc:Fallback xmlns="">
      <p:transition spd="med" advTm="1517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CFA10161-80C2-428C-8344-3822E50D21C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42546552"/>
                  </p:ext>
                </p:extLst>
              </p:nvPr>
            </p:nvGraphicFramePr>
            <p:xfrm>
              <a:off x="793483" y="2997071"/>
              <a:ext cx="16697474" cy="4754880"/>
            </p:xfrm>
            <a:graphic>
              <a:graphicData uri="http://schemas.openxmlformats.org/drawingml/2006/table">
                <a:tbl>
                  <a:tblPr bandRow="1">
                    <a:tableStyleId>{5C22544A-7EE6-4342-B048-85BDC9FD1C3A}</a:tableStyleId>
                  </a:tblPr>
                  <a:tblGrid>
                    <a:gridCol w="4042116">
                      <a:extLst>
                        <a:ext uri="{9D8B030D-6E8A-4147-A177-3AD203B41FA5}">
                          <a16:colId xmlns:a16="http://schemas.microsoft.com/office/drawing/2014/main" val="2503029092"/>
                        </a:ext>
                      </a:extLst>
                    </a:gridCol>
                    <a:gridCol w="12655358">
                      <a:extLst>
                        <a:ext uri="{9D8B030D-6E8A-4147-A177-3AD203B41FA5}">
                          <a16:colId xmlns:a16="http://schemas.microsoft.com/office/drawing/2014/main" val="2717594692"/>
                        </a:ext>
                      </a:extLst>
                    </a:gridCol>
                  </a:tblGrid>
                  <a:tr h="914400"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sz="4800" b="1" i="0" dirty="0"/>
                            <a:t>Focal Awareness Model = SM </a:t>
                          </a:r>
                          <a14:m>
                            <m:oMath xmlns:m="http://schemas.openxmlformats.org/officeDocument/2006/math">
                              <m:r>
                                <a:rPr lang="en-US" sz="4800" b="1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ahoma" panose="020B0604030504040204" pitchFamily="34" charset="0"/>
                                </a:rPr>
                                <m:t>+</m:t>
                              </m:r>
                            </m:oMath>
                          </a14:m>
                          <a:r>
                            <a:rPr lang="en-US" sz="4800" b="1" i="0" dirty="0"/>
                            <a:t> FAS </a:t>
                          </a:r>
                          <a14:m>
                            <m:oMath xmlns:m="http://schemas.openxmlformats.org/officeDocument/2006/math">
                              <m:r>
                                <a:rPr lang="en-US" sz="4800" b="1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ahoma" panose="020B0604030504040204" pitchFamily="34" charset="0"/>
                                </a:rPr>
                                <m:t>+</m:t>
                              </m:r>
                            </m:oMath>
                          </a14:m>
                          <a:r>
                            <a:rPr lang="en-US" sz="4800" b="1" i="0" dirty="0"/>
                            <a:t> FM</a:t>
                          </a:r>
                          <a:endParaRPr lang="en-US" sz="4800" b="1" i="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9999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 sz="38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466172394"/>
                      </a:ext>
                    </a:extLst>
                  </a:tr>
                  <a:tr h="1280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b="1" dirty="0">
                              <a:solidFill>
                                <a:schemeClr val="tx1"/>
                              </a:solidFill>
                            </a:rPr>
                            <a:t>Of Objects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b="0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</a:p>
                        <a:p>
                          <a:pPr algn="ctr"/>
                          <a:r>
                            <a:rPr lang="en-US" sz="3800" b="0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</a:p>
                      </a:txBody>
                      <a:tcPr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175170540"/>
                      </a:ext>
                    </a:extLst>
                  </a:tr>
                  <a:tr h="1280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b="1" dirty="0">
                              <a:solidFill>
                                <a:schemeClr val="tx1"/>
                              </a:solidFill>
                            </a:rPr>
                            <a:t>Of Concepts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b="0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br>
                            <a:rPr lang="en-US" sz="3800" b="1" dirty="0">
                              <a:solidFill>
                                <a:schemeClr val="tx1"/>
                              </a:solidFill>
                            </a:rPr>
                          </a:br>
                          <a:r>
                            <a:rPr lang="en-US" sz="3800" b="1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endParaRPr lang="en-US" sz="38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933927098"/>
                      </a:ext>
                    </a:extLst>
                  </a:tr>
                  <a:tr h="1280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b="1" dirty="0">
                              <a:solidFill>
                                <a:schemeClr val="tx1"/>
                              </a:solidFill>
                            </a:rPr>
                            <a:t>Of Self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3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99604376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CFA10161-80C2-428C-8344-3822E50D21C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42546552"/>
                  </p:ext>
                </p:extLst>
              </p:nvPr>
            </p:nvGraphicFramePr>
            <p:xfrm>
              <a:off x="793483" y="2997071"/>
              <a:ext cx="16697474" cy="4754880"/>
            </p:xfrm>
            <a:graphic>
              <a:graphicData uri="http://schemas.openxmlformats.org/drawingml/2006/table">
                <a:tbl>
                  <a:tblPr bandRow="1">
                    <a:tableStyleId>{5C22544A-7EE6-4342-B048-85BDC9FD1C3A}</a:tableStyleId>
                  </a:tblPr>
                  <a:tblGrid>
                    <a:gridCol w="4042116">
                      <a:extLst>
                        <a:ext uri="{9D8B030D-6E8A-4147-A177-3AD203B41FA5}">
                          <a16:colId xmlns:a16="http://schemas.microsoft.com/office/drawing/2014/main" val="2503029092"/>
                        </a:ext>
                      </a:extLst>
                    </a:gridCol>
                    <a:gridCol w="12655358">
                      <a:extLst>
                        <a:ext uri="{9D8B030D-6E8A-4147-A177-3AD203B41FA5}">
                          <a16:colId xmlns:a16="http://schemas.microsoft.com/office/drawing/2014/main" val="2717594692"/>
                        </a:ext>
                      </a:extLst>
                    </a:gridCol>
                  </a:tblGrid>
                  <a:tr h="914400">
                    <a:tc grid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09" t="-10667" r="-146" b="-424000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 sz="38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466172394"/>
                      </a:ext>
                    </a:extLst>
                  </a:tr>
                  <a:tr h="1280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b="1" dirty="0">
                              <a:solidFill>
                                <a:schemeClr val="tx1"/>
                              </a:solidFill>
                            </a:rPr>
                            <a:t>Of Objects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b="0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</a:p>
                        <a:p>
                          <a:pPr algn="ctr"/>
                          <a:r>
                            <a:rPr lang="en-US" sz="3800" b="0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</a:p>
                      </a:txBody>
                      <a:tcPr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175170540"/>
                      </a:ext>
                    </a:extLst>
                  </a:tr>
                  <a:tr h="1280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b="1" dirty="0">
                              <a:solidFill>
                                <a:schemeClr val="tx1"/>
                              </a:solidFill>
                            </a:rPr>
                            <a:t>Of Concepts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b="0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br>
                            <a:rPr lang="en-US" sz="3800" b="1" dirty="0">
                              <a:solidFill>
                                <a:schemeClr val="tx1"/>
                              </a:solidFill>
                            </a:rPr>
                          </a:br>
                          <a:r>
                            <a:rPr lang="en-US" sz="3800" b="1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endParaRPr lang="en-US" sz="38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933927098"/>
                      </a:ext>
                    </a:extLst>
                  </a:tr>
                  <a:tr h="1280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b="1" dirty="0">
                              <a:solidFill>
                                <a:schemeClr val="tx1"/>
                              </a:solidFill>
                            </a:rPr>
                            <a:t>Of Self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3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99604376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77A5A65A-0A33-4C73-BDB3-C557465F5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2800" y="228601"/>
            <a:ext cx="15408157" cy="2229738"/>
          </a:xfrm>
        </p:spPr>
        <p:txBody>
          <a:bodyPr/>
          <a:lstStyle/>
          <a:p>
            <a:r>
              <a:rPr lang="en-US" dirty="0"/>
              <a:t>Controller’s Focal Awareness: </a:t>
            </a:r>
            <a:r>
              <a:rPr lang="en-US" sz="7200" b="1" dirty="0"/>
              <a:t>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(in words)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8C3692-F3A9-41DD-8AF1-21A1C6F37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FA7B1-9781-4CDD-AD7A-615476979112}" type="slidenum">
              <a:rPr lang="en-US" smtClean="0"/>
              <a:pPr>
                <a:defRPr/>
              </a:pPr>
              <a:t>75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9AF386-0E36-4DC4-906B-FC2AEA49C271}"/>
              </a:ext>
            </a:extLst>
          </p:cNvPr>
          <p:cNvSpPr txBox="1"/>
          <p:nvPr/>
        </p:nvSpPr>
        <p:spPr>
          <a:xfrm>
            <a:off x="5550081" y="4215384"/>
            <a:ext cx="6742551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dirty="0"/>
              <a:t>“</a:t>
            </a:r>
            <a:r>
              <a:rPr lang="en-US" sz="3800" b="1" dirty="0"/>
              <a:t>I am aware of the Object”</a:t>
            </a:r>
            <a:endParaRPr lang="en-US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F91CB0C-1CFF-430B-86C4-2ECA0CB3BBCA}"/>
              </a:ext>
            </a:extLst>
          </p:cNvPr>
          <p:cNvSpPr txBox="1"/>
          <p:nvPr/>
        </p:nvSpPr>
        <p:spPr>
          <a:xfrm>
            <a:off x="5550081" y="5495092"/>
            <a:ext cx="6454011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dirty="0"/>
              <a:t>“</a:t>
            </a:r>
            <a:r>
              <a:rPr lang="en-US" sz="3800" b="1" dirty="0"/>
              <a:t>I recognize the Concept”</a:t>
            </a:r>
            <a:endParaRPr lang="en-US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21D7F1E-358B-407F-A813-5EB95C8D0B2D}"/>
              </a:ext>
            </a:extLst>
          </p:cNvPr>
          <p:cNvSpPr txBox="1"/>
          <p:nvPr/>
        </p:nvSpPr>
        <p:spPr>
          <a:xfrm>
            <a:off x="5550081" y="6775704"/>
            <a:ext cx="4911922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dirty="0"/>
              <a:t>“</a:t>
            </a:r>
            <a:r>
              <a:rPr lang="en-US" sz="3800" b="1" dirty="0"/>
              <a:t>I am aware of Me”</a:t>
            </a:r>
            <a:endParaRPr lang="en-US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696F9C-86BC-4A94-BC87-A1914A61BB9C}"/>
              </a:ext>
            </a:extLst>
          </p:cNvPr>
          <p:cNvSpPr txBox="1"/>
          <p:nvPr/>
        </p:nvSpPr>
        <p:spPr>
          <a:xfrm>
            <a:off x="2264080" y="8194531"/>
            <a:ext cx="137633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SM</a:t>
            </a:r>
            <a:r>
              <a:rPr lang="en-US" sz="3600" dirty="0"/>
              <a:t>=</a:t>
            </a:r>
            <a:r>
              <a:rPr lang="en-US" sz="3600" b="1" dirty="0"/>
              <a:t>S</a:t>
            </a:r>
            <a:r>
              <a:rPr lang="en-US" sz="3600" dirty="0"/>
              <a:t>elf-</a:t>
            </a:r>
            <a:r>
              <a:rPr lang="en-US" sz="3600" b="1" dirty="0"/>
              <a:t>M</a:t>
            </a:r>
            <a:r>
              <a:rPr lang="en-US" sz="3600" dirty="0"/>
              <a:t>odel	 	</a:t>
            </a:r>
            <a:r>
              <a:rPr lang="en-US" sz="3600" b="1" dirty="0"/>
              <a:t>FAS</a:t>
            </a:r>
            <a:r>
              <a:rPr lang="en-US" sz="3600" dirty="0"/>
              <a:t>=</a:t>
            </a:r>
            <a:r>
              <a:rPr lang="en-US" sz="3600" b="1" dirty="0"/>
              <a:t>F</a:t>
            </a:r>
            <a:r>
              <a:rPr lang="en-US" sz="3600" dirty="0"/>
              <a:t>ocal </a:t>
            </a:r>
            <a:r>
              <a:rPr lang="en-US" sz="3600" b="1" dirty="0"/>
              <a:t>A</a:t>
            </a:r>
            <a:r>
              <a:rPr lang="en-US" sz="3600" dirty="0"/>
              <a:t>ttention </a:t>
            </a:r>
            <a:r>
              <a:rPr lang="en-US" sz="3600" b="1" dirty="0"/>
              <a:t>S</a:t>
            </a:r>
            <a:r>
              <a:rPr lang="en-US" sz="3600" dirty="0"/>
              <a:t>chema=</a:t>
            </a:r>
            <a:r>
              <a:rPr lang="en-US" sz="3600" b="1" u="sng" dirty="0"/>
              <a:t>Awareness</a:t>
            </a:r>
            <a:br>
              <a:rPr lang="en-US" sz="3600" b="1" u="sng" dirty="0"/>
            </a:br>
            <a:r>
              <a:rPr lang="en-US" sz="3600" b="1" dirty="0"/>
              <a:t>					FM</a:t>
            </a:r>
            <a:r>
              <a:rPr lang="en-US" sz="3600" dirty="0"/>
              <a:t>=</a:t>
            </a:r>
            <a:r>
              <a:rPr lang="en-US" sz="3600" b="1" dirty="0"/>
              <a:t>F</a:t>
            </a:r>
            <a:r>
              <a:rPr lang="en-US" sz="3600" dirty="0"/>
              <a:t>ocal </a:t>
            </a:r>
            <a:r>
              <a:rPr lang="en-US" sz="3600" b="1" dirty="0"/>
              <a:t>M</a:t>
            </a:r>
            <a:r>
              <a:rPr lang="en-US" sz="3600" dirty="0"/>
              <a:t>odel</a:t>
            </a:r>
          </a:p>
        </p:txBody>
      </p:sp>
    </p:spTree>
    <p:extLst>
      <p:ext uri="{BB962C8B-B14F-4D97-AF65-F5344CB8AC3E}">
        <p14:creationId xmlns:p14="http://schemas.microsoft.com/office/powerpoint/2010/main" val="2339364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635">
        <p:fade/>
      </p:transition>
    </mc:Choice>
    <mc:Fallback xmlns="">
      <p:transition spd="med" advTm="6635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CFA10161-80C2-428C-8344-3822E50D21C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05086396"/>
                  </p:ext>
                </p:extLst>
              </p:nvPr>
            </p:nvGraphicFramePr>
            <p:xfrm>
              <a:off x="793483" y="2997071"/>
              <a:ext cx="16697474" cy="4754880"/>
            </p:xfrm>
            <a:graphic>
              <a:graphicData uri="http://schemas.openxmlformats.org/drawingml/2006/table">
                <a:tbl>
                  <a:tblPr bandRow="1">
                    <a:tableStyleId>{5C22544A-7EE6-4342-B048-85BDC9FD1C3A}</a:tableStyleId>
                  </a:tblPr>
                  <a:tblGrid>
                    <a:gridCol w="4042116">
                      <a:extLst>
                        <a:ext uri="{9D8B030D-6E8A-4147-A177-3AD203B41FA5}">
                          <a16:colId xmlns:a16="http://schemas.microsoft.com/office/drawing/2014/main" val="2503029092"/>
                        </a:ext>
                      </a:extLst>
                    </a:gridCol>
                    <a:gridCol w="12655358">
                      <a:extLst>
                        <a:ext uri="{9D8B030D-6E8A-4147-A177-3AD203B41FA5}">
                          <a16:colId xmlns:a16="http://schemas.microsoft.com/office/drawing/2014/main" val="2717594692"/>
                        </a:ext>
                      </a:extLst>
                    </a:gridCol>
                  </a:tblGrid>
                  <a:tr h="914400"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sz="4800" b="1" i="0" dirty="0"/>
                            <a:t>Focal Awareness Model = SM </a:t>
                          </a:r>
                          <a14:m>
                            <m:oMath xmlns:m="http://schemas.openxmlformats.org/officeDocument/2006/math">
                              <m:r>
                                <a:rPr lang="en-US" sz="4800" b="1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ahoma" panose="020B0604030504040204" pitchFamily="34" charset="0"/>
                                </a:rPr>
                                <m:t>+</m:t>
                              </m:r>
                            </m:oMath>
                          </a14:m>
                          <a:r>
                            <a:rPr lang="en-US" sz="4800" b="1" i="0" dirty="0"/>
                            <a:t> FAS </a:t>
                          </a:r>
                          <a14:m>
                            <m:oMath xmlns:m="http://schemas.openxmlformats.org/officeDocument/2006/math">
                              <m:r>
                                <a:rPr lang="en-US" sz="4800" b="1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ahoma" panose="020B0604030504040204" pitchFamily="34" charset="0"/>
                                </a:rPr>
                                <m:t>+</m:t>
                              </m:r>
                            </m:oMath>
                          </a14:m>
                          <a:r>
                            <a:rPr lang="en-US" sz="4800" b="1" i="0" dirty="0"/>
                            <a:t> FM</a:t>
                          </a:r>
                          <a:endParaRPr lang="en-US" sz="4800" b="1" i="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9999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 sz="38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466172394"/>
                      </a:ext>
                    </a:extLst>
                  </a:tr>
                  <a:tr h="1280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b="1" dirty="0">
                              <a:solidFill>
                                <a:schemeClr val="tx1"/>
                              </a:solidFill>
                            </a:rPr>
                            <a:t>Of Objects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b="0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</a:p>
                        <a:p>
                          <a:pPr algn="ctr"/>
                          <a:r>
                            <a:rPr lang="en-US" sz="3800" b="0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</a:p>
                      </a:txBody>
                      <a:tcPr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175170540"/>
                      </a:ext>
                    </a:extLst>
                  </a:tr>
                  <a:tr h="1280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b="1" dirty="0">
                              <a:solidFill>
                                <a:schemeClr val="tx1"/>
                              </a:solidFill>
                            </a:rPr>
                            <a:t>Of Concepts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b="0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br>
                            <a:rPr lang="en-US" sz="3800" b="1" dirty="0">
                              <a:solidFill>
                                <a:schemeClr val="tx1"/>
                              </a:solidFill>
                            </a:rPr>
                          </a:br>
                          <a:r>
                            <a:rPr lang="en-US" sz="3800" b="1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endParaRPr lang="en-US" sz="38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933927098"/>
                      </a:ext>
                    </a:extLst>
                  </a:tr>
                  <a:tr h="1280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b="1" dirty="0">
                              <a:solidFill>
                                <a:schemeClr val="tx1"/>
                              </a:solidFill>
                            </a:rPr>
                            <a:t>Of Self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3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99604376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CFA10161-80C2-428C-8344-3822E50D21C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05086396"/>
                  </p:ext>
                </p:extLst>
              </p:nvPr>
            </p:nvGraphicFramePr>
            <p:xfrm>
              <a:off x="793483" y="2997071"/>
              <a:ext cx="16697474" cy="4754880"/>
            </p:xfrm>
            <a:graphic>
              <a:graphicData uri="http://schemas.openxmlformats.org/drawingml/2006/table">
                <a:tbl>
                  <a:tblPr bandRow="1">
                    <a:tableStyleId>{5C22544A-7EE6-4342-B048-85BDC9FD1C3A}</a:tableStyleId>
                  </a:tblPr>
                  <a:tblGrid>
                    <a:gridCol w="4042116">
                      <a:extLst>
                        <a:ext uri="{9D8B030D-6E8A-4147-A177-3AD203B41FA5}">
                          <a16:colId xmlns:a16="http://schemas.microsoft.com/office/drawing/2014/main" val="2503029092"/>
                        </a:ext>
                      </a:extLst>
                    </a:gridCol>
                    <a:gridCol w="12655358">
                      <a:extLst>
                        <a:ext uri="{9D8B030D-6E8A-4147-A177-3AD203B41FA5}">
                          <a16:colId xmlns:a16="http://schemas.microsoft.com/office/drawing/2014/main" val="2717594692"/>
                        </a:ext>
                      </a:extLst>
                    </a:gridCol>
                  </a:tblGrid>
                  <a:tr h="914400">
                    <a:tc grid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09" t="-10667" r="-146" b="-424000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 sz="38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466172394"/>
                      </a:ext>
                    </a:extLst>
                  </a:tr>
                  <a:tr h="1280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b="1" dirty="0">
                              <a:solidFill>
                                <a:schemeClr val="tx1"/>
                              </a:solidFill>
                            </a:rPr>
                            <a:t>Of Objects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b="0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</a:p>
                        <a:p>
                          <a:pPr algn="ctr"/>
                          <a:r>
                            <a:rPr lang="en-US" sz="3800" b="0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</a:p>
                      </a:txBody>
                      <a:tcPr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175170540"/>
                      </a:ext>
                    </a:extLst>
                  </a:tr>
                  <a:tr h="1280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b="1" dirty="0">
                              <a:solidFill>
                                <a:schemeClr val="tx1"/>
                              </a:solidFill>
                            </a:rPr>
                            <a:t>Of Concepts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b="0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br>
                            <a:rPr lang="en-US" sz="3800" b="1" dirty="0">
                              <a:solidFill>
                                <a:schemeClr val="tx1"/>
                              </a:solidFill>
                            </a:rPr>
                          </a:br>
                          <a:r>
                            <a:rPr lang="en-US" sz="3800" b="1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endParaRPr lang="en-US" sz="38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933927098"/>
                      </a:ext>
                    </a:extLst>
                  </a:tr>
                  <a:tr h="1280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b="1" dirty="0">
                              <a:solidFill>
                                <a:schemeClr val="tx1"/>
                              </a:solidFill>
                            </a:rPr>
                            <a:t>Of Self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3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99604376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77A5A65A-0A33-4C73-BDB3-C557465F5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2800" y="228601"/>
            <a:ext cx="15408157" cy="2229738"/>
          </a:xfrm>
        </p:spPr>
        <p:txBody>
          <a:bodyPr/>
          <a:lstStyle/>
          <a:p>
            <a:r>
              <a:rPr lang="en-US" dirty="0"/>
              <a:t>Controller’s Focal Awareness:</a:t>
            </a:r>
            <a:br>
              <a:rPr lang="en-US" dirty="0"/>
            </a:b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(in qualia or sensory representations)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8C3692-F3A9-41DD-8AF1-21A1C6F37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FA7B1-9781-4CDD-AD7A-615476979112}" type="slidenum">
              <a:rPr lang="en-US" smtClean="0"/>
              <a:pPr>
                <a:defRPr/>
              </a:pPr>
              <a:t>76</a:t>
            </a:fld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FB7EE60-FE8C-43A4-A82C-98D04895843A}"/>
              </a:ext>
            </a:extLst>
          </p:cNvPr>
          <p:cNvSpPr txBox="1"/>
          <p:nvPr/>
        </p:nvSpPr>
        <p:spPr>
          <a:xfrm>
            <a:off x="5526400" y="5489760"/>
            <a:ext cx="11211724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 dirty="0"/>
              <a:t>[Body Schema] + [recognizes] + [Concept]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C39F07B-1BA5-4D8D-BB9F-D213064E2F0F}"/>
              </a:ext>
            </a:extLst>
          </p:cNvPr>
          <p:cNvSpPr txBox="1"/>
          <p:nvPr/>
        </p:nvSpPr>
        <p:spPr>
          <a:xfrm>
            <a:off x="5526400" y="4215384"/>
            <a:ext cx="9297738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 dirty="0"/>
              <a:t>[Body Schema] + [aware] + [Object]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3DC80D2-BB61-4392-AD44-A83298BD1F9E}"/>
              </a:ext>
            </a:extLst>
          </p:cNvPr>
          <p:cNvSpPr txBox="1"/>
          <p:nvPr/>
        </p:nvSpPr>
        <p:spPr>
          <a:xfrm>
            <a:off x="5531747" y="6775704"/>
            <a:ext cx="10980891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 dirty="0"/>
              <a:t>[Body Schema] + [aware] + [Body Schema]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3EB38A0-F4CE-4147-AC3B-3AD4E87B05D8}"/>
              </a:ext>
            </a:extLst>
          </p:cNvPr>
          <p:cNvSpPr txBox="1"/>
          <p:nvPr/>
        </p:nvSpPr>
        <p:spPr>
          <a:xfrm>
            <a:off x="2264080" y="8194531"/>
            <a:ext cx="137633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SM</a:t>
            </a:r>
            <a:r>
              <a:rPr lang="en-US" sz="3600" dirty="0"/>
              <a:t>=</a:t>
            </a:r>
            <a:r>
              <a:rPr lang="en-US" sz="3600" b="1" dirty="0"/>
              <a:t>S</a:t>
            </a:r>
            <a:r>
              <a:rPr lang="en-US" sz="3600" dirty="0"/>
              <a:t>elf-</a:t>
            </a:r>
            <a:r>
              <a:rPr lang="en-US" sz="3600" b="1" dirty="0"/>
              <a:t>M</a:t>
            </a:r>
            <a:r>
              <a:rPr lang="en-US" sz="3600" dirty="0"/>
              <a:t>odel	 	</a:t>
            </a:r>
            <a:r>
              <a:rPr lang="en-US" sz="3600" b="1" dirty="0"/>
              <a:t>FAS</a:t>
            </a:r>
            <a:r>
              <a:rPr lang="en-US" sz="3600" dirty="0"/>
              <a:t>=</a:t>
            </a:r>
            <a:r>
              <a:rPr lang="en-US" sz="3600" b="1" dirty="0"/>
              <a:t>F</a:t>
            </a:r>
            <a:r>
              <a:rPr lang="en-US" sz="3600" dirty="0"/>
              <a:t>ocal </a:t>
            </a:r>
            <a:r>
              <a:rPr lang="en-US" sz="3600" b="1" dirty="0"/>
              <a:t>A</a:t>
            </a:r>
            <a:r>
              <a:rPr lang="en-US" sz="3600" dirty="0"/>
              <a:t>ttention </a:t>
            </a:r>
            <a:r>
              <a:rPr lang="en-US" sz="3600" b="1" dirty="0"/>
              <a:t>S</a:t>
            </a:r>
            <a:r>
              <a:rPr lang="en-US" sz="3600" dirty="0"/>
              <a:t>chema=</a:t>
            </a:r>
            <a:r>
              <a:rPr lang="en-US" sz="3600" b="1" u="sng" dirty="0"/>
              <a:t>Awareness</a:t>
            </a:r>
            <a:br>
              <a:rPr lang="en-US" sz="3600" b="1" u="sng" dirty="0"/>
            </a:br>
            <a:r>
              <a:rPr lang="en-US" sz="3600" b="1" dirty="0"/>
              <a:t>					FM</a:t>
            </a:r>
            <a:r>
              <a:rPr lang="en-US" sz="3600" dirty="0"/>
              <a:t>=</a:t>
            </a:r>
            <a:r>
              <a:rPr lang="en-US" sz="3600" b="1" dirty="0"/>
              <a:t>F</a:t>
            </a:r>
            <a:r>
              <a:rPr lang="en-US" sz="3600" dirty="0"/>
              <a:t>ocal </a:t>
            </a:r>
            <a:r>
              <a:rPr lang="en-US" sz="3600" b="1" dirty="0"/>
              <a:t>M</a:t>
            </a:r>
            <a:r>
              <a:rPr lang="en-US" sz="3600" dirty="0"/>
              <a:t>odel</a:t>
            </a:r>
          </a:p>
        </p:txBody>
      </p:sp>
    </p:spTree>
    <p:extLst>
      <p:ext uri="{BB962C8B-B14F-4D97-AF65-F5344CB8AC3E}">
        <p14:creationId xmlns:p14="http://schemas.microsoft.com/office/powerpoint/2010/main" val="3633820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8339">
        <p:fade/>
      </p:transition>
    </mc:Choice>
    <mc:Fallback xmlns="">
      <p:transition spd="med" advTm="28339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CFA10161-80C2-428C-8344-3822E50D21C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21115247"/>
                  </p:ext>
                </p:extLst>
              </p:nvPr>
            </p:nvGraphicFramePr>
            <p:xfrm>
              <a:off x="793483" y="2997071"/>
              <a:ext cx="16697474" cy="4754880"/>
            </p:xfrm>
            <a:graphic>
              <a:graphicData uri="http://schemas.openxmlformats.org/drawingml/2006/table">
                <a:tbl>
                  <a:tblPr bandRow="1">
                    <a:tableStyleId>{5C22544A-7EE6-4342-B048-85BDC9FD1C3A}</a:tableStyleId>
                  </a:tblPr>
                  <a:tblGrid>
                    <a:gridCol w="4042116">
                      <a:extLst>
                        <a:ext uri="{9D8B030D-6E8A-4147-A177-3AD203B41FA5}">
                          <a16:colId xmlns:a16="http://schemas.microsoft.com/office/drawing/2014/main" val="2503029092"/>
                        </a:ext>
                      </a:extLst>
                    </a:gridCol>
                    <a:gridCol w="12655358">
                      <a:extLst>
                        <a:ext uri="{9D8B030D-6E8A-4147-A177-3AD203B41FA5}">
                          <a16:colId xmlns:a16="http://schemas.microsoft.com/office/drawing/2014/main" val="2717594692"/>
                        </a:ext>
                      </a:extLst>
                    </a:gridCol>
                  </a:tblGrid>
                  <a:tr h="914400"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sz="4800" b="1" i="0" dirty="0"/>
                            <a:t>Focal Awareness Model = SM </a:t>
                          </a:r>
                          <a14:m>
                            <m:oMath xmlns:m="http://schemas.openxmlformats.org/officeDocument/2006/math">
                              <m:r>
                                <a:rPr lang="en-US" sz="4800" b="1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ahoma" panose="020B0604030504040204" pitchFamily="34" charset="0"/>
                                </a:rPr>
                                <m:t>+</m:t>
                              </m:r>
                            </m:oMath>
                          </a14:m>
                          <a:r>
                            <a:rPr lang="en-US" sz="4800" b="1" i="0" dirty="0"/>
                            <a:t> FAS </a:t>
                          </a:r>
                          <a14:m>
                            <m:oMath xmlns:m="http://schemas.openxmlformats.org/officeDocument/2006/math">
                              <m:r>
                                <a:rPr lang="en-US" sz="4800" b="1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ahoma" panose="020B0604030504040204" pitchFamily="34" charset="0"/>
                                </a:rPr>
                                <m:t>+</m:t>
                              </m:r>
                            </m:oMath>
                          </a14:m>
                          <a:r>
                            <a:rPr lang="en-US" sz="4800" b="1" i="0" dirty="0"/>
                            <a:t> FM</a:t>
                          </a:r>
                          <a:endParaRPr lang="en-US" sz="4800" b="1" i="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9999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 sz="38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466172394"/>
                      </a:ext>
                    </a:extLst>
                  </a:tr>
                  <a:tr h="1280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b="1" dirty="0">
                              <a:solidFill>
                                <a:schemeClr val="tx1"/>
                              </a:solidFill>
                            </a:rPr>
                            <a:t>Of Objects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b="0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</a:p>
                        <a:p>
                          <a:pPr algn="ctr"/>
                          <a:r>
                            <a:rPr lang="en-US" sz="3800" b="0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</a:p>
                      </a:txBody>
                      <a:tcPr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175170540"/>
                      </a:ext>
                    </a:extLst>
                  </a:tr>
                  <a:tr h="1280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b="1" dirty="0">
                              <a:solidFill>
                                <a:schemeClr val="tx1"/>
                              </a:solidFill>
                            </a:rPr>
                            <a:t>Of Concepts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b="0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br>
                            <a:rPr lang="en-US" sz="3800" b="1" dirty="0">
                              <a:solidFill>
                                <a:schemeClr val="tx1"/>
                              </a:solidFill>
                            </a:rPr>
                          </a:br>
                          <a:r>
                            <a:rPr lang="en-US" sz="3800" b="1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endParaRPr lang="en-US" sz="38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933927098"/>
                      </a:ext>
                    </a:extLst>
                  </a:tr>
                  <a:tr h="1280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b="1" dirty="0">
                              <a:solidFill>
                                <a:schemeClr val="tx1"/>
                              </a:solidFill>
                            </a:rPr>
                            <a:t>Of Self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3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99604376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CFA10161-80C2-428C-8344-3822E50D21C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21115247"/>
                  </p:ext>
                </p:extLst>
              </p:nvPr>
            </p:nvGraphicFramePr>
            <p:xfrm>
              <a:off x="793483" y="2997071"/>
              <a:ext cx="16697474" cy="4754880"/>
            </p:xfrm>
            <a:graphic>
              <a:graphicData uri="http://schemas.openxmlformats.org/drawingml/2006/table">
                <a:tbl>
                  <a:tblPr bandRow="1">
                    <a:tableStyleId>{5C22544A-7EE6-4342-B048-85BDC9FD1C3A}</a:tableStyleId>
                  </a:tblPr>
                  <a:tblGrid>
                    <a:gridCol w="4042116">
                      <a:extLst>
                        <a:ext uri="{9D8B030D-6E8A-4147-A177-3AD203B41FA5}">
                          <a16:colId xmlns:a16="http://schemas.microsoft.com/office/drawing/2014/main" val="2503029092"/>
                        </a:ext>
                      </a:extLst>
                    </a:gridCol>
                    <a:gridCol w="12655358">
                      <a:extLst>
                        <a:ext uri="{9D8B030D-6E8A-4147-A177-3AD203B41FA5}">
                          <a16:colId xmlns:a16="http://schemas.microsoft.com/office/drawing/2014/main" val="2717594692"/>
                        </a:ext>
                      </a:extLst>
                    </a:gridCol>
                  </a:tblGrid>
                  <a:tr h="914400">
                    <a:tc grid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09" t="-10667" r="-146" b="-424000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 sz="38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466172394"/>
                      </a:ext>
                    </a:extLst>
                  </a:tr>
                  <a:tr h="1280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b="1" dirty="0">
                              <a:solidFill>
                                <a:schemeClr val="tx1"/>
                              </a:solidFill>
                            </a:rPr>
                            <a:t>Of Objects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b="0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</a:p>
                        <a:p>
                          <a:pPr algn="ctr"/>
                          <a:r>
                            <a:rPr lang="en-US" sz="3800" b="0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</a:p>
                      </a:txBody>
                      <a:tcPr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175170540"/>
                      </a:ext>
                    </a:extLst>
                  </a:tr>
                  <a:tr h="1280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b="1" dirty="0">
                              <a:solidFill>
                                <a:schemeClr val="tx1"/>
                              </a:solidFill>
                            </a:rPr>
                            <a:t>Of Concepts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b="0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br>
                            <a:rPr lang="en-US" sz="3800" b="1" dirty="0">
                              <a:solidFill>
                                <a:schemeClr val="tx1"/>
                              </a:solidFill>
                            </a:rPr>
                          </a:br>
                          <a:r>
                            <a:rPr lang="en-US" sz="3800" b="1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endParaRPr lang="en-US" sz="38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933927098"/>
                      </a:ext>
                    </a:extLst>
                  </a:tr>
                  <a:tr h="1280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b="1" dirty="0">
                              <a:solidFill>
                                <a:schemeClr val="tx1"/>
                              </a:solidFill>
                            </a:rPr>
                            <a:t>Of Self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3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99604376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77A5A65A-0A33-4C73-BDB3-C557465F5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2800" y="228601"/>
            <a:ext cx="15408157" cy="2229738"/>
          </a:xfrm>
        </p:spPr>
        <p:txBody>
          <a:bodyPr/>
          <a:lstStyle/>
          <a:p>
            <a:r>
              <a:rPr lang="en-US" dirty="0"/>
              <a:t>Modeler’s Focal Awareness: (w/ SM=FAS)</a:t>
            </a:r>
            <a:br>
              <a:rPr lang="en-US" dirty="0"/>
            </a:b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(in qualia or sensory representations)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8C3692-F3A9-41DD-8AF1-21A1C6F37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FA7B1-9781-4CDD-AD7A-615476979112}" type="slidenum">
              <a:rPr lang="en-US" smtClean="0"/>
              <a:pPr>
                <a:defRPr/>
              </a:pPr>
              <a:t>77</a:t>
            </a:fld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FB7EE60-FE8C-43A4-A82C-98D04895843A}"/>
              </a:ext>
            </a:extLst>
          </p:cNvPr>
          <p:cNvSpPr txBox="1"/>
          <p:nvPr/>
        </p:nvSpPr>
        <p:spPr>
          <a:xfrm>
            <a:off x="6153912" y="5489760"/>
            <a:ext cx="7319632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 dirty="0"/>
              <a:t>[FAS] + [aware] + [Concept]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C39F07B-1BA5-4D8D-BB9F-D213064E2F0F}"/>
              </a:ext>
            </a:extLst>
          </p:cNvPr>
          <p:cNvSpPr txBox="1"/>
          <p:nvPr/>
        </p:nvSpPr>
        <p:spPr>
          <a:xfrm>
            <a:off x="6153912" y="4215384"/>
            <a:ext cx="6933308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 dirty="0"/>
              <a:t>[FAS] + [aware] + [Object]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3DC80D2-BB61-4392-AD44-A83298BD1F9E}"/>
              </a:ext>
            </a:extLst>
          </p:cNvPr>
          <p:cNvSpPr txBox="1"/>
          <p:nvPr/>
        </p:nvSpPr>
        <p:spPr>
          <a:xfrm>
            <a:off x="6153912" y="6775704"/>
            <a:ext cx="6252033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 dirty="0"/>
              <a:t>[FAS] + [aware] + [FAS]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E95E5B-5984-4778-924F-CF729A20D683}"/>
              </a:ext>
            </a:extLst>
          </p:cNvPr>
          <p:cNvSpPr txBox="1"/>
          <p:nvPr/>
        </p:nvSpPr>
        <p:spPr>
          <a:xfrm>
            <a:off x="2264080" y="8194531"/>
            <a:ext cx="137633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SM</a:t>
            </a:r>
            <a:r>
              <a:rPr lang="en-US" sz="3600" dirty="0"/>
              <a:t>=</a:t>
            </a:r>
            <a:r>
              <a:rPr lang="en-US" sz="3600" b="1" dirty="0"/>
              <a:t>S</a:t>
            </a:r>
            <a:r>
              <a:rPr lang="en-US" sz="3600" dirty="0"/>
              <a:t>elf-</a:t>
            </a:r>
            <a:r>
              <a:rPr lang="en-US" sz="3600" b="1" dirty="0"/>
              <a:t>M</a:t>
            </a:r>
            <a:r>
              <a:rPr lang="en-US" sz="3600" dirty="0"/>
              <a:t>odel	 	</a:t>
            </a:r>
            <a:r>
              <a:rPr lang="en-US" sz="3600" b="1" dirty="0"/>
              <a:t>FAS</a:t>
            </a:r>
            <a:r>
              <a:rPr lang="en-US" sz="3600" dirty="0"/>
              <a:t>=</a:t>
            </a:r>
            <a:r>
              <a:rPr lang="en-US" sz="3600" b="1" dirty="0"/>
              <a:t>F</a:t>
            </a:r>
            <a:r>
              <a:rPr lang="en-US" sz="3600" dirty="0"/>
              <a:t>ocal </a:t>
            </a:r>
            <a:r>
              <a:rPr lang="en-US" sz="3600" b="1" dirty="0"/>
              <a:t>A</a:t>
            </a:r>
            <a:r>
              <a:rPr lang="en-US" sz="3600" dirty="0"/>
              <a:t>ttention </a:t>
            </a:r>
            <a:r>
              <a:rPr lang="en-US" sz="3600" b="1" dirty="0"/>
              <a:t>S</a:t>
            </a:r>
            <a:r>
              <a:rPr lang="en-US" sz="3600" dirty="0"/>
              <a:t>chema=</a:t>
            </a:r>
            <a:r>
              <a:rPr lang="en-US" sz="3600" b="1" u="sng" dirty="0"/>
              <a:t>Awareness</a:t>
            </a:r>
            <a:br>
              <a:rPr lang="en-US" sz="3600" b="1" u="sng" dirty="0"/>
            </a:br>
            <a:r>
              <a:rPr lang="en-US" sz="3600" b="1" dirty="0"/>
              <a:t>					FM</a:t>
            </a:r>
            <a:r>
              <a:rPr lang="en-US" sz="3600" dirty="0"/>
              <a:t>=</a:t>
            </a:r>
            <a:r>
              <a:rPr lang="en-US" sz="3600" b="1" dirty="0"/>
              <a:t>F</a:t>
            </a:r>
            <a:r>
              <a:rPr lang="en-US" sz="3600" dirty="0"/>
              <a:t>ocal </a:t>
            </a:r>
            <a:r>
              <a:rPr lang="en-US" sz="3600" b="1" dirty="0"/>
              <a:t>M</a:t>
            </a:r>
            <a:r>
              <a:rPr lang="en-US" sz="3600" dirty="0"/>
              <a:t>odel</a:t>
            </a:r>
          </a:p>
        </p:txBody>
      </p:sp>
    </p:spTree>
    <p:extLst>
      <p:ext uri="{BB962C8B-B14F-4D97-AF65-F5344CB8AC3E}">
        <p14:creationId xmlns:p14="http://schemas.microsoft.com/office/powerpoint/2010/main" val="1795522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82">
        <p:fade/>
      </p:transition>
    </mc:Choice>
    <mc:Fallback xmlns="">
      <p:transition spd="med" advTm="4082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CFA10161-80C2-428C-8344-3822E50D21C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867099255"/>
                  </p:ext>
                </p:extLst>
              </p:nvPr>
            </p:nvGraphicFramePr>
            <p:xfrm>
              <a:off x="793483" y="2997071"/>
              <a:ext cx="16697474" cy="4754880"/>
            </p:xfrm>
            <a:graphic>
              <a:graphicData uri="http://schemas.openxmlformats.org/drawingml/2006/table">
                <a:tbl>
                  <a:tblPr bandRow="1">
                    <a:tableStyleId>{5C22544A-7EE6-4342-B048-85BDC9FD1C3A}</a:tableStyleId>
                  </a:tblPr>
                  <a:tblGrid>
                    <a:gridCol w="4042116">
                      <a:extLst>
                        <a:ext uri="{9D8B030D-6E8A-4147-A177-3AD203B41FA5}">
                          <a16:colId xmlns:a16="http://schemas.microsoft.com/office/drawing/2014/main" val="2503029092"/>
                        </a:ext>
                      </a:extLst>
                    </a:gridCol>
                    <a:gridCol w="12655358">
                      <a:extLst>
                        <a:ext uri="{9D8B030D-6E8A-4147-A177-3AD203B41FA5}">
                          <a16:colId xmlns:a16="http://schemas.microsoft.com/office/drawing/2014/main" val="2717594692"/>
                        </a:ext>
                      </a:extLst>
                    </a:gridCol>
                  </a:tblGrid>
                  <a:tr h="914400"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sz="4800" b="1" i="0" dirty="0"/>
                            <a:t>Focal Awareness Model = SM </a:t>
                          </a:r>
                          <a14:m>
                            <m:oMath xmlns:m="http://schemas.openxmlformats.org/officeDocument/2006/math">
                              <m:r>
                                <a:rPr lang="en-US" sz="4800" b="1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ahoma" panose="020B0604030504040204" pitchFamily="34" charset="0"/>
                                </a:rPr>
                                <m:t>+</m:t>
                              </m:r>
                            </m:oMath>
                          </a14:m>
                          <a:r>
                            <a:rPr lang="en-US" sz="4800" b="1" i="0" dirty="0"/>
                            <a:t> FAS </a:t>
                          </a:r>
                          <a14:m>
                            <m:oMath xmlns:m="http://schemas.openxmlformats.org/officeDocument/2006/math">
                              <m:r>
                                <a:rPr lang="en-US" sz="4800" b="1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ahoma" panose="020B0604030504040204" pitchFamily="34" charset="0"/>
                                </a:rPr>
                                <m:t>+</m:t>
                              </m:r>
                            </m:oMath>
                          </a14:m>
                          <a:r>
                            <a:rPr lang="en-US" sz="4800" b="1" i="0" dirty="0"/>
                            <a:t> FM</a:t>
                          </a:r>
                          <a:endParaRPr lang="en-US" sz="4800" b="1" i="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9999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 sz="38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466172394"/>
                      </a:ext>
                    </a:extLst>
                  </a:tr>
                  <a:tr h="1280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b="1" dirty="0">
                              <a:solidFill>
                                <a:schemeClr val="tx1"/>
                              </a:solidFill>
                            </a:rPr>
                            <a:t>Of Objects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b="0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</a:p>
                        <a:p>
                          <a:pPr algn="ctr"/>
                          <a:r>
                            <a:rPr lang="en-US" sz="3800" b="0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</a:p>
                      </a:txBody>
                      <a:tcPr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175170540"/>
                      </a:ext>
                    </a:extLst>
                  </a:tr>
                  <a:tr h="1280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b="1" dirty="0">
                              <a:solidFill>
                                <a:schemeClr val="tx1"/>
                              </a:solidFill>
                            </a:rPr>
                            <a:t>Of Concepts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b="0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br>
                            <a:rPr lang="en-US" sz="3800" b="1" dirty="0">
                              <a:solidFill>
                                <a:schemeClr val="tx1"/>
                              </a:solidFill>
                            </a:rPr>
                          </a:br>
                          <a:r>
                            <a:rPr lang="en-US" sz="3800" b="1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endParaRPr lang="en-US" sz="38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933927098"/>
                      </a:ext>
                    </a:extLst>
                  </a:tr>
                  <a:tr h="1280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b="1" dirty="0">
                              <a:solidFill>
                                <a:schemeClr val="tx1"/>
                              </a:solidFill>
                            </a:rPr>
                            <a:t>Of Self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3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99604376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CFA10161-80C2-428C-8344-3822E50D21C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867099255"/>
                  </p:ext>
                </p:extLst>
              </p:nvPr>
            </p:nvGraphicFramePr>
            <p:xfrm>
              <a:off x="793483" y="2997071"/>
              <a:ext cx="16697474" cy="4754880"/>
            </p:xfrm>
            <a:graphic>
              <a:graphicData uri="http://schemas.openxmlformats.org/drawingml/2006/table">
                <a:tbl>
                  <a:tblPr bandRow="1">
                    <a:tableStyleId>{5C22544A-7EE6-4342-B048-85BDC9FD1C3A}</a:tableStyleId>
                  </a:tblPr>
                  <a:tblGrid>
                    <a:gridCol w="4042116">
                      <a:extLst>
                        <a:ext uri="{9D8B030D-6E8A-4147-A177-3AD203B41FA5}">
                          <a16:colId xmlns:a16="http://schemas.microsoft.com/office/drawing/2014/main" val="2503029092"/>
                        </a:ext>
                      </a:extLst>
                    </a:gridCol>
                    <a:gridCol w="12655358">
                      <a:extLst>
                        <a:ext uri="{9D8B030D-6E8A-4147-A177-3AD203B41FA5}">
                          <a16:colId xmlns:a16="http://schemas.microsoft.com/office/drawing/2014/main" val="2717594692"/>
                        </a:ext>
                      </a:extLst>
                    </a:gridCol>
                  </a:tblGrid>
                  <a:tr h="914400">
                    <a:tc grid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09" t="-10667" r="-146" b="-424000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 sz="38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466172394"/>
                      </a:ext>
                    </a:extLst>
                  </a:tr>
                  <a:tr h="1280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b="1" dirty="0">
                              <a:solidFill>
                                <a:schemeClr val="tx1"/>
                              </a:solidFill>
                            </a:rPr>
                            <a:t>Of Objects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b="0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</a:p>
                        <a:p>
                          <a:pPr algn="ctr"/>
                          <a:r>
                            <a:rPr lang="en-US" sz="3800" b="0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</a:p>
                      </a:txBody>
                      <a:tcPr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175170540"/>
                      </a:ext>
                    </a:extLst>
                  </a:tr>
                  <a:tr h="1280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b="1" dirty="0">
                              <a:solidFill>
                                <a:schemeClr val="tx1"/>
                              </a:solidFill>
                            </a:rPr>
                            <a:t>Of Concepts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b="0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br>
                            <a:rPr lang="en-US" sz="3800" b="1" dirty="0">
                              <a:solidFill>
                                <a:schemeClr val="tx1"/>
                              </a:solidFill>
                            </a:rPr>
                          </a:br>
                          <a:r>
                            <a:rPr lang="en-US" sz="3800" b="1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endParaRPr lang="en-US" sz="38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933927098"/>
                      </a:ext>
                    </a:extLst>
                  </a:tr>
                  <a:tr h="1280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b="1" dirty="0">
                              <a:solidFill>
                                <a:schemeClr val="tx1"/>
                              </a:solidFill>
                            </a:rPr>
                            <a:t>Of Self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3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99604376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77A5A65A-0A33-4C73-BDB3-C557465F5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2800" y="228601"/>
            <a:ext cx="15408157" cy="2229738"/>
          </a:xfrm>
        </p:spPr>
        <p:txBody>
          <a:bodyPr/>
          <a:lstStyle/>
          <a:p>
            <a:r>
              <a:rPr lang="en-US" dirty="0"/>
              <a:t>Modeler’s Focal Awareness: (w/ SM=FAS)</a:t>
            </a:r>
            <a:br>
              <a:rPr lang="en-US" dirty="0"/>
            </a:b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(in qualia or sensory representations)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8C3692-F3A9-41DD-8AF1-21A1C6F37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FA7B1-9781-4CDD-AD7A-615476979112}" type="slidenum">
              <a:rPr lang="en-US" smtClean="0"/>
              <a:pPr>
                <a:defRPr/>
              </a:pPr>
              <a:t>78</a:t>
            </a:fld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C39F07B-1BA5-4D8D-BB9F-D213064E2F0F}"/>
              </a:ext>
            </a:extLst>
          </p:cNvPr>
          <p:cNvSpPr txBox="1"/>
          <p:nvPr/>
        </p:nvSpPr>
        <p:spPr>
          <a:xfrm>
            <a:off x="8193024" y="4215384"/>
            <a:ext cx="2145139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 dirty="0"/>
              <a:t>[aware]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3536B24E-FDE0-43A8-B74E-860685EC01E8}"/>
              </a:ext>
            </a:extLst>
          </p:cNvPr>
          <p:cNvGrpSpPr/>
          <p:nvPr/>
        </p:nvGrpSpPr>
        <p:grpSpPr>
          <a:xfrm>
            <a:off x="5842926" y="4069080"/>
            <a:ext cx="6769788" cy="3550920"/>
            <a:chOff x="5842926" y="4069080"/>
            <a:chExt cx="6769788" cy="3550920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369B35CB-A3F7-4701-BACE-307195B77FFB}"/>
                </a:ext>
              </a:extLst>
            </p:cNvPr>
            <p:cNvGrpSpPr/>
            <p:nvPr/>
          </p:nvGrpSpPr>
          <p:grpSpPr>
            <a:xfrm>
              <a:off x="7599680" y="4069080"/>
              <a:ext cx="3322320" cy="274320"/>
              <a:chOff x="7599680" y="4114800"/>
              <a:chExt cx="3322320" cy="274320"/>
            </a:xfrm>
          </p:grpSpPr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EE1542D2-FC17-4EF1-B497-BA87A27A3072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7599680" y="4114800"/>
                <a:ext cx="274320" cy="274320"/>
              </a:xfrm>
              <a:prstGeom prst="line">
                <a:avLst/>
              </a:prstGeom>
              <a:solidFill>
                <a:schemeClr val="accent1"/>
              </a:solidFill>
              <a:ln w="508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1B5E6ADF-339E-41D0-8FAD-B92CB91AD3B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7874000" y="4114800"/>
                <a:ext cx="2773680" cy="0"/>
              </a:xfrm>
              <a:prstGeom prst="line">
                <a:avLst/>
              </a:prstGeom>
              <a:solidFill>
                <a:schemeClr val="accent1"/>
              </a:solidFill>
              <a:ln w="508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" name="Straight Arrow Connector 10">
                <a:extLst>
                  <a:ext uri="{FF2B5EF4-FFF2-40B4-BE49-F238E27FC236}">
                    <a16:creationId xmlns:a16="http://schemas.microsoft.com/office/drawing/2014/main" id="{116A7585-8599-4727-BAC8-7D7FE653DD2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0647680" y="4114800"/>
                <a:ext cx="274320" cy="274320"/>
              </a:xfrm>
              <a:prstGeom prst="straightConnector1">
                <a:avLst/>
              </a:prstGeom>
              <a:solidFill>
                <a:schemeClr val="accent1"/>
              </a:solidFill>
              <a:ln w="508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 w="lg" len="lg"/>
              </a:ln>
              <a:effectLst/>
            </p:spPr>
          </p:cxn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983E9983-3415-4BD5-9F41-2EE7190BC4DC}"/>
                </a:ext>
              </a:extLst>
            </p:cNvPr>
            <p:cNvGrpSpPr/>
            <p:nvPr/>
          </p:nvGrpSpPr>
          <p:grpSpPr>
            <a:xfrm>
              <a:off x="11065166" y="7345680"/>
              <a:ext cx="1547548" cy="274320"/>
              <a:chOff x="8419412" y="6223926"/>
              <a:chExt cx="1547548" cy="274320"/>
            </a:xfrm>
          </p:grpSpPr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D969BA3D-C701-49A6-841E-2B88966E05E3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8419412" y="6224594"/>
                <a:ext cx="277548" cy="273652"/>
              </a:xfrm>
              <a:prstGeom prst="line">
                <a:avLst/>
              </a:prstGeom>
              <a:solidFill>
                <a:schemeClr val="accent1"/>
              </a:solidFill>
              <a:ln w="50800" cap="flat" cmpd="sng" algn="ctr">
                <a:solidFill>
                  <a:srgbClr val="FF0000"/>
                </a:solidFill>
                <a:prstDash val="solid"/>
                <a:round/>
                <a:headEnd type="triangle" w="lg" len="lg"/>
                <a:tailEnd type="none" w="med" len="med"/>
              </a:ln>
              <a:effectLst/>
            </p:spPr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DBAF0F2D-696E-4827-B2B6-E63B190F374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8696960" y="6498246"/>
                <a:ext cx="1005840" cy="0"/>
              </a:xfrm>
              <a:prstGeom prst="line">
                <a:avLst/>
              </a:prstGeom>
              <a:solidFill>
                <a:schemeClr val="accent1"/>
              </a:solidFill>
              <a:ln w="508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5" name="Straight Arrow Connector 34">
                <a:extLst>
                  <a:ext uri="{FF2B5EF4-FFF2-40B4-BE49-F238E27FC236}">
                    <a16:creationId xmlns:a16="http://schemas.microsoft.com/office/drawing/2014/main" id="{116D37BD-DD86-420C-8592-B9419E12F5A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rot="16200000">
                <a:off x="9692640" y="6223926"/>
                <a:ext cx="274320" cy="274320"/>
              </a:xfrm>
              <a:prstGeom prst="straightConnector1">
                <a:avLst/>
              </a:prstGeom>
              <a:solidFill>
                <a:schemeClr val="accent1"/>
              </a:solidFill>
              <a:ln w="508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lg" len="lg"/>
              </a:ln>
              <a:effectLst/>
            </p:spPr>
          </p:cxn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FAD94AC4-1A12-4BAF-B3D0-DA3C1ED4E027}"/>
                </a:ext>
              </a:extLst>
            </p:cNvPr>
            <p:cNvGrpSpPr/>
            <p:nvPr/>
          </p:nvGrpSpPr>
          <p:grpSpPr>
            <a:xfrm>
              <a:off x="5842926" y="7345680"/>
              <a:ext cx="1547548" cy="274320"/>
              <a:chOff x="8419412" y="6223926"/>
              <a:chExt cx="1547548" cy="274320"/>
            </a:xfrm>
          </p:grpSpPr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522D6E4E-8EF2-40BE-B56C-09AA369E6C7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8419412" y="6224594"/>
                <a:ext cx="277548" cy="273652"/>
              </a:xfrm>
              <a:prstGeom prst="line">
                <a:avLst/>
              </a:prstGeom>
              <a:solidFill>
                <a:schemeClr val="accent1"/>
              </a:solidFill>
              <a:ln w="50800" cap="flat" cmpd="sng" algn="ctr">
                <a:solidFill>
                  <a:srgbClr val="FF0000"/>
                </a:solidFill>
                <a:prstDash val="solid"/>
                <a:round/>
                <a:headEnd type="triangle" w="lg" len="lg"/>
                <a:tailEnd type="none" w="med" len="med"/>
              </a:ln>
              <a:effectLst/>
            </p:spPr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0E55E167-9C0D-407A-8CD3-12BAD7418C87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8696960" y="6498246"/>
                <a:ext cx="1005840" cy="0"/>
              </a:xfrm>
              <a:prstGeom prst="line">
                <a:avLst/>
              </a:prstGeom>
              <a:solidFill>
                <a:schemeClr val="accent1"/>
              </a:solidFill>
              <a:ln w="508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9" name="Straight Arrow Connector 38">
                <a:extLst>
                  <a:ext uri="{FF2B5EF4-FFF2-40B4-BE49-F238E27FC236}">
                    <a16:creationId xmlns:a16="http://schemas.microsoft.com/office/drawing/2014/main" id="{4FEF28AB-1A9B-4B3B-9C0B-91B68D34E3A3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rot="16200000">
                <a:off x="9692640" y="6223926"/>
                <a:ext cx="274320" cy="274320"/>
              </a:xfrm>
              <a:prstGeom prst="straightConnector1">
                <a:avLst/>
              </a:prstGeom>
              <a:solidFill>
                <a:schemeClr val="accent1"/>
              </a:solidFill>
              <a:ln w="508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lg" len="lg"/>
              </a:ln>
              <a:effectLst/>
            </p:spPr>
          </p:cxn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978E3019-573A-4080-ABC2-D9ADC60AFCF8}"/>
                </a:ext>
              </a:extLst>
            </p:cNvPr>
            <p:cNvGrpSpPr/>
            <p:nvPr/>
          </p:nvGrpSpPr>
          <p:grpSpPr>
            <a:xfrm>
              <a:off x="7599680" y="5364480"/>
              <a:ext cx="3322320" cy="274320"/>
              <a:chOff x="7599680" y="4114800"/>
              <a:chExt cx="3322320" cy="274320"/>
            </a:xfrm>
          </p:grpSpPr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0D531CF4-3850-4E1F-8F68-FBE5B22C7CE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7599680" y="4114800"/>
                <a:ext cx="274320" cy="274320"/>
              </a:xfrm>
              <a:prstGeom prst="line">
                <a:avLst/>
              </a:prstGeom>
              <a:solidFill>
                <a:schemeClr val="accent1"/>
              </a:solidFill>
              <a:ln w="508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FF918DD6-81E8-45F4-98B9-9075F87BFB27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7874000" y="4114800"/>
                <a:ext cx="2773680" cy="0"/>
              </a:xfrm>
              <a:prstGeom prst="line">
                <a:avLst/>
              </a:prstGeom>
              <a:solidFill>
                <a:schemeClr val="accent1"/>
              </a:solidFill>
              <a:ln w="508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3" name="Straight Arrow Connector 42">
                <a:extLst>
                  <a:ext uri="{FF2B5EF4-FFF2-40B4-BE49-F238E27FC236}">
                    <a16:creationId xmlns:a16="http://schemas.microsoft.com/office/drawing/2014/main" id="{8AB4EE3E-5F2F-4027-8B29-2BED64780E7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0647680" y="4114800"/>
                <a:ext cx="274320" cy="274320"/>
              </a:xfrm>
              <a:prstGeom prst="straightConnector1">
                <a:avLst/>
              </a:prstGeom>
              <a:solidFill>
                <a:schemeClr val="accent1"/>
              </a:solidFill>
              <a:ln w="508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 w="lg" len="lg"/>
              </a:ln>
              <a:effectLst/>
            </p:spPr>
          </p:cxnSp>
        </p:grp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4ACDC65-65A2-4B1B-ABB6-8043FC90D289}"/>
              </a:ext>
            </a:extLst>
          </p:cNvPr>
          <p:cNvGrpSpPr/>
          <p:nvPr/>
        </p:nvGrpSpPr>
        <p:grpSpPr>
          <a:xfrm>
            <a:off x="10181246" y="4800600"/>
            <a:ext cx="740754" cy="283554"/>
            <a:chOff x="10150766" y="4821846"/>
            <a:chExt cx="740754" cy="283554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13D8D7D1-4F2F-4B03-8337-C1065C7F2520}"/>
                </a:ext>
              </a:extLst>
            </p:cNvPr>
            <p:cNvCxnSpPr>
              <a:cxnSpLocks/>
            </p:cNvCxnSpPr>
            <p:nvPr/>
          </p:nvCxnSpPr>
          <p:spPr bwMode="auto">
            <a:xfrm rot="5160000" flipV="1">
              <a:off x="10150766" y="4821846"/>
              <a:ext cx="274320" cy="274320"/>
            </a:xfrm>
            <a:prstGeom prst="line">
              <a:avLst/>
            </a:prstGeom>
            <a:solidFill>
              <a:schemeClr val="accent1"/>
            </a:solidFill>
            <a:ln w="508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DEFB3FD5-E1E7-452E-B7A4-AD549ED93D6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0434320" y="5091545"/>
              <a:ext cx="198120" cy="0"/>
            </a:xfrm>
            <a:prstGeom prst="line">
              <a:avLst/>
            </a:prstGeom>
            <a:solidFill>
              <a:schemeClr val="accent1"/>
            </a:solidFill>
            <a:ln w="508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59C53420-67DF-4B53-911B-C5BA3E8F6124}"/>
                </a:ext>
              </a:extLst>
            </p:cNvPr>
            <p:cNvCxnSpPr>
              <a:cxnSpLocks/>
            </p:cNvCxnSpPr>
            <p:nvPr/>
          </p:nvCxnSpPr>
          <p:spPr bwMode="auto">
            <a:xfrm rot="16200000">
              <a:off x="10617200" y="4831080"/>
              <a:ext cx="274320" cy="274320"/>
            </a:xfrm>
            <a:prstGeom prst="straightConnector1">
              <a:avLst/>
            </a:prstGeom>
            <a:solidFill>
              <a:schemeClr val="accent1"/>
            </a:solidFill>
            <a:ln w="508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</p:cxn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48CDA81-9BF3-418C-BF74-A577EB8538FD}"/>
              </a:ext>
            </a:extLst>
          </p:cNvPr>
          <p:cNvGrpSpPr/>
          <p:nvPr/>
        </p:nvGrpSpPr>
        <p:grpSpPr>
          <a:xfrm>
            <a:off x="8460052" y="7345680"/>
            <a:ext cx="1547548" cy="274320"/>
            <a:chOff x="8419412" y="6223926"/>
            <a:chExt cx="1547548" cy="274320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97EC3D0B-F064-4986-AD3C-8C7F7BF5310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419412" y="6224594"/>
              <a:ext cx="277548" cy="273652"/>
            </a:xfrm>
            <a:prstGeom prst="line">
              <a:avLst/>
            </a:prstGeom>
            <a:solidFill>
              <a:schemeClr val="accent1"/>
            </a:solidFill>
            <a:ln w="50800" cap="flat" cmpd="sng" algn="ctr">
              <a:solidFill>
                <a:srgbClr val="FF0000"/>
              </a:solidFill>
              <a:prstDash val="solid"/>
              <a:round/>
              <a:headEnd type="triangle" w="lg" len="lg"/>
              <a:tailEnd type="none" w="lg" len="lg"/>
            </a:ln>
            <a:effectLst/>
          </p:spPr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6C3D3E15-5733-47F9-9CCD-1A53A96DEEB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696960" y="6498246"/>
              <a:ext cx="1005840" cy="0"/>
            </a:xfrm>
            <a:prstGeom prst="line">
              <a:avLst/>
            </a:prstGeom>
            <a:solidFill>
              <a:schemeClr val="accent1"/>
            </a:solidFill>
            <a:ln w="508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623C91AB-30E8-4B39-A98C-B880619EB0FC}"/>
                </a:ext>
              </a:extLst>
            </p:cNvPr>
            <p:cNvCxnSpPr>
              <a:cxnSpLocks/>
            </p:cNvCxnSpPr>
            <p:nvPr/>
          </p:nvCxnSpPr>
          <p:spPr bwMode="auto">
            <a:xfrm rot="16200000">
              <a:off x="9692640" y="6223926"/>
              <a:ext cx="274320" cy="274320"/>
            </a:xfrm>
            <a:prstGeom prst="straightConnector1">
              <a:avLst/>
            </a:prstGeom>
            <a:solidFill>
              <a:schemeClr val="accent1"/>
            </a:solidFill>
            <a:ln w="508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DAE76B5D-C991-4C03-8E90-AD98ADB8FF23}"/>
              </a:ext>
            </a:extLst>
          </p:cNvPr>
          <p:cNvGrpSpPr/>
          <p:nvPr/>
        </p:nvGrpSpPr>
        <p:grpSpPr>
          <a:xfrm>
            <a:off x="10181246" y="6096000"/>
            <a:ext cx="740754" cy="283554"/>
            <a:chOff x="10150766" y="4821846"/>
            <a:chExt cx="740754" cy="283554"/>
          </a:xfrm>
        </p:grpSpPr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AE4C5BB2-C71A-4C34-8EAD-4C50AD7790C6}"/>
                </a:ext>
              </a:extLst>
            </p:cNvPr>
            <p:cNvCxnSpPr>
              <a:cxnSpLocks/>
            </p:cNvCxnSpPr>
            <p:nvPr/>
          </p:nvCxnSpPr>
          <p:spPr bwMode="auto">
            <a:xfrm rot="5160000" flipV="1">
              <a:off x="10150766" y="4821846"/>
              <a:ext cx="274320" cy="274320"/>
            </a:xfrm>
            <a:prstGeom prst="line">
              <a:avLst/>
            </a:prstGeom>
            <a:solidFill>
              <a:schemeClr val="accent1"/>
            </a:solidFill>
            <a:ln w="508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2018F6B-2E89-43FB-A7FD-40AE6E7170A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0434320" y="5091545"/>
              <a:ext cx="198120" cy="0"/>
            </a:xfrm>
            <a:prstGeom prst="line">
              <a:avLst/>
            </a:prstGeom>
            <a:solidFill>
              <a:schemeClr val="accent1"/>
            </a:solidFill>
            <a:ln w="508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27D9021A-B940-4BA0-AA96-4BFE470BAC6C}"/>
                </a:ext>
              </a:extLst>
            </p:cNvPr>
            <p:cNvCxnSpPr>
              <a:cxnSpLocks/>
            </p:cNvCxnSpPr>
            <p:nvPr/>
          </p:nvCxnSpPr>
          <p:spPr bwMode="auto">
            <a:xfrm rot="16200000">
              <a:off x="10617200" y="4831080"/>
              <a:ext cx="274320" cy="274320"/>
            </a:xfrm>
            <a:prstGeom prst="straightConnector1">
              <a:avLst/>
            </a:prstGeom>
            <a:solidFill>
              <a:schemeClr val="accent1"/>
            </a:solidFill>
            <a:ln w="508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</p:cxn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1DBC780E-A186-4599-8C5D-7FB06BD6F577}"/>
              </a:ext>
            </a:extLst>
          </p:cNvPr>
          <p:cNvSpPr txBox="1"/>
          <p:nvPr/>
        </p:nvSpPr>
        <p:spPr>
          <a:xfrm>
            <a:off x="5588000" y="4215384"/>
            <a:ext cx="2686954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 dirty="0"/>
              <a:t>[aware] +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B475A2A-D945-4C83-8209-23B83B937D3F}"/>
              </a:ext>
            </a:extLst>
          </p:cNvPr>
          <p:cNvSpPr txBox="1"/>
          <p:nvPr/>
        </p:nvSpPr>
        <p:spPr>
          <a:xfrm>
            <a:off x="10287000" y="4215384"/>
            <a:ext cx="2776722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 dirty="0"/>
              <a:t>+ [Object]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9A34FAF-D306-4122-8C71-22B4567C49D9}"/>
              </a:ext>
            </a:extLst>
          </p:cNvPr>
          <p:cNvSpPr txBox="1"/>
          <p:nvPr/>
        </p:nvSpPr>
        <p:spPr>
          <a:xfrm>
            <a:off x="10287000" y="5486400"/>
            <a:ext cx="3163045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 dirty="0"/>
              <a:t>+ [Concept]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CBD5E8F3-E8FB-46D5-8046-3D0C785A8541}"/>
              </a:ext>
            </a:extLst>
          </p:cNvPr>
          <p:cNvSpPr txBox="1"/>
          <p:nvPr/>
        </p:nvSpPr>
        <p:spPr>
          <a:xfrm>
            <a:off x="10287000" y="6775704"/>
            <a:ext cx="2686954" cy="67710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3800" b="1" dirty="0"/>
              <a:t>+ [aware]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F5ACC4A-7576-4E4D-B7C7-14090A262638}"/>
              </a:ext>
            </a:extLst>
          </p:cNvPr>
          <p:cNvSpPr txBox="1"/>
          <p:nvPr/>
        </p:nvSpPr>
        <p:spPr>
          <a:xfrm>
            <a:off x="8193024" y="5486400"/>
            <a:ext cx="2145139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 dirty="0"/>
              <a:t>[aware]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C45F1D7C-E90E-47D9-B780-8B8A576BA485}"/>
              </a:ext>
            </a:extLst>
          </p:cNvPr>
          <p:cNvSpPr txBox="1"/>
          <p:nvPr/>
        </p:nvSpPr>
        <p:spPr>
          <a:xfrm>
            <a:off x="5568046" y="5486400"/>
            <a:ext cx="2686954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 dirty="0"/>
              <a:t>[aware] +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D1B2FBF-454E-4578-9374-D9DB18005EA7}"/>
              </a:ext>
            </a:extLst>
          </p:cNvPr>
          <p:cNvSpPr txBox="1"/>
          <p:nvPr/>
        </p:nvSpPr>
        <p:spPr>
          <a:xfrm>
            <a:off x="8193024" y="6775704"/>
            <a:ext cx="2145139" cy="67710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3800" b="1" dirty="0"/>
              <a:t>[aware]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A32FAD5-872C-4F30-B8CE-257A6AB992E2}"/>
              </a:ext>
            </a:extLst>
          </p:cNvPr>
          <p:cNvSpPr txBox="1"/>
          <p:nvPr/>
        </p:nvSpPr>
        <p:spPr>
          <a:xfrm>
            <a:off x="5559500" y="6775704"/>
            <a:ext cx="2686954" cy="67710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3800" b="1" dirty="0"/>
              <a:t>[aware] +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035A2FC-A37C-4E84-BCA3-58567F1D7CEA}"/>
              </a:ext>
            </a:extLst>
          </p:cNvPr>
          <p:cNvSpPr txBox="1"/>
          <p:nvPr/>
        </p:nvSpPr>
        <p:spPr>
          <a:xfrm>
            <a:off x="14849856" y="4023360"/>
            <a:ext cx="2547493" cy="1077218"/>
          </a:xfrm>
          <a:prstGeom prst="rect">
            <a:avLst/>
          </a:prstGeom>
          <a:noFill/>
          <a:ln w="57150">
            <a:solidFill>
              <a:schemeClr val="accent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</a:rPr>
              <a:t>Self-less</a:t>
            </a:r>
            <a:br>
              <a:rPr lang="en-US" sz="3200" b="1" i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</a:rPr>
              <a:t>Awareness 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D0E52EC1-C6F5-4FE9-9B15-7BC57B4B3AA0}"/>
              </a:ext>
            </a:extLst>
          </p:cNvPr>
          <p:cNvSpPr txBox="1"/>
          <p:nvPr/>
        </p:nvSpPr>
        <p:spPr>
          <a:xfrm>
            <a:off x="2264080" y="8194531"/>
            <a:ext cx="137633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SM</a:t>
            </a:r>
            <a:r>
              <a:rPr lang="en-US" sz="3600" dirty="0"/>
              <a:t>=</a:t>
            </a:r>
            <a:r>
              <a:rPr lang="en-US" sz="3600" b="1" dirty="0"/>
              <a:t>S</a:t>
            </a:r>
            <a:r>
              <a:rPr lang="en-US" sz="3600" dirty="0"/>
              <a:t>elf-</a:t>
            </a:r>
            <a:r>
              <a:rPr lang="en-US" sz="3600" b="1" dirty="0"/>
              <a:t>M</a:t>
            </a:r>
            <a:r>
              <a:rPr lang="en-US" sz="3600" dirty="0"/>
              <a:t>odel	 	</a:t>
            </a:r>
            <a:r>
              <a:rPr lang="en-US" sz="3600" b="1" dirty="0"/>
              <a:t>FAS</a:t>
            </a:r>
            <a:r>
              <a:rPr lang="en-US" sz="3600" dirty="0"/>
              <a:t>=</a:t>
            </a:r>
            <a:r>
              <a:rPr lang="en-US" sz="3600" b="1" dirty="0"/>
              <a:t>F</a:t>
            </a:r>
            <a:r>
              <a:rPr lang="en-US" sz="3600" dirty="0"/>
              <a:t>ocal </a:t>
            </a:r>
            <a:r>
              <a:rPr lang="en-US" sz="3600" b="1" dirty="0"/>
              <a:t>A</a:t>
            </a:r>
            <a:r>
              <a:rPr lang="en-US" sz="3600" dirty="0"/>
              <a:t>ttention </a:t>
            </a:r>
            <a:r>
              <a:rPr lang="en-US" sz="3600" b="1" dirty="0"/>
              <a:t>S</a:t>
            </a:r>
            <a:r>
              <a:rPr lang="en-US" sz="3600" dirty="0"/>
              <a:t>chema=</a:t>
            </a:r>
            <a:r>
              <a:rPr lang="en-US" sz="3600" b="1" u="sng" dirty="0"/>
              <a:t>Awareness</a:t>
            </a:r>
            <a:br>
              <a:rPr lang="en-US" sz="3600" b="1" u="sng" dirty="0"/>
            </a:br>
            <a:r>
              <a:rPr lang="en-US" sz="3600" b="1" dirty="0"/>
              <a:t>					FM</a:t>
            </a:r>
            <a:r>
              <a:rPr lang="en-US" sz="3600" dirty="0"/>
              <a:t>=</a:t>
            </a:r>
            <a:r>
              <a:rPr lang="en-US" sz="3600" b="1" dirty="0"/>
              <a:t>F</a:t>
            </a:r>
            <a:r>
              <a:rPr lang="en-US" sz="3600" dirty="0"/>
              <a:t>ocal </a:t>
            </a:r>
            <a:r>
              <a:rPr lang="en-US" sz="3600" b="1" dirty="0"/>
              <a:t>M</a:t>
            </a:r>
            <a:r>
              <a:rPr lang="en-US" sz="3600" dirty="0"/>
              <a:t>odel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20885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6598">
        <p:fade/>
      </p:transition>
    </mc:Choice>
    <mc:Fallback xmlns="">
      <p:transition spd="med" advTm="2659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51" grpId="0"/>
      <p:bldP spid="53" grpId="0"/>
      <p:bldP spid="55" grpId="0"/>
      <p:bldP spid="56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CFA10161-80C2-428C-8344-3822E50D21C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04796546"/>
                  </p:ext>
                </p:extLst>
              </p:nvPr>
            </p:nvGraphicFramePr>
            <p:xfrm>
              <a:off x="793483" y="2997071"/>
              <a:ext cx="16697474" cy="4754880"/>
            </p:xfrm>
            <a:graphic>
              <a:graphicData uri="http://schemas.openxmlformats.org/drawingml/2006/table">
                <a:tbl>
                  <a:tblPr bandRow="1">
                    <a:tableStyleId>{5C22544A-7EE6-4342-B048-85BDC9FD1C3A}</a:tableStyleId>
                  </a:tblPr>
                  <a:tblGrid>
                    <a:gridCol w="4042116">
                      <a:extLst>
                        <a:ext uri="{9D8B030D-6E8A-4147-A177-3AD203B41FA5}">
                          <a16:colId xmlns:a16="http://schemas.microsoft.com/office/drawing/2014/main" val="2503029092"/>
                        </a:ext>
                      </a:extLst>
                    </a:gridCol>
                    <a:gridCol w="12655358">
                      <a:extLst>
                        <a:ext uri="{9D8B030D-6E8A-4147-A177-3AD203B41FA5}">
                          <a16:colId xmlns:a16="http://schemas.microsoft.com/office/drawing/2014/main" val="2717594692"/>
                        </a:ext>
                      </a:extLst>
                    </a:gridCol>
                  </a:tblGrid>
                  <a:tr h="914400"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sz="4800" b="1" i="0" dirty="0"/>
                            <a:t>Focal Awareness Model = SM </a:t>
                          </a:r>
                          <a14:m>
                            <m:oMath xmlns:m="http://schemas.openxmlformats.org/officeDocument/2006/math">
                              <m:r>
                                <a:rPr lang="en-US" sz="4800" b="1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ahoma" panose="020B0604030504040204" pitchFamily="34" charset="0"/>
                                </a:rPr>
                                <m:t>+</m:t>
                              </m:r>
                            </m:oMath>
                          </a14:m>
                          <a:r>
                            <a:rPr lang="en-US" sz="4800" b="1" i="0" dirty="0"/>
                            <a:t> FAS </a:t>
                          </a:r>
                          <a14:m>
                            <m:oMath xmlns:m="http://schemas.openxmlformats.org/officeDocument/2006/math">
                              <m:r>
                                <a:rPr lang="en-US" sz="4800" b="1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ahoma" panose="020B0604030504040204" pitchFamily="34" charset="0"/>
                                </a:rPr>
                                <m:t>+</m:t>
                              </m:r>
                            </m:oMath>
                          </a14:m>
                          <a:r>
                            <a:rPr lang="en-US" sz="4800" b="1" i="0" dirty="0"/>
                            <a:t> FM</a:t>
                          </a:r>
                          <a:endParaRPr lang="en-US" sz="4800" b="1" i="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9999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 sz="38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466172394"/>
                      </a:ext>
                    </a:extLst>
                  </a:tr>
                  <a:tr h="1280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b="1" dirty="0">
                              <a:solidFill>
                                <a:schemeClr val="tx1"/>
                              </a:solidFill>
                            </a:rPr>
                            <a:t>Of Objects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b="0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</a:p>
                        <a:p>
                          <a:pPr algn="ctr"/>
                          <a:r>
                            <a:rPr lang="en-US" sz="3800" b="0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</a:p>
                      </a:txBody>
                      <a:tcPr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175170540"/>
                      </a:ext>
                    </a:extLst>
                  </a:tr>
                  <a:tr h="1280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b="1" dirty="0">
                              <a:solidFill>
                                <a:schemeClr val="tx1"/>
                              </a:solidFill>
                            </a:rPr>
                            <a:t>Of Concepts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b="0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br>
                            <a:rPr lang="en-US" sz="3800" b="1" dirty="0">
                              <a:solidFill>
                                <a:schemeClr val="tx1"/>
                              </a:solidFill>
                            </a:rPr>
                          </a:br>
                          <a:r>
                            <a:rPr lang="en-US" sz="3800" b="1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endParaRPr lang="en-US" sz="38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933927098"/>
                      </a:ext>
                    </a:extLst>
                  </a:tr>
                  <a:tr h="1280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b="1" dirty="0">
                              <a:solidFill>
                                <a:schemeClr val="tx1"/>
                              </a:solidFill>
                            </a:rPr>
                            <a:t>Of Self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3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99604376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CFA10161-80C2-428C-8344-3822E50D21C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04796546"/>
                  </p:ext>
                </p:extLst>
              </p:nvPr>
            </p:nvGraphicFramePr>
            <p:xfrm>
              <a:off x="793483" y="2997071"/>
              <a:ext cx="16697474" cy="4754880"/>
            </p:xfrm>
            <a:graphic>
              <a:graphicData uri="http://schemas.openxmlformats.org/drawingml/2006/table">
                <a:tbl>
                  <a:tblPr bandRow="1">
                    <a:tableStyleId>{5C22544A-7EE6-4342-B048-85BDC9FD1C3A}</a:tableStyleId>
                  </a:tblPr>
                  <a:tblGrid>
                    <a:gridCol w="4042116">
                      <a:extLst>
                        <a:ext uri="{9D8B030D-6E8A-4147-A177-3AD203B41FA5}">
                          <a16:colId xmlns:a16="http://schemas.microsoft.com/office/drawing/2014/main" val="2503029092"/>
                        </a:ext>
                      </a:extLst>
                    </a:gridCol>
                    <a:gridCol w="12655358">
                      <a:extLst>
                        <a:ext uri="{9D8B030D-6E8A-4147-A177-3AD203B41FA5}">
                          <a16:colId xmlns:a16="http://schemas.microsoft.com/office/drawing/2014/main" val="2717594692"/>
                        </a:ext>
                      </a:extLst>
                    </a:gridCol>
                  </a:tblGrid>
                  <a:tr h="914400">
                    <a:tc grid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09" t="-10667" r="-146" b="-424000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 sz="38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466172394"/>
                      </a:ext>
                    </a:extLst>
                  </a:tr>
                  <a:tr h="1280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b="1" dirty="0">
                              <a:solidFill>
                                <a:schemeClr val="tx1"/>
                              </a:solidFill>
                            </a:rPr>
                            <a:t>Of Objects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b="0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</a:p>
                        <a:p>
                          <a:pPr algn="ctr"/>
                          <a:r>
                            <a:rPr lang="en-US" sz="3800" b="0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</a:p>
                      </a:txBody>
                      <a:tcPr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175170540"/>
                      </a:ext>
                    </a:extLst>
                  </a:tr>
                  <a:tr h="1280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b="1" dirty="0">
                              <a:solidFill>
                                <a:schemeClr val="tx1"/>
                              </a:solidFill>
                            </a:rPr>
                            <a:t>Of Concepts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b="0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br>
                            <a:rPr lang="en-US" sz="3800" b="1" dirty="0">
                              <a:solidFill>
                                <a:schemeClr val="tx1"/>
                              </a:solidFill>
                            </a:rPr>
                          </a:br>
                          <a:r>
                            <a:rPr lang="en-US" sz="3800" b="1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endParaRPr lang="en-US" sz="38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933927098"/>
                      </a:ext>
                    </a:extLst>
                  </a:tr>
                  <a:tr h="1280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b="1" dirty="0">
                              <a:solidFill>
                                <a:schemeClr val="tx1"/>
                              </a:solidFill>
                            </a:rPr>
                            <a:t>Of Self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3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99604376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77A5A65A-0A33-4C73-BDB3-C557465F5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2800" y="228601"/>
            <a:ext cx="15408157" cy="2229738"/>
          </a:xfrm>
        </p:spPr>
        <p:txBody>
          <a:bodyPr/>
          <a:lstStyle/>
          <a:p>
            <a:r>
              <a:rPr lang="en-US" dirty="0"/>
              <a:t>Modeler’s Focal Awareness: (w/ SM=FAS)</a:t>
            </a:r>
            <a:br>
              <a:rPr lang="en-US" dirty="0"/>
            </a:b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(in qualia or sensory representations)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8C3692-F3A9-41DD-8AF1-21A1C6F37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FA7B1-9781-4CDD-AD7A-615476979112}" type="slidenum">
              <a:rPr lang="en-US" smtClean="0"/>
              <a:pPr>
                <a:defRPr/>
              </a:pPr>
              <a:t>79</a:t>
            </a:fld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C39F07B-1BA5-4D8D-BB9F-D213064E2F0F}"/>
              </a:ext>
            </a:extLst>
          </p:cNvPr>
          <p:cNvSpPr txBox="1"/>
          <p:nvPr/>
        </p:nvSpPr>
        <p:spPr>
          <a:xfrm>
            <a:off x="8193024" y="4215384"/>
            <a:ext cx="2145139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 dirty="0"/>
              <a:t>[aware]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B475A2A-D945-4C83-8209-23B83B937D3F}"/>
              </a:ext>
            </a:extLst>
          </p:cNvPr>
          <p:cNvSpPr txBox="1"/>
          <p:nvPr/>
        </p:nvSpPr>
        <p:spPr>
          <a:xfrm>
            <a:off x="10287000" y="4215384"/>
            <a:ext cx="2776722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 dirty="0"/>
              <a:t>+ [Object]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9A34FAF-D306-4122-8C71-22B4567C49D9}"/>
              </a:ext>
            </a:extLst>
          </p:cNvPr>
          <p:cNvSpPr txBox="1"/>
          <p:nvPr/>
        </p:nvSpPr>
        <p:spPr>
          <a:xfrm>
            <a:off x="10287000" y="5486400"/>
            <a:ext cx="3163045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 dirty="0"/>
              <a:t>+ [Concept]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F5ACC4A-7576-4E4D-B7C7-14090A262638}"/>
              </a:ext>
            </a:extLst>
          </p:cNvPr>
          <p:cNvSpPr txBox="1"/>
          <p:nvPr/>
        </p:nvSpPr>
        <p:spPr>
          <a:xfrm>
            <a:off x="7104704" y="5486400"/>
            <a:ext cx="3249608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 dirty="0"/>
              <a:t>[recognizes]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DE1FB14-40CF-4097-9A96-DCFA17B29654}"/>
              </a:ext>
            </a:extLst>
          </p:cNvPr>
          <p:cNvSpPr txBox="1"/>
          <p:nvPr/>
        </p:nvSpPr>
        <p:spPr>
          <a:xfrm>
            <a:off x="8193024" y="6775704"/>
            <a:ext cx="2145139" cy="67710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3800" b="1" dirty="0"/>
              <a:t>[aware]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8F09B65-AEC8-4E73-AE44-9ECDE59D81D6}"/>
              </a:ext>
            </a:extLst>
          </p:cNvPr>
          <p:cNvSpPr txBox="1"/>
          <p:nvPr/>
        </p:nvSpPr>
        <p:spPr>
          <a:xfrm>
            <a:off x="14849856" y="4023360"/>
            <a:ext cx="2547492" cy="1077218"/>
          </a:xfrm>
          <a:prstGeom prst="rect">
            <a:avLst/>
          </a:prstGeom>
          <a:noFill/>
          <a:ln w="57150">
            <a:solidFill>
              <a:schemeClr val="accent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</a:rPr>
              <a:t>Self-less</a:t>
            </a:r>
            <a:br>
              <a:rPr lang="en-US" sz="3200" b="1" i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</a:rPr>
              <a:t>Awareness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83A19C8-D90D-4D76-AC12-65C4162F8E4B}"/>
              </a:ext>
            </a:extLst>
          </p:cNvPr>
          <p:cNvSpPr txBox="1"/>
          <p:nvPr/>
        </p:nvSpPr>
        <p:spPr>
          <a:xfrm>
            <a:off x="14628691" y="5286345"/>
            <a:ext cx="2770309" cy="1077218"/>
          </a:xfrm>
          <a:prstGeom prst="rect">
            <a:avLst/>
          </a:prstGeom>
          <a:noFill/>
          <a:ln w="57150">
            <a:solidFill>
              <a:schemeClr val="accent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</a:rPr>
              <a:t>Self-less</a:t>
            </a:r>
            <a:br>
              <a:rPr lang="en-US" sz="3200" b="1" i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</a:rPr>
              <a:t>Recognition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2D55B06-6770-4107-820E-DA31D53C565E}"/>
              </a:ext>
            </a:extLst>
          </p:cNvPr>
          <p:cNvSpPr txBox="1"/>
          <p:nvPr/>
        </p:nvSpPr>
        <p:spPr>
          <a:xfrm>
            <a:off x="2264080" y="8194531"/>
            <a:ext cx="137633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SM</a:t>
            </a:r>
            <a:r>
              <a:rPr lang="en-US" sz="3600" dirty="0"/>
              <a:t>=</a:t>
            </a:r>
            <a:r>
              <a:rPr lang="en-US" sz="3600" b="1" dirty="0"/>
              <a:t>S</a:t>
            </a:r>
            <a:r>
              <a:rPr lang="en-US" sz="3600" dirty="0"/>
              <a:t>elf-</a:t>
            </a:r>
            <a:r>
              <a:rPr lang="en-US" sz="3600" b="1" dirty="0"/>
              <a:t>M</a:t>
            </a:r>
            <a:r>
              <a:rPr lang="en-US" sz="3600" dirty="0"/>
              <a:t>odel	 	</a:t>
            </a:r>
            <a:r>
              <a:rPr lang="en-US" sz="3600" b="1" dirty="0"/>
              <a:t>FAS</a:t>
            </a:r>
            <a:r>
              <a:rPr lang="en-US" sz="3600" dirty="0"/>
              <a:t>=</a:t>
            </a:r>
            <a:r>
              <a:rPr lang="en-US" sz="3600" b="1" dirty="0"/>
              <a:t>F</a:t>
            </a:r>
            <a:r>
              <a:rPr lang="en-US" sz="3600" dirty="0"/>
              <a:t>ocal </a:t>
            </a:r>
            <a:r>
              <a:rPr lang="en-US" sz="3600" b="1" dirty="0"/>
              <a:t>A</a:t>
            </a:r>
            <a:r>
              <a:rPr lang="en-US" sz="3600" dirty="0"/>
              <a:t>ttention </a:t>
            </a:r>
            <a:r>
              <a:rPr lang="en-US" sz="3600" b="1" dirty="0"/>
              <a:t>S</a:t>
            </a:r>
            <a:r>
              <a:rPr lang="en-US" sz="3600" dirty="0"/>
              <a:t>chema=</a:t>
            </a:r>
            <a:r>
              <a:rPr lang="en-US" sz="3600" b="1" u="sng" dirty="0"/>
              <a:t>Awareness</a:t>
            </a:r>
            <a:br>
              <a:rPr lang="en-US" sz="3600" b="1" u="sng" dirty="0"/>
            </a:br>
            <a:r>
              <a:rPr lang="en-US" sz="3600" b="1" dirty="0"/>
              <a:t>					FM</a:t>
            </a:r>
            <a:r>
              <a:rPr lang="en-US" sz="3600" dirty="0"/>
              <a:t>=</a:t>
            </a:r>
            <a:r>
              <a:rPr lang="en-US" sz="3600" b="1" dirty="0"/>
              <a:t>F</a:t>
            </a:r>
            <a:r>
              <a:rPr lang="en-US" sz="3600" dirty="0"/>
              <a:t>ocal </a:t>
            </a:r>
            <a:r>
              <a:rPr lang="en-US" sz="3600" b="1" dirty="0"/>
              <a:t>M</a:t>
            </a:r>
            <a:r>
              <a:rPr lang="en-US" sz="3600" dirty="0"/>
              <a:t>odel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3A492CF-0CDB-40EF-9B75-11602AD7F620}"/>
              </a:ext>
            </a:extLst>
          </p:cNvPr>
          <p:cNvGrpSpPr/>
          <p:nvPr/>
        </p:nvGrpSpPr>
        <p:grpSpPr>
          <a:xfrm>
            <a:off x="8460052" y="7345680"/>
            <a:ext cx="1547548" cy="274320"/>
            <a:chOff x="8419412" y="6223926"/>
            <a:chExt cx="1547548" cy="274320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F89D14A8-E91D-4FA8-8C49-A04674DF96A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419412" y="6224594"/>
              <a:ext cx="277548" cy="273652"/>
            </a:xfrm>
            <a:prstGeom prst="line">
              <a:avLst/>
            </a:prstGeom>
            <a:solidFill>
              <a:schemeClr val="accent1"/>
            </a:solidFill>
            <a:ln w="50800" cap="flat" cmpd="sng" algn="ctr">
              <a:solidFill>
                <a:srgbClr val="FF0000"/>
              </a:solidFill>
              <a:prstDash val="solid"/>
              <a:round/>
              <a:headEnd type="triangle" w="lg" len="lg"/>
              <a:tailEnd type="none" w="lg" len="lg"/>
            </a:ln>
            <a:effectLst/>
          </p:spPr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D7DFFE47-C7B8-4FB9-AAC6-6607E25E26F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696960" y="6498246"/>
              <a:ext cx="1005840" cy="0"/>
            </a:xfrm>
            <a:prstGeom prst="line">
              <a:avLst/>
            </a:prstGeom>
            <a:solidFill>
              <a:schemeClr val="accent1"/>
            </a:solidFill>
            <a:ln w="508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EC588A32-091B-4D72-9440-97F12A25E929}"/>
                </a:ext>
              </a:extLst>
            </p:cNvPr>
            <p:cNvCxnSpPr>
              <a:cxnSpLocks/>
            </p:cNvCxnSpPr>
            <p:nvPr/>
          </p:nvCxnSpPr>
          <p:spPr bwMode="auto">
            <a:xfrm rot="16200000">
              <a:off x="9692640" y="6223926"/>
              <a:ext cx="274320" cy="274320"/>
            </a:xfrm>
            <a:prstGeom prst="straightConnector1">
              <a:avLst/>
            </a:prstGeom>
            <a:solidFill>
              <a:schemeClr val="accent1"/>
            </a:solidFill>
            <a:ln w="508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098785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662">
        <p:fade/>
      </p:transition>
    </mc:Choice>
    <mc:Fallback xmlns="">
      <p:transition spd="med" advTm="1662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1FBB14D-4675-4B4B-8ACA-E6234185831A}"/>
              </a:ext>
            </a:extLst>
          </p:cNvPr>
          <p:cNvSpPr txBox="1"/>
          <p:nvPr/>
        </p:nvSpPr>
        <p:spPr>
          <a:xfrm>
            <a:off x="3987800" y="4419600"/>
            <a:ext cx="9844362" cy="37702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9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C</a:t>
            </a:r>
            <a:r>
              <a:rPr lang="en-US" sz="23900" b="1" dirty="0">
                <a:ln>
                  <a:solidFill>
                    <a:schemeClr val="tx1"/>
                  </a:solidFill>
                </a:ln>
                <a:solidFill>
                  <a:srgbClr val="00FFFF"/>
                </a:solidFill>
              </a:rPr>
              <a:t>o</a:t>
            </a:r>
            <a:r>
              <a:rPr lang="en-US" sz="23900" b="1" dirty="0">
                <a:ln>
                  <a:solidFill>
                    <a:schemeClr val="tx1"/>
                  </a:solidFill>
                </a:ln>
                <a:solidFill>
                  <a:srgbClr val="00FF00"/>
                </a:solidFill>
              </a:rPr>
              <a:t>l</a:t>
            </a:r>
            <a:r>
              <a:rPr lang="en-US" sz="23900" b="1" dirty="0">
                <a:ln>
                  <a:solidFill>
                    <a:schemeClr val="tx1"/>
                  </a:solidFill>
                </a:ln>
                <a:solidFill>
                  <a:srgbClr val="FF00FF"/>
                </a:solidFill>
              </a:rPr>
              <a:t>o</a:t>
            </a:r>
            <a:r>
              <a:rPr lang="en-US" sz="23900" b="1" dirty="0">
                <a:ln>
                  <a:solidFill>
                    <a:schemeClr val="tx1"/>
                  </a:solidFill>
                </a:ln>
                <a:solidFill>
                  <a:srgbClr val="0000FF"/>
                </a:solidFill>
              </a:rPr>
              <a:t>r</a:t>
            </a:r>
            <a:r>
              <a:rPr lang="en-US" sz="239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s</a:t>
            </a:r>
            <a:endParaRPr lang="en-US" sz="23900" b="1" dirty="0">
              <a:ln>
                <a:solidFill>
                  <a:schemeClr val="tx1"/>
                </a:solidFill>
              </a:ln>
              <a:solidFill>
                <a:srgbClr val="FF00FF"/>
              </a:solidFill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553269" y="2895600"/>
            <a:ext cx="8213105" cy="3291840"/>
            <a:chOff x="-615131" y="2895600"/>
            <a:chExt cx="8213105" cy="3291840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4200" y="2895600"/>
              <a:ext cx="4473774" cy="3291840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-615131" y="4191000"/>
              <a:ext cx="3552575" cy="9848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2800" b="1" dirty="0">
                  <a:solidFill>
                    <a:schemeClr val="tx2"/>
                  </a:solidFill>
                </a:rPr>
                <a:t>Short Wavelength</a:t>
              </a:r>
              <a:br>
                <a:rPr lang="en-US" sz="2800" b="1" dirty="0">
                  <a:solidFill>
                    <a:schemeClr val="tx2"/>
                  </a:solidFill>
                </a:rPr>
              </a:br>
              <a:r>
                <a:rPr lang="en-US" sz="2800" b="1" dirty="0">
                  <a:solidFill>
                    <a:schemeClr val="tx2"/>
                  </a:solidFill>
                </a:rPr>
                <a:t>Blue Light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 We Experience the </a:t>
            </a:r>
            <a:r>
              <a:rPr lang="en-US" b="1" dirty="0"/>
              <a:t>World</a:t>
            </a:r>
            <a:r>
              <a:rPr lang="en-US" dirty="0"/>
              <a:t> </a:t>
            </a:r>
            <a:br>
              <a:rPr lang="en-US" dirty="0"/>
            </a:br>
            <a:r>
              <a:rPr lang="en-US" b="1" u="sng" dirty="0"/>
              <a:t>OR</a:t>
            </a:r>
            <a:r>
              <a:rPr lang="en-US" dirty="0"/>
              <a:t> Our </a:t>
            </a:r>
            <a:r>
              <a:rPr lang="en-US" b="1" dirty="0"/>
              <a:t>Model of the World?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FA7B1-9781-4CDD-AD7A-615476979112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grpSp>
        <p:nvGrpSpPr>
          <p:cNvPr id="24" name="Group 23"/>
          <p:cNvGrpSpPr/>
          <p:nvPr/>
        </p:nvGrpSpPr>
        <p:grpSpPr>
          <a:xfrm>
            <a:off x="8922074" y="2897949"/>
            <a:ext cx="8159987" cy="3291840"/>
            <a:chOff x="7753674" y="2897949"/>
            <a:chExt cx="8159987" cy="3291840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3674" y="2897949"/>
              <a:ext cx="4473774" cy="3291840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12465281" y="4187952"/>
              <a:ext cx="3448380" cy="9848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</a:rPr>
                <a:t>Long Wavelength</a:t>
              </a:r>
              <a:br>
                <a:rPr lang="en-US" sz="2800" b="1" dirty="0">
                  <a:solidFill>
                    <a:srgbClr val="FF0000"/>
                  </a:solidFill>
                </a:rPr>
              </a:br>
              <a:r>
                <a:rPr lang="en-US" sz="2800" b="1" dirty="0">
                  <a:solidFill>
                    <a:srgbClr val="FF0000"/>
                  </a:solidFill>
                </a:rPr>
                <a:t>Red Light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24504" y="6309360"/>
            <a:ext cx="8641870" cy="3291840"/>
            <a:chOff x="-1043896" y="6309360"/>
            <a:chExt cx="8641870" cy="3291840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4200" y="6309360"/>
              <a:ext cx="4473774" cy="3291840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-1043896" y="7614791"/>
              <a:ext cx="4025461" cy="9848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2800" b="1" dirty="0">
                  <a:solidFill>
                    <a:schemeClr val="accent1">
                      <a:lumMod val="75000"/>
                    </a:schemeClr>
                  </a:solidFill>
                </a:rPr>
                <a:t>Medium Wavelength</a:t>
              </a:r>
              <a:br>
                <a:rPr lang="en-US" sz="2800" b="1" dirty="0">
                  <a:solidFill>
                    <a:schemeClr val="accent1">
                      <a:lumMod val="75000"/>
                    </a:schemeClr>
                  </a:solidFill>
                </a:rPr>
              </a:br>
              <a:r>
                <a:rPr lang="en-US" sz="2800" b="1" dirty="0">
                  <a:solidFill>
                    <a:schemeClr val="accent1">
                      <a:lumMod val="75000"/>
                    </a:schemeClr>
                  </a:solidFill>
                </a:rPr>
                <a:t>Green Light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8922075" y="6309360"/>
            <a:ext cx="7084372" cy="3291840"/>
            <a:chOff x="7753674" y="6309360"/>
            <a:chExt cx="7084372" cy="3291840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3674" y="6309360"/>
              <a:ext cx="4514526" cy="3291840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12465281" y="6934200"/>
              <a:ext cx="2372765" cy="19082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</a:rPr>
                <a:t>C</a:t>
              </a:r>
              <a:r>
                <a:rPr lang="en-US" sz="3600" b="1" dirty="0">
                  <a:solidFill>
                    <a:srgbClr val="00B050"/>
                  </a:solidFill>
                </a:rPr>
                <a:t>o</a:t>
              </a:r>
              <a:r>
                <a:rPr lang="en-US" sz="3600" b="1" dirty="0">
                  <a:solidFill>
                    <a:srgbClr val="0070C0"/>
                  </a:solidFill>
                </a:rPr>
                <a:t>l</a:t>
              </a:r>
              <a:r>
                <a:rPr lang="en-US" sz="3600" b="1" dirty="0">
                  <a:solidFill>
                    <a:schemeClr val="accent2">
                      <a:lumMod val="75000"/>
                    </a:schemeClr>
                  </a:solidFill>
                </a:rPr>
                <a:t>o</a:t>
              </a:r>
              <a:r>
                <a:rPr lang="en-US" sz="3600" b="1" dirty="0">
                  <a:solidFill>
                    <a:srgbClr val="9DA0D0"/>
                  </a:solidFill>
                </a:rPr>
                <a:t>r</a:t>
              </a:r>
              <a:r>
                <a:rPr lang="en-US" sz="3600" b="1" dirty="0">
                  <a:solidFill>
                    <a:srgbClr val="FF9966"/>
                  </a:solidFill>
                </a:rPr>
                <a:t>s</a:t>
              </a:r>
            </a:p>
            <a:p>
              <a:r>
                <a:rPr lang="en-US" sz="2600" b="1" dirty="0"/>
                <a:t>Exist Only in </a:t>
              </a:r>
            </a:p>
            <a:p>
              <a:r>
                <a:rPr lang="en-US" sz="2600" b="1" dirty="0"/>
                <a:t>Our Model of</a:t>
              </a:r>
            </a:p>
            <a:p>
              <a:r>
                <a:rPr lang="en-US" sz="2600" b="1" dirty="0"/>
                <a:t>the World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835712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2592">
        <p:fade/>
      </p:transition>
    </mc:Choice>
    <mc:Fallback xmlns="">
      <p:transition spd="med" advTm="4259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CFA10161-80C2-428C-8344-3822E50D21C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5576897"/>
                  </p:ext>
                </p:extLst>
              </p:nvPr>
            </p:nvGraphicFramePr>
            <p:xfrm>
              <a:off x="793483" y="2997071"/>
              <a:ext cx="16697474" cy="4754880"/>
            </p:xfrm>
            <a:graphic>
              <a:graphicData uri="http://schemas.openxmlformats.org/drawingml/2006/table">
                <a:tbl>
                  <a:tblPr bandRow="1">
                    <a:tableStyleId>{5C22544A-7EE6-4342-B048-85BDC9FD1C3A}</a:tableStyleId>
                  </a:tblPr>
                  <a:tblGrid>
                    <a:gridCol w="4042116">
                      <a:extLst>
                        <a:ext uri="{9D8B030D-6E8A-4147-A177-3AD203B41FA5}">
                          <a16:colId xmlns:a16="http://schemas.microsoft.com/office/drawing/2014/main" val="2503029092"/>
                        </a:ext>
                      </a:extLst>
                    </a:gridCol>
                    <a:gridCol w="12655358">
                      <a:extLst>
                        <a:ext uri="{9D8B030D-6E8A-4147-A177-3AD203B41FA5}">
                          <a16:colId xmlns:a16="http://schemas.microsoft.com/office/drawing/2014/main" val="2717594692"/>
                        </a:ext>
                      </a:extLst>
                    </a:gridCol>
                  </a:tblGrid>
                  <a:tr h="914400"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sz="4800" b="1" i="0" dirty="0"/>
                            <a:t>Focal Awareness Model = SM </a:t>
                          </a:r>
                          <a14:m>
                            <m:oMath xmlns:m="http://schemas.openxmlformats.org/officeDocument/2006/math">
                              <m:r>
                                <a:rPr lang="en-US" sz="48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ahoma" panose="020B0604030504040204" pitchFamily="34" charset="0"/>
                                </a:rPr>
                                <m:t>+</m:t>
                              </m:r>
                              <m:r>
                                <a:rPr lang="en-US" sz="4800" b="1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ahoma" panose="020B0604030504040204" pitchFamily="34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4800" b="1" i="0" dirty="0" smtClean="0"/>
                                <m:t>FAS</m:t>
                              </m:r>
                              <m:r>
                                <m:rPr>
                                  <m:nor/>
                                </m:rPr>
                                <a:rPr lang="en-US" sz="4800" b="1" i="0" dirty="0" smtClean="0"/>
                                <m:t> </m:t>
                              </m:r>
                            </m:oMath>
                          </a14:m>
                          <a:r>
                            <a:rPr lang="en-US" sz="4800" b="0" i="0" dirty="0"/>
                            <a:t>+</a:t>
                          </a:r>
                          <a:r>
                            <a:rPr lang="en-US" sz="4800" b="1" i="0" dirty="0"/>
                            <a:t> FM</a:t>
                          </a:r>
                          <a:endParaRPr lang="en-US" sz="4800" b="1" i="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9999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 sz="38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466172394"/>
                      </a:ext>
                    </a:extLst>
                  </a:tr>
                  <a:tr h="1280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b="1" dirty="0">
                              <a:solidFill>
                                <a:schemeClr val="tx1"/>
                              </a:solidFill>
                            </a:rPr>
                            <a:t>Of Objects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b="0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</a:p>
                        <a:p>
                          <a:pPr algn="ctr"/>
                          <a:r>
                            <a:rPr lang="en-US" sz="3800" b="0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</a:p>
                      </a:txBody>
                      <a:tcPr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175170540"/>
                      </a:ext>
                    </a:extLst>
                  </a:tr>
                  <a:tr h="1280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b="1" dirty="0">
                              <a:solidFill>
                                <a:schemeClr val="tx1"/>
                              </a:solidFill>
                            </a:rPr>
                            <a:t>Of Concepts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b="0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br>
                            <a:rPr lang="en-US" sz="3800" b="1" dirty="0">
                              <a:solidFill>
                                <a:schemeClr val="tx1"/>
                              </a:solidFill>
                            </a:rPr>
                          </a:br>
                          <a:r>
                            <a:rPr lang="en-US" sz="3800" b="1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endParaRPr lang="en-US" sz="38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933927098"/>
                      </a:ext>
                    </a:extLst>
                  </a:tr>
                  <a:tr h="1280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b="1" dirty="0">
                              <a:solidFill>
                                <a:schemeClr val="tx1"/>
                              </a:solidFill>
                            </a:rPr>
                            <a:t>Of Self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3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99604376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CFA10161-80C2-428C-8344-3822E50D21C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5576897"/>
                  </p:ext>
                </p:extLst>
              </p:nvPr>
            </p:nvGraphicFramePr>
            <p:xfrm>
              <a:off x="793483" y="2997071"/>
              <a:ext cx="16697474" cy="4754880"/>
            </p:xfrm>
            <a:graphic>
              <a:graphicData uri="http://schemas.openxmlformats.org/drawingml/2006/table">
                <a:tbl>
                  <a:tblPr bandRow="1">
                    <a:tableStyleId>{5C22544A-7EE6-4342-B048-85BDC9FD1C3A}</a:tableStyleId>
                  </a:tblPr>
                  <a:tblGrid>
                    <a:gridCol w="4042116">
                      <a:extLst>
                        <a:ext uri="{9D8B030D-6E8A-4147-A177-3AD203B41FA5}">
                          <a16:colId xmlns:a16="http://schemas.microsoft.com/office/drawing/2014/main" val="2503029092"/>
                        </a:ext>
                      </a:extLst>
                    </a:gridCol>
                    <a:gridCol w="12655358">
                      <a:extLst>
                        <a:ext uri="{9D8B030D-6E8A-4147-A177-3AD203B41FA5}">
                          <a16:colId xmlns:a16="http://schemas.microsoft.com/office/drawing/2014/main" val="2717594692"/>
                        </a:ext>
                      </a:extLst>
                    </a:gridCol>
                  </a:tblGrid>
                  <a:tr h="914400">
                    <a:tc grid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09" t="-10667" r="-146" b="-424000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 sz="38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466172394"/>
                      </a:ext>
                    </a:extLst>
                  </a:tr>
                  <a:tr h="1280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b="1" dirty="0">
                              <a:solidFill>
                                <a:schemeClr val="tx1"/>
                              </a:solidFill>
                            </a:rPr>
                            <a:t>Of Objects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b="0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</a:p>
                        <a:p>
                          <a:pPr algn="ctr"/>
                          <a:r>
                            <a:rPr lang="en-US" sz="3800" b="0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</a:p>
                      </a:txBody>
                      <a:tcPr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175170540"/>
                      </a:ext>
                    </a:extLst>
                  </a:tr>
                  <a:tr h="1280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b="1" dirty="0">
                              <a:solidFill>
                                <a:schemeClr val="tx1"/>
                              </a:solidFill>
                            </a:rPr>
                            <a:t>Of Concepts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b="0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br>
                            <a:rPr lang="en-US" sz="3800" b="1" dirty="0">
                              <a:solidFill>
                                <a:schemeClr val="tx1"/>
                              </a:solidFill>
                            </a:rPr>
                          </a:br>
                          <a:r>
                            <a:rPr lang="en-US" sz="3800" b="1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endParaRPr lang="en-US" sz="38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933927098"/>
                      </a:ext>
                    </a:extLst>
                  </a:tr>
                  <a:tr h="1280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b="1" dirty="0">
                              <a:solidFill>
                                <a:schemeClr val="tx1"/>
                              </a:solidFill>
                            </a:rPr>
                            <a:t>Of Self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3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99604376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77A5A65A-0A33-4C73-BDB3-C557465F5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2800" y="228601"/>
            <a:ext cx="15408157" cy="2229738"/>
          </a:xfrm>
        </p:spPr>
        <p:txBody>
          <a:bodyPr/>
          <a:lstStyle/>
          <a:p>
            <a:r>
              <a:rPr lang="en-US" dirty="0"/>
              <a:t>Modeler’s Focal Awareness: (w/ SM=FAS)</a:t>
            </a:r>
            <a:br>
              <a:rPr lang="en-US" dirty="0"/>
            </a:b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(in qualia or sensory representations)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8C3692-F3A9-41DD-8AF1-21A1C6F37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FA7B1-9781-4CDD-AD7A-615476979112}" type="slidenum">
              <a:rPr lang="en-US" smtClean="0"/>
              <a:pPr>
                <a:defRPr/>
              </a:pPr>
              <a:t>80</a:t>
            </a:fld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C39F07B-1BA5-4D8D-BB9F-D213064E2F0F}"/>
              </a:ext>
            </a:extLst>
          </p:cNvPr>
          <p:cNvSpPr txBox="1"/>
          <p:nvPr/>
        </p:nvSpPr>
        <p:spPr>
          <a:xfrm>
            <a:off x="8193024" y="4215384"/>
            <a:ext cx="2145139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 dirty="0"/>
              <a:t>[aware]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B475A2A-D945-4C83-8209-23B83B937D3F}"/>
              </a:ext>
            </a:extLst>
          </p:cNvPr>
          <p:cNvSpPr txBox="1"/>
          <p:nvPr/>
        </p:nvSpPr>
        <p:spPr>
          <a:xfrm>
            <a:off x="10287000" y="4215384"/>
            <a:ext cx="2776722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 dirty="0"/>
              <a:t>+ [Object]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9A34FAF-D306-4122-8C71-22B4567C49D9}"/>
              </a:ext>
            </a:extLst>
          </p:cNvPr>
          <p:cNvSpPr txBox="1"/>
          <p:nvPr/>
        </p:nvSpPr>
        <p:spPr>
          <a:xfrm>
            <a:off x="10287000" y="5486400"/>
            <a:ext cx="3163045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 dirty="0"/>
              <a:t>+ [Concept]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F5ACC4A-7576-4E4D-B7C7-14090A262638}"/>
              </a:ext>
            </a:extLst>
          </p:cNvPr>
          <p:cNvSpPr txBox="1"/>
          <p:nvPr/>
        </p:nvSpPr>
        <p:spPr>
          <a:xfrm>
            <a:off x="7104888" y="5486400"/>
            <a:ext cx="3249608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 dirty="0"/>
              <a:t>[recognizes]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D1B2FBF-454E-4578-9374-D9DB18005EA7}"/>
              </a:ext>
            </a:extLst>
          </p:cNvPr>
          <p:cNvSpPr txBox="1"/>
          <p:nvPr/>
        </p:nvSpPr>
        <p:spPr>
          <a:xfrm>
            <a:off x="5577840" y="6775704"/>
            <a:ext cx="6641562" cy="67710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3800" b="1" dirty="0"/>
              <a:t>[awareness of awareness]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D1095010-40E6-427A-8E6E-5F1BF6203089}"/>
              </a:ext>
            </a:extLst>
          </p:cNvPr>
          <p:cNvSpPr txBox="1"/>
          <p:nvPr/>
        </p:nvSpPr>
        <p:spPr>
          <a:xfrm>
            <a:off x="14851508" y="4023360"/>
            <a:ext cx="2547492" cy="1077218"/>
          </a:xfrm>
          <a:prstGeom prst="rect">
            <a:avLst/>
          </a:prstGeom>
          <a:noFill/>
          <a:ln w="57150">
            <a:solidFill>
              <a:schemeClr val="accent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</a:rPr>
              <a:t>Self-less</a:t>
            </a:r>
            <a:br>
              <a:rPr lang="en-US" sz="3200" b="1" i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</a:rPr>
              <a:t>Awareness 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6136EA4-E185-420C-8737-8109CF720E36}"/>
              </a:ext>
            </a:extLst>
          </p:cNvPr>
          <p:cNvSpPr txBox="1"/>
          <p:nvPr/>
        </p:nvSpPr>
        <p:spPr>
          <a:xfrm>
            <a:off x="14628691" y="5291279"/>
            <a:ext cx="2770309" cy="1077218"/>
          </a:xfrm>
          <a:prstGeom prst="rect">
            <a:avLst/>
          </a:prstGeom>
          <a:noFill/>
          <a:ln w="57150">
            <a:solidFill>
              <a:schemeClr val="accent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</a:rPr>
              <a:t>Self-less</a:t>
            </a:r>
            <a:br>
              <a:rPr lang="en-US" sz="3200" b="1" i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</a:rPr>
              <a:t>Recognition 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A6F51057-C289-4BD0-A8B8-BB36888D1445}"/>
              </a:ext>
            </a:extLst>
          </p:cNvPr>
          <p:cNvSpPr txBox="1"/>
          <p:nvPr/>
        </p:nvSpPr>
        <p:spPr>
          <a:xfrm>
            <a:off x="12369800" y="6567229"/>
            <a:ext cx="5029200" cy="1077218"/>
          </a:xfrm>
          <a:prstGeom prst="rect">
            <a:avLst/>
          </a:prstGeom>
          <a:noFill/>
          <a:ln w="57150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</a:rPr>
              <a:t>Self-less, Location-less,</a:t>
            </a:r>
          </a:p>
          <a:p>
            <a:pPr algn="ctr"/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</a:rPr>
              <a:t>Object-less Awareness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87A1F25-B7CA-49CC-8CC5-1D4E293BD7B8}"/>
              </a:ext>
            </a:extLst>
          </p:cNvPr>
          <p:cNvSpPr txBox="1"/>
          <p:nvPr/>
        </p:nvSpPr>
        <p:spPr>
          <a:xfrm>
            <a:off x="2264080" y="8194531"/>
            <a:ext cx="137633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SM</a:t>
            </a:r>
            <a:r>
              <a:rPr lang="en-US" sz="3600" dirty="0"/>
              <a:t>=</a:t>
            </a:r>
            <a:r>
              <a:rPr lang="en-US" sz="3600" b="1" dirty="0"/>
              <a:t>S</a:t>
            </a:r>
            <a:r>
              <a:rPr lang="en-US" sz="3600" dirty="0"/>
              <a:t>elf-</a:t>
            </a:r>
            <a:r>
              <a:rPr lang="en-US" sz="3600" b="1" dirty="0"/>
              <a:t>M</a:t>
            </a:r>
            <a:r>
              <a:rPr lang="en-US" sz="3600" dirty="0"/>
              <a:t>odel	 	</a:t>
            </a:r>
            <a:r>
              <a:rPr lang="en-US" sz="3600" b="1" dirty="0"/>
              <a:t>FAS</a:t>
            </a:r>
            <a:r>
              <a:rPr lang="en-US" sz="3600" dirty="0"/>
              <a:t>=</a:t>
            </a:r>
            <a:r>
              <a:rPr lang="en-US" sz="3600" b="1" dirty="0"/>
              <a:t>F</a:t>
            </a:r>
            <a:r>
              <a:rPr lang="en-US" sz="3600" dirty="0"/>
              <a:t>ocal </a:t>
            </a:r>
            <a:r>
              <a:rPr lang="en-US" sz="3600" b="1" dirty="0"/>
              <a:t>A</a:t>
            </a:r>
            <a:r>
              <a:rPr lang="en-US" sz="3600" dirty="0"/>
              <a:t>ttention </a:t>
            </a:r>
            <a:r>
              <a:rPr lang="en-US" sz="3600" b="1" dirty="0"/>
              <a:t>S</a:t>
            </a:r>
            <a:r>
              <a:rPr lang="en-US" sz="3600" dirty="0"/>
              <a:t>chema=</a:t>
            </a:r>
            <a:r>
              <a:rPr lang="en-US" sz="3600" b="1" u="sng" dirty="0"/>
              <a:t>Awareness</a:t>
            </a:r>
            <a:br>
              <a:rPr lang="en-US" sz="3600" b="1" u="sng" dirty="0"/>
            </a:br>
            <a:r>
              <a:rPr lang="en-US" sz="3600" b="1" dirty="0"/>
              <a:t>					FM</a:t>
            </a:r>
            <a:r>
              <a:rPr lang="en-US" sz="3600" dirty="0"/>
              <a:t>=</a:t>
            </a:r>
            <a:r>
              <a:rPr lang="en-US" sz="3600" b="1" dirty="0"/>
              <a:t>F</a:t>
            </a:r>
            <a:r>
              <a:rPr lang="en-US" sz="3600" dirty="0"/>
              <a:t>ocal </a:t>
            </a:r>
            <a:r>
              <a:rPr lang="en-US" sz="3600" b="1" dirty="0"/>
              <a:t>M</a:t>
            </a:r>
            <a:r>
              <a:rPr lang="en-US" sz="3600" dirty="0"/>
              <a:t>odel</a:t>
            </a:r>
          </a:p>
        </p:txBody>
      </p:sp>
    </p:spTree>
    <p:extLst>
      <p:ext uri="{BB962C8B-B14F-4D97-AF65-F5344CB8AC3E}">
        <p14:creationId xmlns:p14="http://schemas.microsoft.com/office/powerpoint/2010/main" val="725920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4416">
        <p:fade/>
      </p:transition>
    </mc:Choice>
    <mc:Fallback xmlns="">
      <p:transition spd="med" advTm="14416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CFA10161-80C2-428C-8344-3822E50D21C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80053497"/>
                  </p:ext>
                </p:extLst>
              </p:nvPr>
            </p:nvGraphicFramePr>
            <p:xfrm>
              <a:off x="793483" y="2997071"/>
              <a:ext cx="16697474" cy="4754880"/>
            </p:xfrm>
            <a:graphic>
              <a:graphicData uri="http://schemas.openxmlformats.org/drawingml/2006/table">
                <a:tbl>
                  <a:tblPr bandRow="1">
                    <a:tableStyleId>{5C22544A-7EE6-4342-B048-85BDC9FD1C3A}</a:tableStyleId>
                  </a:tblPr>
                  <a:tblGrid>
                    <a:gridCol w="4042116">
                      <a:extLst>
                        <a:ext uri="{9D8B030D-6E8A-4147-A177-3AD203B41FA5}">
                          <a16:colId xmlns:a16="http://schemas.microsoft.com/office/drawing/2014/main" val="2503029092"/>
                        </a:ext>
                      </a:extLst>
                    </a:gridCol>
                    <a:gridCol w="12655358">
                      <a:extLst>
                        <a:ext uri="{9D8B030D-6E8A-4147-A177-3AD203B41FA5}">
                          <a16:colId xmlns:a16="http://schemas.microsoft.com/office/drawing/2014/main" val="2717594692"/>
                        </a:ext>
                      </a:extLst>
                    </a:gridCol>
                  </a:tblGrid>
                  <a:tr h="914400"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sz="4800" b="1" i="0" dirty="0"/>
                            <a:t>Focal Awareness Model = SM </a:t>
                          </a:r>
                          <a14:m>
                            <m:oMath xmlns:m="http://schemas.openxmlformats.org/officeDocument/2006/math">
                              <m:r>
                                <a:rPr lang="en-US" sz="48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ahoma" panose="020B0604030504040204" pitchFamily="34" charset="0"/>
                                </a:rPr>
                                <m:t>+</m:t>
                              </m:r>
                              <m:r>
                                <a:rPr lang="en-US" sz="4800" b="1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ahoma" panose="020B0604030504040204" pitchFamily="34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4800" b="1" i="0" dirty="0" smtClean="0"/>
                                <m:t>FAS</m:t>
                              </m:r>
                              <m:r>
                                <m:rPr>
                                  <m:nor/>
                                </m:rPr>
                                <a:rPr lang="en-US" sz="4800" b="1" i="0" dirty="0" smtClean="0"/>
                                <m:t> </m:t>
                              </m:r>
                            </m:oMath>
                          </a14:m>
                          <a:r>
                            <a:rPr lang="en-US" sz="4800" b="0" i="0" dirty="0"/>
                            <a:t>+</a:t>
                          </a:r>
                          <a:r>
                            <a:rPr lang="en-US" sz="4800" b="1" i="0" dirty="0"/>
                            <a:t> FM</a:t>
                          </a:r>
                          <a:endParaRPr lang="en-US" sz="4800" b="1" i="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9999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 sz="38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466172394"/>
                      </a:ext>
                    </a:extLst>
                  </a:tr>
                  <a:tr h="1280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b="1" dirty="0">
                              <a:solidFill>
                                <a:schemeClr val="tx1"/>
                              </a:solidFill>
                            </a:rPr>
                            <a:t>Of Objects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b="0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</a:p>
                        <a:p>
                          <a:pPr algn="ctr"/>
                          <a:r>
                            <a:rPr lang="en-US" sz="3800" b="0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</a:p>
                      </a:txBody>
                      <a:tcPr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175170540"/>
                      </a:ext>
                    </a:extLst>
                  </a:tr>
                  <a:tr h="1280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b="1" dirty="0">
                              <a:solidFill>
                                <a:schemeClr val="tx1"/>
                              </a:solidFill>
                            </a:rPr>
                            <a:t>Of Concepts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b="0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br>
                            <a:rPr lang="en-US" sz="3800" b="1" dirty="0">
                              <a:solidFill>
                                <a:schemeClr val="tx1"/>
                              </a:solidFill>
                            </a:rPr>
                          </a:br>
                          <a:r>
                            <a:rPr lang="en-US" sz="3800" b="1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endParaRPr lang="en-US" sz="38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933927098"/>
                      </a:ext>
                    </a:extLst>
                  </a:tr>
                  <a:tr h="1280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b="1" dirty="0">
                              <a:solidFill>
                                <a:schemeClr val="tx1"/>
                              </a:solidFill>
                            </a:rPr>
                            <a:t>Of Self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3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99604376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CFA10161-80C2-428C-8344-3822E50D21C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80053497"/>
                  </p:ext>
                </p:extLst>
              </p:nvPr>
            </p:nvGraphicFramePr>
            <p:xfrm>
              <a:off x="793483" y="2997071"/>
              <a:ext cx="16697474" cy="4754880"/>
            </p:xfrm>
            <a:graphic>
              <a:graphicData uri="http://schemas.openxmlformats.org/drawingml/2006/table">
                <a:tbl>
                  <a:tblPr bandRow="1">
                    <a:tableStyleId>{5C22544A-7EE6-4342-B048-85BDC9FD1C3A}</a:tableStyleId>
                  </a:tblPr>
                  <a:tblGrid>
                    <a:gridCol w="4042116">
                      <a:extLst>
                        <a:ext uri="{9D8B030D-6E8A-4147-A177-3AD203B41FA5}">
                          <a16:colId xmlns:a16="http://schemas.microsoft.com/office/drawing/2014/main" val="2503029092"/>
                        </a:ext>
                      </a:extLst>
                    </a:gridCol>
                    <a:gridCol w="12655358">
                      <a:extLst>
                        <a:ext uri="{9D8B030D-6E8A-4147-A177-3AD203B41FA5}">
                          <a16:colId xmlns:a16="http://schemas.microsoft.com/office/drawing/2014/main" val="2717594692"/>
                        </a:ext>
                      </a:extLst>
                    </a:gridCol>
                  </a:tblGrid>
                  <a:tr h="914400">
                    <a:tc grid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09" t="-10667" r="-146" b="-424000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 sz="38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466172394"/>
                      </a:ext>
                    </a:extLst>
                  </a:tr>
                  <a:tr h="1280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b="1" dirty="0">
                              <a:solidFill>
                                <a:schemeClr val="tx1"/>
                              </a:solidFill>
                            </a:rPr>
                            <a:t>Of Objects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b="0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</a:p>
                        <a:p>
                          <a:pPr algn="ctr"/>
                          <a:r>
                            <a:rPr lang="en-US" sz="3800" b="0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</a:p>
                      </a:txBody>
                      <a:tcPr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175170540"/>
                      </a:ext>
                    </a:extLst>
                  </a:tr>
                  <a:tr h="1280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b="1" dirty="0">
                              <a:solidFill>
                                <a:schemeClr val="tx1"/>
                              </a:solidFill>
                            </a:rPr>
                            <a:t>Of Concepts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b="0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br>
                            <a:rPr lang="en-US" sz="3800" b="1" dirty="0">
                              <a:solidFill>
                                <a:schemeClr val="tx1"/>
                              </a:solidFill>
                            </a:rPr>
                          </a:br>
                          <a:r>
                            <a:rPr lang="en-US" sz="3800" b="1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endParaRPr lang="en-US" sz="38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933927098"/>
                      </a:ext>
                    </a:extLst>
                  </a:tr>
                  <a:tr h="1280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b="1" dirty="0">
                              <a:solidFill>
                                <a:schemeClr val="tx1"/>
                              </a:solidFill>
                            </a:rPr>
                            <a:t>Of Self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3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99604376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77A5A65A-0A33-4C73-BDB3-C557465F5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2800" y="228601"/>
            <a:ext cx="15408157" cy="2229738"/>
          </a:xfrm>
        </p:spPr>
        <p:txBody>
          <a:bodyPr/>
          <a:lstStyle/>
          <a:p>
            <a:r>
              <a:rPr lang="en-US" dirty="0"/>
              <a:t>Modeler’s Focal Awareness: (w/ SM=FAS)</a:t>
            </a:r>
            <a:br>
              <a:rPr lang="en-US" dirty="0"/>
            </a:b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(in qualia or sensory representations)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8C3692-F3A9-41DD-8AF1-21A1C6F37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FA7B1-9781-4CDD-AD7A-615476979112}" type="slidenum">
              <a:rPr lang="en-US" smtClean="0"/>
              <a:pPr>
                <a:defRPr/>
              </a:pPr>
              <a:t>81</a:t>
            </a:fld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C39F07B-1BA5-4D8D-BB9F-D213064E2F0F}"/>
              </a:ext>
            </a:extLst>
          </p:cNvPr>
          <p:cNvSpPr txBox="1"/>
          <p:nvPr/>
        </p:nvSpPr>
        <p:spPr>
          <a:xfrm>
            <a:off x="8193024" y="4215384"/>
            <a:ext cx="2145139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 dirty="0"/>
              <a:t>[aware]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B475A2A-D945-4C83-8209-23B83B937D3F}"/>
              </a:ext>
            </a:extLst>
          </p:cNvPr>
          <p:cNvSpPr txBox="1"/>
          <p:nvPr/>
        </p:nvSpPr>
        <p:spPr>
          <a:xfrm>
            <a:off x="10287000" y="4215384"/>
            <a:ext cx="2776722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 dirty="0"/>
              <a:t>+ [Object]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9A34FAF-D306-4122-8C71-22B4567C49D9}"/>
              </a:ext>
            </a:extLst>
          </p:cNvPr>
          <p:cNvSpPr txBox="1"/>
          <p:nvPr/>
        </p:nvSpPr>
        <p:spPr>
          <a:xfrm>
            <a:off x="10287000" y="5486400"/>
            <a:ext cx="3163045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 dirty="0"/>
              <a:t>+ [Concept]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F5ACC4A-7576-4E4D-B7C7-14090A262638}"/>
              </a:ext>
            </a:extLst>
          </p:cNvPr>
          <p:cNvSpPr txBox="1"/>
          <p:nvPr/>
        </p:nvSpPr>
        <p:spPr>
          <a:xfrm>
            <a:off x="7104888" y="5486400"/>
            <a:ext cx="3249608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 dirty="0"/>
              <a:t>[recognizes]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D1B2FBF-454E-4578-9374-D9DB18005EA7}"/>
              </a:ext>
            </a:extLst>
          </p:cNvPr>
          <p:cNvSpPr txBox="1"/>
          <p:nvPr/>
        </p:nvSpPr>
        <p:spPr>
          <a:xfrm>
            <a:off x="7854696" y="6775704"/>
            <a:ext cx="2834430" cy="67710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3800" b="1" dirty="0"/>
              <a:t>[presence]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D1095010-40E6-427A-8E6E-5F1BF6203089}"/>
              </a:ext>
            </a:extLst>
          </p:cNvPr>
          <p:cNvSpPr txBox="1"/>
          <p:nvPr/>
        </p:nvSpPr>
        <p:spPr>
          <a:xfrm>
            <a:off x="14851508" y="4025074"/>
            <a:ext cx="2547492" cy="1077218"/>
          </a:xfrm>
          <a:prstGeom prst="rect">
            <a:avLst/>
          </a:prstGeom>
          <a:noFill/>
          <a:ln w="57150">
            <a:solidFill>
              <a:schemeClr val="accent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</a:rPr>
              <a:t>Self-less</a:t>
            </a:r>
            <a:br>
              <a:rPr lang="en-US" sz="3200" b="1" i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</a:rPr>
              <a:t>Awareness 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6136EA4-E185-420C-8737-8109CF720E36}"/>
              </a:ext>
            </a:extLst>
          </p:cNvPr>
          <p:cNvSpPr txBox="1"/>
          <p:nvPr/>
        </p:nvSpPr>
        <p:spPr>
          <a:xfrm>
            <a:off x="14628691" y="5294376"/>
            <a:ext cx="2770309" cy="1077218"/>
          </a:xfrm>
          <a:prstGeom prst="rect">
            <a:avLst/>
          </a:prstGeom>
          <a:noFill/>
          <a:ln w="57150">
            <a:solidFill>
              <a:schemeClr val="accent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</a:rPr>
              <a:t>Self-less</a:t>
            </a:r>
            <a:br>
              <a:rPr lang="en-US" sz="3200" b="1" i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</a:rPr>
              <a:t>Recognition 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A6F51057-C289-4BD0-A8B8-BB36888D1445}"/>
              </a:ext>
            </a:extLst>
          </p:cNvPr>
          <p:cNvSpPr txBox="1"/>
          <p:nvPr/>
        </p:nvSpPr>
        <p:spPr>
          <a:xfrm>
            <a:off x="12369800" y="6565392"/>
            <a:ext cx="5029200" cy="1077218"/>
          </a:xfrm>
          <a:prstGeom prst="rect">
            <a:avLst/>
          </a:prstGeom>
          <a:noFill/>
          <a:ln w="57150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</a:rPr>
              <a:t>Self-less, Location-less,</a:t>
            </a:r>
          </a:p>
          <a:p>
            <a:pPr algn="ctr"/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</a:rPr>
              <a:t>Non-Physical Existence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D3F9462-2EBC-47A4-A518-E0A9309934A5}"/>
              </a:ext>
            </a:extLst>
          </p:cNvPr>
          <p:cNvSpPr txBox="1"/>
          <p:nvPr/>
        </p:nvSpPr>
        <p:spPr>
          <a:xfrm>
            <a:off x="2264080" y="8194531"/>
            <a:ext cx="137633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SM</a:t>
            </a:r>
            <a:r>
              <a:rPr lang="en-US" sz="3600" dirty="0"/>
              <a:t>=</a:t>
            </a:r>
            <a:r>
              <a:rPr lang="en-US" sz="3600" b="1" dirty="0"/>
              <a:t>S</a:t>
            </a:r>
            <a:r>
              <a:rPr lang="en-US" sz="3600" dirty="0"/>
              <a:t>elf-</a:t>
            </a:r>
            <a:r>
              <a:rPr lang="en-US" sz="3600" b="1" dirty="0"/>
              <a:t>M</a:t>
            </a:r>
            <a:r>
              <a:rPr lang="en-US" sz="3600" dirty="0"/>
              <a:t>odel	 	</a:t>
            </a:r>
            <a:r>
              <a:rPr lang="en-US" sz="3600" b="1" dirty="0"/>
              <a:t>FAS</a:t>
            </a:r>
            <a:r>
              <a:rPr lang="en-US" sz="3600" dirty="0"/>
              <a:t>=</a:t>
            </a:r>
            <a:r>
              <a:rPr lang="en-US" sz="3600" b="1" dirty="0"/>
              <a:t>F</a:t>
            </a:r>
            <a:r>
              <a:rPr lang="en-US" sz="3600" dirty="0"/>
              <a:t>ocal </a:t>
            </a:r>
            <a:r>
              <a:rPr lang="en-US" sz="3600" b="1" dirty="0"/>
              <a:t>A</a:t>
            </a:r>
            <a:r>
              <a:rPr lang="en-US" sz="3600" dirty="0"/>
              <a:t>ttention </a:t>
            </a:r>
            <a:r>
              <a:rPr lang="en-US" sz="3600" b="1" dirty="0"/>
              <a:t>S</a:t>
            </a:r>
            <a:r>
              <a:rPr lang="en-US" sz="3600" dirty="0"/>
              <a:t>chema=</a:t>
            </a:r>
            <a:r>
              <a:rPr lang="en-US" sz="3600" b="1" u="sng" dirty="0"/>
              <a:t>Awareness</a:t>
            </a:r>
            <a:br>
              <a:rPr lang="en-US" sz="3600" b="1" u="sng" dirty="0"/>
            </a:br>
            <a:r>
              <a:rPr lang="en-US" sz="3600" b="1" dirty="0"/>
              <a:t>					FM</a:t>
            </a:r>
            <a:r>
              <a:rPr lang="en-US" sz="3600" dirty="0"/>
              <a:t>=</a:t>
            </a:r>
            <a:r>
              <a:rPr lang="en-US" sz="3600" b="1" dirty="0"/>
              <a:t>F</a:t>
            </a:r>
            <a:r>
              <a:rPr lang="en-US" sz="3600" dirty="0"/>
              <a:t>ocal </a:t>
            </a:r>
            <a:r>
              <a:rPr lang="en-US" sz="3600" b="1" dirty="0"/>
              <a:t>M</a:t>
            </a:r>
            <a:r>
              <a:rPr lang="en-US" sz="3600" dirty="0"/>
              <a:t>odel</a:t>
            </a:r>
          </a:p>
        </p:txBody>
      </p:sp>
    </p:spTree>
    <p:extLst>
      <p:ext uri="{BB962C8B-B14F-4D97-AF65-F5344CB8AC3E}">
        <p14:creationId xmlns:p14="http://schemas.microsoft.com/office/powerpoint/2010/main" val="3384338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464">
        <p:fade/>
      </p:transition>
    </mc:Choice>
    <mc:Fallback xmlns="">
      <p:transition spd="med" advTm="12464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CFA10161-80C2-428C-8344-3822E50D21C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74030685"/>
                  </p:ext>
                </p:extLst>
              </p:nvPr>
            </p:nvGraphicFramePr>
            <p:xfrm>
              <a:off x="793483" y="2997071"/>
              <a:ext cx="16697474" cy="4754880"/>
            </p:xfrm>
            <a:graphic>
              <a:graphicData uri="http://schemas.openxmlformats.org/drawingml/2006/table">
                <a:tbl>
                  <a:tblPr bandRow="1">
                    <a:tableStyleId>{5C22544A-7EE6-4342-B048-85BDC9FD1C3A}</a:tableStyleId>
                  </a:tblPr>
                  <a:tblGrid>
                    <a:gridCol w="4042116">
                      <a:extLst>
                        <a:ext uri="{9D8B030D-6E8A-4147-A177-3AD203B41FA5}">
                          <a16:colId xmlns:a16="http://schemas.microsoft.com/office/drawing/2014/main" val="2503029092"/>
                        </a:ext>
                      </a:extLst>
                    </a:gridCol>
                    <a:gridCol w="12655358">
                      <a:extLst>
                        <a:ext uri="{9D8B030D-6E8A-4147-A177-3AD203B41FA5}">
                          <a16:colId xmlns:a16="http://schemas.microsoft.com/office/drawing/2014/main" val="2717594692"/>
                        </a:ext>
                      </a:extLst>
                    </a:gridCol>
                  </a:tblGrid>
                  <a:tr h="914400"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sz="4800" b="1" i="0" dirty="0"/>
                            <a:t>Diffuse Awareness Model = SM </a:t>
                          </a:r>
                          <a14:m>
                            <m:oMath xmlns:m="http://schemas.openxmlformats.org/officeDocument/2006/math">
                              <m:r>
                                <a:rPr lang="en-US" sz="4800" b="1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ahoma" panose="020B0604030504040204" pitchFamily="34" charset="0"/>
                                </a:rPr>
                                <m:t>+</m:t>
                              </m:r>
                            </m:oMath>
                          </a14:m>
                          <a:r>
                            <a:rPr lang="en-US" sz="4800" b="1" i="0" dirty="0"/>
                            <a:t> DAS </a:t>
                          </a:r>
                          <a14:m>
                            <m:oMath xmlns:m="http://schemas.openxmlformats.org/officeDocument/2006/math">
                              <m:r>
                                <a:rPr lang="en-US" sz="4800" b="1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ahoma" panose="020B0604030504040204" pitchFamily="34" charset="0"/>
                                </a:rPr>
                                <m:t>+</m:t>
                              </m:r>
                            </m:oMath>
                          </a14:m>
                          <a:r>
                            <a:rPr lang="en-US" sz="4800" b="1" i="0" dirty="0"/>
                            <a:t> “Object”</a:t>
                          </a:r>
                          <a:endParaRPr lang="en-US" sz="4800" b="1" i="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9999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 sz="38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466172394"/>
                      </a:ext>
                    </a:extLst>
                  </a:tr>
                  <a:tr h="1280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b="1" dirty="0">
                              <a:solidFill>
                                <a:schemeClr val="tx1"/>
                              </a:solidFill>
                            </a:rPr>
                            <a:t>Of WM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b="0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</a:p>
                        <a:p>
                          <a:pPr algn="ctr"/>
                          <a:r>
                            <a:rPr lang="en-US" sz="3800" b="0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</a:p>
                      </a:txBody>
                      <a:tcPr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175170540"/>
                      </a:ext>
                    </a:extLst>
                  </a:tr>
                  <a:tr h="1280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b="1" dirty="0">
                              <a:solidFill>
                                <a:schemeClr val="bg2">
                                  <a:lumMod val="50000"/>
                                  <a:lumOff val="50000"/>
                                </a:schemeClr>
                              </a:solidFill>
                            </a:rPr>
                            <a:t>Of Concepts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b="0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br>
                            <a:rPr lang="en-US" sz="3800" b="1" dirty="0">
                              <a:solidFill>
                                <a:schemeClr val="tx1"/>
                              </a:solidFill>
                            </a:rPr>
                          </a:br>
                          <a:r>
                            <a:rPr lang="en-US" sz="3800" b="1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endParaRPr lang="en-US" sz="38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933927098"/>
                      </a:ext>
                    </a:extLst>
                  </a:tr>
                  <a:tr h="1280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b="1" dirty="0">
                              <a:solidFill>
                                <a:schemeClr val="tx1"/>
                              </a:solidFill>
                            </a:rPr>
                            <a:t>Of Self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3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99604376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CFA10161-80C2-428C-8344-3822E50D21C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74030685"/>
                  </p:ext>
                </p:extLst>
              </p:nvPr>
            </p:nvGraphicFramePr>
            <p:xfrm>
              <a:off x="793483" y="2997071"/>
              <a:ext cx="16697474" cy="4754880"/>
            </p:xfrm>
            <a:graphic>
              <a:graphicData uri="http://schemas.openxmlformats.org/drawingml/2006/table">
                <a:tbl>
                  <a:tblPr bandRow="1">
                    <a:tableStyleId>{5C22544A-7EE6-4342-B048-85BDC9FD1C3A}</a:tableStyleId>
                  </a:tblPr>
                  <a:tblGrid>
                    <a:gridCol w="4042116">
                      <a:extLst>
                        <a:ext uri="{9D8B030D-6E8A-4147-A177-3AD203B41FA5}">
                          <a16:colId xmlns:a16="http://schemas.microsoft.com/office/drawing/2014/main" val="2503029092"/>
                        </a:ext>
                      </a:extLst>
                    </a:gridCol>
                    <a:gridCol w="12655358">
                      <a:extLst>
                        <a:ext uri="{9D8B030D-6E8A-4147-A177-3AD203B41FA5}">
                          <a16:colId xmlns:a16="http://schemas.microsoft.com/office/drawing/2014/main" val="2717594692"/>
                        </a:ext>
                      </a:extLst>
                    </a:gridCol>
                  </a:tblGrid>
                  <a:tr h="914400">
                    <a:tc grid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09" t="-10667" r="-146" b="-424000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 sz="38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466172394"/>
                      </a:ext>
                    </a:extLst>
                  </a:tr>
                  <a:tr h="1280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b="1" dirty="0">
                              <a:solidFill>
                                <a:schemeClr val="tx1"/>
                              </a:solidFill>
                            </a:rPr>
                            <a:t>Of WM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b="0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</a:p>
                        <a:p>
                          <a:pPr algn="ctr"/>
                          <a:r>
                            <a:rPr lang="en-US" sz="3800" b="0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</a:p>
                      </a:txBody>
                      <a:tcPr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175170540"/>
                      </a:ext>
                    </a:extLst>
                  </a:tr>
                  <a:tr h="1280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b="1" dirty="0">
                              <a:solidFill>
                                <a:schemeClr val="bg2">
                                  <a:lumMod val="50000"/>
                                  <a:lumOff val="50000"/>
                                </a:schemeClr>
                              </a:solidFill>
                            </a:rPr>
                            <a:t>Of Concepts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b="0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br>
                            <a:rPr lang="en-US" sz="3800" b="1" dirty="0">
                              <a:solidFill>
                                <a:schemeClr val="tx1"/>
                              </a:solidFill>
                            </a:rPr>
                          </a:br>
                          <a:r>
                            <a:rPr lang="en-US" sz="3800" b="1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endParaRPr lang="en-US" sz="38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933927098"/>
                      </a:ext>
                    </a:extLst>
                  </a:tr>
                  <a:tr h="1280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b="1" dirty="0">
                              <a:solidFill>
                                <a:schemeClr val="tx1"/>
                              </a:solidFill>
                            </a:rPr>
                            <a:t>Of Self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3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99604376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77A5A65A-0A33-4C73-BDB3-C557465F5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2800" y="228601"/>
            <a:ext cx="15241529" cy="2229738"/>
          </a:xfrm>
        </p:spPr>
        <p:txBody>
          <a:bodyPr/>
          <a:lstStyle/>
          <a:p>
            <a:r>
              <a:rPr lang="en-US" dirty="0"/>
              <a:t>Modeler’s Diffuse Awareness:</a:t>
            </a:r>
            <a:br>
              <a:rPr lang="en-US" dirty="0"/>
            </a:b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(in qualia or sensory representations)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8C3692-F3A9-41DD-8AF1-21A1C6F37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FA7B1-9781-4CDD-AD7A-615476979112}" type="slidenum">
              <a:rPr lang="en-US" smtClean="0"/>
              <a:pPr/>
              <a:t>82</a:t>
            </a:fld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C39F07B-1BA5-4D8D-BB9F-D213064E2F0F}"/>
              </a:ext>
            </a:extLst>
          </p:cNvPr>
          <p:cNvSpPr txBox="1"/>
          <p:nvPr/>
        </p:nvSpPr>
        <p:spPr>
          <a:xfrm>
            <a:off x="7112000" y="4191000"/>
            <a:ext cx="5570756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 dirty="0"/>
              <a:t>[SM] + [DAS] + [WM]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F5ACC4A-7576-4E4D-B7C7-14090A262638}"/>
              </a:ext>
            </a:extLst>
          </p:cNvPr>
          <p:cNvSpPr txBox="1"/>
          <p:nvPr/>
        </p:nvSpPr>
        <p:spPr>
          <a:xfrm>
            <a:off x="6858000" y="5486400"/>
            <a:ext cx="3698448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 dirty="0">
                <a:solidFill>
                  <a:schemeClr val="bg2">
                    <a:lumMod val="50000"/>
                    <a:lumOff val="50000"/>
                  </a:schemeClr>
                </a:solidFill>
              </a:rPr>
              <a:t>Not applicable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F95A1CD-1E9D-4F31-8043-A7A055486AFF}"/>
              </a:ext>
            </a:extLst>
          </p:cNvPr>
          <p:cNvSpPr txBox="1"/>
          <p:nvPr/>
        </p:nvSpPr>
        <p:spPr>
          <a:xfrm>
            <a:off x="7112000" y="6705600"/>
            <a:ext cx="5379999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 dirty="0"/>
              <a:t>[SM] + [DAS] + [SM]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36303AC-E0AF-440A-9FED-5BB22DF4C7A5}"/>
              </a:ext>
            </a:extLst>
          </p:cNvPr>
          <p:cNvSpPr txBox="1"/>
          <p:nvPr/>
        </p:nvSpPr>
        <p:spPr>
          <a:xfrm>
            <a:off x="1071622" y="8194531"/>
            <a:ext cx="1606491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SM</a:t>
            </a:r>
            <a:r>
              <a:rPr lang="en-US" sz="3600" dirty="0"/>
              <a:t>=</a:t>
            </a:r>
            <a:r>
              <a:rPr lang="en-US" sz="3600" b="1" dirty="0"/>
              <a:t>S</a:t>
            </a:r>
            <a:r>
              <a:rPr lang="en-US" sz="3600" dirty="0"/>
              <a:t>elf-</a:t>
            </a:r>
            <a:r>
              <a:rPr lang="en-US" sz="3600" b="1" dirty="0"/>
              <a:t>M</a:t>
            </a:r>
            <a:r>
              <a:rPr lang="en-US" sz="3600" dirty="0"/>
              <a:t>odel (=</a:t>
            </a:r>
            <a:r>
              <a:rPr lang="en-US" sz="3600" b="1" dirty="0"/>
              <a:t>DAS</a:t>
            </a:r>
            <a:r>
              <a:rPr lang="en-US" sz="3600" dirty="0"/>
              <a:t>)      	</a:t>
            </a:r>
            <a:r>
              <a:rPr lang="en-US" sz="3600" b="1" dirty="0"/>
              <a:t>DAS</a:t>
            </a:r>
            <a:r>
              <a:rPr lang="en-US" sz="3600" dirty="0"/>
              <a:t>=</a:t>
            </a:r>
            <a:r>
              <a:rPr lang="en-US" sz="3600" b="1" dirty="0"/>
              <a:t>D</a:t>
            </a:r>
            <a:r>
              <a:rPr lang="en-US" sz="3600" dirty="0"/>
              <a:t>iffuse </a:t>
            </a:r>
            <a:r>
              <a:rPr lang="en-US" sz="3600" b="1" dirty="0"/>
              <a:t>A</a:t>
            </a:r>
            <a:r>
              <a:rPr lang="en-US" sz="3600" dirty="0"/>
              <a:t>ttention </a:t>
            </a:r>
            <a:r>
              <a:rPr lang="en-US" sz="3600" b="1" dirty="0"/>
              <a:t>S</a:t>
            </a:r>
            <a:r>
              <a:rPr lang="en-US" sz="3600" dirty="0"/>
              <a:t>chema=</a:t>
            </a:r>
            <a:r>
              <a:rPr lang="en-US" sz="3600" b="1" u="sng" dirty="0"/>
              <a:t>Awareness</a:t>
            </a:r>
            <a:br>
              <a:rPr lang="en-US" sz="3600" b="1" u="sng" dirty="0"/>
            </a:br>
            <a:r>
              <a:rPr lang="en-US" sz="3600" b="1" dirty="0"/>
              <a:t>							WM</a:t>
            </a:r>
            <a:r>
              <a:rPr lang="en-US" sz="3600" dirty="0"/>
              <a:t>=</a:t>
            </a:r>
            <a:r>
              <a:rPr lang="en-US" sz="3600" b="1" dirty="0"/>
              <a:t>W</a:t>
            </a:r>
            <a:r>
              <a:rPr lang="en-US" sz="3600" dirty="0"/>
              <a:t>orld </a:t>
            </a:r>
            <a:r>
              <a:rPr lang="en-US" sz="3600" b="1" dirty="0"/>
              <a:t>M</a:t>
            </a:r>
            <a:r>
              <a:rPr lang="en-US" sz="3600" dirty="0"/>
              <a:t>odel</a:t>
            </a:r>
          </a:p>
        </p:txBody>
      </p:sp>
    </p:spTree>
    <p:extLst>
      <p:ext uri="{BB962C8B-B14F-4D97-AF65-F5344CB8AC3E}">
        <p14:creationId xmlns:p14="http://schemas.microsoft.com/office/powerpoint/2010/main" val="127014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9596">
        <p:fade/>
      </p:transition>
    </mc:Choice>
    <mc:Fallback xmlns="">
      <p:transition spd="med" advTm="19596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CFA10161-80C2-428C-8344-3822E50D21C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70067432"/>
                  </p:ext>
                </p:extLst>
              </p:nvPr>
            </p:nvGraphicFramePr>
            <p:xfrm>
              <a:off x="793483" y="2997071"/>
              <a:ext cx="16697474" cy="4754880"/>
            </p:xfrm>
            <a:graphic>
              <a:graphicData uri="http://schemas.openxmlformats.org/drawingml/2006/table">
                <a:tbl>
                  <a:tblPr bandRow="1">
                    <a:tableStyleId>{5C22544A-7EE6-4342-B048-85BDC9FD1C3A}</a:tableStyleId>
                  </a:tblPr>
                  <a:tblGrid>
                    <a:gridCol w="4042116">
                      <a:extLst>
                        <a:ext uri="{9D8B030D-6E8A-4147-A177-3AD203B41FA5}">
                          <a16:colId xmlns:a16="http://schemas.microsoft.com/office/drawing/2014/main" val="2503029092"/>
                        </a:ext>
                      </a:extLst>
                    </a:gridCol>
                    <a:gridCol w="12655358">
                      <a:extLst>
                        <a:ext uri="{9D8B030D-6E8A-4147-A177-3AD203B41FA5}">
                          <a16:colId xmlns:a16="http://schemas.microsoft.com/office/drawing/2014/main" val="2717594692"/>
                        </a:ext>
                      </a:extLst>
                    </a:gridCol>
                  </a:tblGrid>
                  <a:tr h="914400"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sz="4800" b="1" i="0" dirty="0"/>
                            <a:t>Diffuse Awareness Model = SM </a:t>
                          </a:r>
                          <a14:m>
                            <m:oMath xmlns:m="http://schemas.openxmlformats.org/officeDocument/2006/math">
                              <m:r>
                                <a:rPr lang="en-US" sz="4800" b="1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ahoma" panose="020B0604030504040204" pitchFamily="34" charset="0"/>
                                </a:rPr>
                                <m:t>+</m:t>
                              </m:r>
                            </m:oMath>
                          </a14:m>
                          <a:r>
                            <a:rPr lang="en-US" sz="4800" b="1" i="0" dirty="0"/>
                            <a:t> DAS </a:t>
                          </a:r>
                          <a14:m>
                            <m:oMath xmlns:m="http://schemas.openxmlformats.org/officeDocument/2006/math">
                              <m:r>
                                <a:rPr lang="en-US" sz="4800" b="1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ahoma" panose="020B0604030504040204" pitchFamily="34" charset="0"/>
                                </a:rPr>
                                <m:t>+</m:t>
                              </m:r>
                            </m:oMath>
                          </a14:m>
                          <a:r>
                            <a:rPr lang="en-US" sz="4800" b="1" i="0" dirty="0"/>
                            <a:t> “Object”</a:t>
                          </a:r>
                          <a:endParaRPr lang="en-US" sz="4800" b="1" i="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9999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 sz="38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466172394"/>
                      </a:ext>
                    </a:extLst>
                  </a:tr>
                  <a:tr h="1280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b="1" dirty="0">
                              <a:solidFill>
                                <a:schemeClr val="tx1"/>
                              </a:solidFill>
                            </a:rPr>
                            <a:t>Of WM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b="0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</a:p>
                        <a:p>
                          <a:pPr algn="ctr"/>
                          <a:r>
                            <a:rPr lang="en-US" sz="3800" b="0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</a:p>
                      </a:txBody>
                      <a:tcPr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175170540"/>
                      </a:ext>
                    </a:extLst>
                  </a:tr>
                  <a:tr h="1280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b="1" dirty="0">
                              <a:solidFill>
                                <a:schemeClr val="bg2">
                                  <a:lumMod val="50000"/>
                                  <a:lumOff val="50000"/>
                                </a:schemeClr>
                              </a:solidFill>
                            </a:rPr>
                            <a:t>Of Concepts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b="0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br>
                            <a:rPr lang="en-US" sz="3800" b="1" dirty="0">
                              <a:solidFill>
                                <a:schemeClr val="tx1"/>
                              </a:solidFill>
                            </a:rPr>
                          </a:br>
                          <a:r>
                            <a:rPr lang="en-US" sz="3800" b="1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endParaRPr lang="en-US" sz="38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933927098"/>
                      </a:ext>
                    </a:extLst>
                  </a:tr>
                  <a:tr h="1280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b="1" dirty="0">
                              <a:solidFill>
                                <a:schemeClr val="tx1"/>
                              </a:solidFill>
                            </a:rPr>
                            <a:t>Of Self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3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99604376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CFA10161-80C2-428C-8344-3822E50D21C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70067432"/>
                  </p:ext>
                </p:extLst>
              </p:nvPr>
            </p:nvGraphicFramePr>
            <p:xfrm>
              <a:off x="793483" y="2997071"/>
              <a:ext cx="16697474" cy="4754880"/>
            </p:xfrm>
            <a:graphic>
              <a:graphicData uri="http://schemas.openxmlformats.org/drawingml/2006/table">
                <a:tbl>
                  <a:tblPr bandRow="1">
                    <a:tableStyleId>{5C22544A-7EE6-4342-B048-85BDC9FD1C3A}</a:tableStyleId>
                  </a:tblPr>
                  <a:tblGrid>
                    <a:gridCol w="4042116">
                      <a:extLst>
                        <a:ext uri="{9D8B030D-6E8A-4147-A177-3AD203B41FA5}">
                          <a16:colId xmlns:a16="http://schemas.microsoft.com/office/drawing/2014/main" val="2503029092"/>
                        </a:ext>
                      </a:extLst>
                    </a:gridCol>
                    <a:gridCol w="12655358">
                      <a:extLst>
                        <a:ext uri="{9D8B030D-6E8A-4147-A177-3AD203B41FA5}">
                          <a16:colId xmlns:a16="http://schemas.microsoft.com/office/drawing/2014/main" val="2717594692"/>
                        </a:ext>
                      </a:extLst>
                    </a:gridCol>
                  </a:tblGrid>
                  <a:tr h="914400">
                    <a:tc grid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09" t="-10667" r="-146" b="-424000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 sz="38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466172394"/>
                      </a:ext>
                    </a:extLst>
                  </a:tr>
                  <a:tr h="1280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b="1" dirty="0">
                              <a:solidFill>
                                <a:schemeClr val="tx1"/>
                              </a:solidFill>
                            </a:rPr>
                            <a:t>Of WM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b="0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</a:p>
                        <a:p>
                          <a:pPr algn="ctr"/>
                          <a:r>
                            <a:rPr lang="en-US" sz="3800" b="0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</a:p>
                      </a:txBody>
                      <a:tcPr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175170540"/>
                      </a:ext>
                    </a:extLst>
                  </a:tr>
                  <a:tr h="1280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b="1" dirty="0">
                              <a:solidFill>
                                <a:schemeClr val="bg2">
                                  <a:lumMod val="50000"/>
                                  <a:lumOff val="50000"/>
                                </a:schemeClr>
                              </a:solidFill>
                            </a:rPr>
                            <a:t>Of Concepts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b="0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br>
                            <a:rPr lang="en-US" sz="3800" b="1" dirty="0">
                              <a:solidFill>
                                <a:schemeClr val="tx1"/>
                              </a:solidFill>
                            </a:rPr>
                          </a:br>
                          <a:r>
                            <a:rPr lang="en-US" sz="3800" b="1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endParaRPr lang="en-US" sz="38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933927098"/>
                      </a:ext>
                    </a:extLst>
                  </a:tr>
                  <a:tr h="1280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b="1" dirty="0">
                              <a:solidFill>
                                <a:schemeClr val="tx1"/>
                              </a:solidFill>
                            </a:rPr>
                            <a:t>Of Self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3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99604376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77A5A65A-0A33-4C73-BDB3-C557465F5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2800" y="228601"/>
            <a:ext cx="15241529" cy="2229738"/>
          </a:xfrm>
        </p:spPr>
        <p:txBody>
          <a:bodyPr/>
          <a:lstStyle/>
          <a:p>
            <a:r>
              <a:rPr lang="en-US" dirty="0"/>
              <a:t>Modeler’s Diffuse Awareness:</a:t>
            </a:r>
            <a:br>
              <a:rPr lang="en-US" dirty="0"/>
            </a:b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(in qualia or sensory representations)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8C3692-F3A9-41DD-8AF1-21A1C6F37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FA7B1-9781-4CDD-AD7A-615476979112}" type="slidenum">
              <a:rPr lang="en-US" smtClean="0"/>
              <a:pPr/>
              <a:t>83</a:t>
            </a:fld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C39F07B-1BA5-4D8D-BB9F-D213064E2F0F}"/>
              </a:ext>
            </a:extLst>
          </p:cNvPr>
          <p:cNvSpPr txBox="1"/>
          <p:nvPr/>
        </p:nvSpPr>
        <p:spPr>
          <a:xfrm>
            <a:off x="6858000" y="4191000"/>
            <a:ext cx="5838458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 dirty="0"/>
              <a:t>[DAS] + [DAS] + [WM]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F5ACC4A-7576-4E4D-B7C7-14090A262638}"/>
              </a:ext>
            </a:extLst>
          </p:cNvPr>
          <p:cNvSpPr txBox="1"/>
          <p:nvPr/>
        </p:nvSpPr>
        <p:spPr>
          <a:xfrm>
            <a:off x="6858000" y="5486400"/>
            <a:ext cx="3698448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 dirty="0">
                <a:solidFill>
                  <a:schemeClr val="bg2">
                    <a:lumMod val="50000"/>
                    <a:lumOff val="50000"/>
                  </a:schemeClr>
                </a:solidFill>
              </a:rPr>
              <a:t>Not applicable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F95A1CD-1E9D-4F31-8043-A7A055486AFF}"/>
              </a:ext>
            </a:extLst>
          </p:cNvPr>
          <p:cNvSpPr txBox="1"/>
          <p:nvPr/>
        </p:nvSpPr>
        <p:spPr>
          <a:xfrm>
            <a:off x="6858000" y="6705600"/>
            <a:ext cx="5915402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 dirty="0"/>
              <a:t>[DAS] + [DAS] + [DAS]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4B6568B-632D-443E-A506-FB9033917470}"/>
              </a:ext>
            </a:extLst>
          </p:cNvPr>
          <p:cNvSpPr txBox="1"/>
          <p:nvPr/>
        </p:nvSpPr>
        <p:spPr>
          <a:xfrm>
            <a:off x="12704739" y="6705600"/>
            <a:ext cx="2103461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 dirty="0"/>
              <a:t>+ [WM]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1BE7D69-55BF-40F1-916D-D14F65F96F3C}"/>
              </a:ext>
            </a:extLst>
          </p:cNvPr>
          <p:cNvGrpSpPr/>
          <p:nvPr/>
        </p:nvGrpSpPr>
        <p:grpSpPr>
          <a:xfrm>
            <a:off x="8266176" y="4069080"/>
            <a:ext cx="3006344" cy="274320"/>
            <a:chOff x="7828280" y="4069080"/>
            <a:chExt cx="3006344" cy="274320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6F0E6C5D-EE01-426C-A9B1-490E92F54344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7828280" y="4069080"/>
              <a:ext cx="274320" cy="274320"/>
            </a:xfrm>
            <a:prstGeom prst="line">
              <a:avLst/>
            </a:prstGeom>
            <a:solidFill>
              <a:schemeClr val="accent1"/>
            </a:solidFill>
            <a:ln w="508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C429E9E4-D7F5-4961-99CB-98ECFA395D4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072120" y="4069080"/>
              <a:ext cx="2488184" cy="0"/>
            </a:xfrm>
            <a:prstGeom prst="line">
              <a:avLst/>
            </a:prstGeom>
            <a:solidFill>
              <a:schemeClr val="accent1"/>
            </a:solidFill>
            <a:ln w="508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836AE21F-5E68-42D3-984C-816F9CBEC482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0560304" y="4069080"/>
              <a:ext cx="274320" cy="274320"/>
            </a:xfrm>
            <a:prstGeom prst="straightConnector1">
              <a:avLst/>
            </a:prstGeom>
            <a:solidFill>
              <a:schemeClr val="accent1"/>
            </a:solidFill>
            <a:ln w="508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602DA4F1-6202-4852-A3EB-91109B0B10B2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9885680" y="4069080"/>
              <a:ext cx="274320" cy="274320"/>
            </a:xfrm>
            <a:prstGeom prst="line">
              <a:avLst/>
            </a:prstGeom>
            <a:solidFill>
              <a:schemeClr val="accent1"/>
            </a:solidFill>
            <a:ln w="508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2B0D61C-F53C-4F43-B48E-3BE164EDCFBC}"/>
              </a:ext>
            </a:extLst>
          </p:cNvPr>
          <p:cNvGrpSpPr/>
          <p:nvPr/>
        </p:nvGrpSpPr>
        <p:grpSpPr>
          <a:xfrm>
            <a:off x="8266176" y="6583680"/>
            <a:ext cx="5170424" cy="274320"/>
            <a:chOff x="7797800" y="6583680"/>
            <a:chExt cx="5170424" cy="274320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74CF5133-59D3-44B9-8ED3-BEC710BA3F50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7797800" y="6583680"/>
              <a:ext cx="274320" cy="274320"/>
            </a:xfrm>
            <a:prstGeom prst="line">
              <a:avLst/>
            </a:prstGeom>
            <a:solidFill>
              <a:schemeClr val="accent1"/>
            </a:solidFill>
            <a:ln w="508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2615947A-E396-4EB5-AF04-BAEADE93AF7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087360" y="6583680"/>
              <a:ext cx="4606544" cy="0"/>
            </a:xfrm>
            <a:prstGeom prst="line">
              <a:avLst/>
            </a:prstGeom>
            <a:solidFill>
              <a:schemeClr val="accent1"/>
            </a:solidFill>
            <a:ln w="508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CDBACD71-022E-409B-90FA-BD620207050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2693904" y="6583680"/>
              <a:ext cx="274320" cy="274320"/>
            </a:xfrm>
            <a:prstGeom prst="straightConnector1">
              <a:avLst/>
            </a:prstGeom>
            <a:solidFill>
              <a:schemeClr val="accent1"/>
            </a:solidFill>
            <a:ln w="508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5B0C4454-C8FC-450D-A64D-27D63B62937D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9950704" y="6583680"/>
              <a:ext cx="274320" cy="274320"/>
            </a:xfrm>
            <a:prstGeom prst="line">
              <a:avLst/>
            </a:prstGeom>
            <a:solidFill>
              <a:schemeClr val="accent1"/>
            </a:solidFill>
            <a:ln w="508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E889C60F-ED2A-4BB3-92C3-4CE82E7ADA28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12084304" y="6583680"/>
              <a:ext cx="274320" cy="274320"/>
            </a:xfrm>
            <a:prstGeom prst="line">
              <a:avLst/>
            </a:prstGeom>
            <a:solidFill>
              <a:schemeClr val="accent1"/>
            </a:solidFill>
            <a:ln w="508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E28C5761-5562-43D8-BA61-275A07144899}"/>
              </a:ext>
            </a:extLst>
          </p:cNvPr>
          <p:cNvSpPr txBox="1"/>
          <p:nvPr/>
        </p:nvSpPr>
        <p:spPr>
          <a:xfrm>
            <a:off x="1071622" y="8194531"/>
            <a:ext cx="1606491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SM</a:t>
            </a:r>
            <a:r>
              <a:rPr lang="en-US" sz="3600" dirty="0"/>
              <a:t>=</a:t>
            </a:r>
            <a:r>
              <a:rPr lang="en-US" sz="3600" b="1" dirty="0"/>
              <a:t>S</a:t>
            </a:r>
            <a:r>
              <a:rPr lang="en-US" sz="3600" dirty="0"/>
              <a:t>elf-</a:t>
            </a:r>
            <a:r>
              <a:rPr lang="en-US" sz="3600" b="1" dirty="0"/>
              <a:t>M</a:t>
            </a:r>
            <a:r>
              <a:rPr lang="en-US" sz="3600" dirty="0"/>
              <a:t>odel (=</a:t>
            </a:r>
            <a:r>
              <a:rPr lang="en-US" sz="3600" b="1" dirty="0"/>
              <a:t>DAS</a:t>
            </a:r>
            <a:r>
              <a:rPr lang="en-US" sz="3600" dirty="0"/>
              <a:t>)      	</a:t>
            </a:r>
            <a:r>
              <a:rPr lang="en-US" sz="3600" b="1" dirty="0"/>
              <a:t>DAS</a:t>
            </a:r>
            <a:r>
              <a:rPr lang="en-US" sz="3600" dirty="0"/>
              <a:t>=</a:t>
            </a:r>
            <a:r>
              <a:rPr lang="en-US" sz="3600" b="1" dirty="0"/>
              <a:t>D</a:t>
            </a:r>
            <a:r>
              <a:rPr lang="en-US" sz="3600" dirty="0"/>
              <a:t>iffuse </a:t>
            </a:r>
            <a:r>
              <a:rPr lang="en-US" sz="3600" b="1" dirty="0"/>
              <a:t>A</a:t>
            </a:r>
            <a:r>
              <a:rPr lang="en-US" sz="3600" dirty="0"/>
              <a:t>ttention </a:t>
            </a:r>
            <a:r>
              <a:rPr lang="en-US" sz="3600" b="1" dirty="0"/>
              <a:t>S</a:t>
            </a:r>
            <a:r>
              <a:rPr lang="en-US" sz="3600" dirty="0"/>
              <a:t>chema=</a:t>
            </a:r>
            <a:r>
              <a:rPr lang="en-US" sz="3600" b="1" u="sng" dirty="0"/>
              <a:t>Awareness</a:t>
            </a:r>
            <a:br>
              <a:rPr lang="en-US" sz="3600" b="1" u="sng" dirty="0"/>
            </a:br>
            <a:r>
              <a:rPr lang="en-US" sz="3600" b="1" dirty="0"/>
              <a:t>							WM</a:t>
            </a:r>
            <a:r>
              <a:rPr lang="en-US" sz="3600" dirty="0"/>
              <a:t>=</a:t>
            </a:r>
            <a:r>
              <a:rPr lang="en-US" sz="3600" b="1" dirty="0"/>
              <a:t>W</a:t>
            </a:r>
            <a:r>
              <a:rPr lang="en-US" sz="3600" dirty="0"/>
              <a:t>orld </a:t>
            </a:r>
            <a:r>
              <a:rPr lang="en-US" sz="3600" b="1" dirty="0"/>
              <a:t>M</a:t>
            </a:r>
            <a:r>
              <a:rPr lang="en-US" sz="3600" dirty="0"/>
              <a:t>odel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97258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3799">
        <p:fade/>
      </p:transition>
    </mc:Choice>
    <mc:Fallback xmlns="">
      <p:transition spd="med" advTm="1379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CFA10161-80C2-428C-8344-3822E50D21C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20162276"/>
                  </p:ext>
                </p:extLst>
              </p:nvPr>
            </p:nvGraphicFramePr>
            <p:xfrm>
              <a:off x="793483" y="2997071"/>
              <a:ext cx="16697474" cy="4754880"/>
            </p:xfrm>
            <a:graphic>
              <a:graphicData uri="http://schemas.openxmlformats.org/drawingml/2006/table">
                <a:tbl>
                  <a:tblPr bandRow="1">
                    <a:tableStyleId>{5C22544A-7EE6-4342-B048-85BDC9FD1C3A}</a:tableStyleId>
                  </a:tblPr>
                  <a:tblGrid>
                    <a:gridCol w="4042116">
                      <a:extLst>
                        <a:ext uri="{9D8B030D-6E8A-4147-A177-3AD203B41FA5}">
                          <a16:colId xmlns:a16="http://schemas.microsoft.com/office/drawing/2014/main" val="2503029092"/>
                        </a:ext>
                      </a:extLst>
                    </a:gridCol>
                    <a:gridCol w="12655358">
                      <a:extLst>
                        <a:ext uri="{9D8B030D-6E8A-4147-A177-3AD203B41FA5}">
                          <a16:colId xmlns:a16="http://schemas.microsoft.com/office/drawing/2014/main" val="2717594692"/>
                        </a:ext>
                      </a:extLst>
                    </a:gridCol>
                  </a:tblGrid>
                  <a:tr h="914400"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sz="4800" b="1" i="0" dirty="0"/>
                            <a:t>Diffuse Awareness Model = SM </a:t>
                          </a:r>
                          <a14:m>
                            <m:oMath xmlns:m="http://schemas.openxmlformats.org/officeDocument/2006/math">
                              <m:r>
                                <a:rPr lang="en-US" sz="4800" b="1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ahoma" panose="020B0604030504040204" pitchFamily="34" charset="0"/>
                                </a:rPr>
                                <m:t>+</m:t>
                              </m:r>
                            </m:oMath>
                          </a14:m>
                          <a:r>
                            <a:rPr lang="en-US" sz="4800" b="1" i="0" dirty="0"/>
                            <a:t> DAS </a:t>
                          </a:r>
                          <a14:m>
                            <m:oMath xmlns:m="http://schemas.openxmlformats.org/officeDocument/2006/math">
                              <m:r>
                                <a:rPr lang="en-US" sz="4800" b="1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ahoma" panose="020B0604030504040204" pitchFamily="34" charset="0"/>
                                </a:rPr>
                                <m:t>+</m:t>
                              </m:r>
                            </m:oMath>
                          </a14:m>
                          <a:r>
                            <a:rPr lang="en-US" sz="4800" b="1" i="0" dirty="0"/>
                            <a:t> “Object”</a:t>
                          </a:r>
                          <a:endParaRPr lang="en-US" sz="4800" b="1" i="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9999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 sz="38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466172394"/>
                      </a:ext>
                    </a:extLst>
                  </a:tr>
                  <a:tr h="1280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b="1" dirty="0">
                              <a:solidFill>
                                <a:schemeClr val="tx1"/>
                              </a:solidFill>
                            </a:rPr>
                            <a:t>Of WM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b="0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</a:p>
                        <a:p>
                          <a:pPr algn="ctr"/>
                          <a:r>
                            <a:rPr lang="en-US" sz="3800" b="0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</a:p>
                      </a:txBody>
                      <a:tcPr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175170540"/>
                      </a:ext>
                    </a:extLst>
                  </a:tr>
                  <a:tr h="1280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b="1" dirty="0">
                              <a:solidFill>
                                <a:schemeClr val="bg2">
                                  <a:lumMod val="50000"/>
                                  <a:lumOff val="50000"/>
                                </a:schemeClr>
                              </a:solidFill>
                            </a:rPr>
                            <a:t>Of Concepts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b="0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br>
                            <a:rPr lang="en-US" sz="3800" b="1" dirty="0">
                              <a:solidFill>
                                <a:schemeClr val="tx1"/>
                              </a:solidFill>
                            </a:rPr>
                          </a:br>
                          <a:r>
                            <a:rPr lang="en-US" sz="3800" b="1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endParaRPr lang="en-US" sz="38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933927098"/>
                      </a:ext>
                    </a:extLst>
                  </a:tr>
                  <a:tr h="1280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b="1" dirty="0">
                              <a:solidFill>
                                <a:schemeClr val="tx1"/>
                              </a:solidFill>
                            </a:rPr>
                            <a:t>Of Self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3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99604376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CFA10161-80C2-428C-8344-3822E50D21C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20162276"/>
                  </p:ext>
                </p:extLst>
              </p:nvPr>
            </p:nvGraphicFramePr>
            <p:xfrm>
              <a:off x="793483" y="2997071"/>
              <a:ext cx="16697474" cy="4754880"/>
            </p:xfrm>
            <a:graphic>
              <a:graphicData uri="http://schemas.openxmlformats.org/drawingml/2006/table">
                <a:tbl>
                  <a:tblPr bandRow="1">
                    <a:tableStyleId>{5C22544A-7EE6-4342-B048-85BDC9FD1C3A}</a:tableStyleId>
                  </a:tblPr>
                  <a:tblGrid>
                    <a:gridCol w="4042116">
                      <a:extLst>
                        <a:ext uri="{9D8B030D-6E8A-4147-A177-3AD203B41FA5}">
                          <a16:colId xmlns:a16="http://schemas.microsoft.com/office/drawing/2014/main" val="2503029092"/>
                        </a:ext>
                      </a:extLst>
                    </a:gridCol>
                    <a:gridCol w="12655358">
                      <a:extLst>
                        <a:ext uri="{9D8B030D-6E8A-4147-A177-3AD203B41FA5}">
                          <a16:colId xmlns:a16="http://schemas.microsoft.com/office/drawing/2014/main" val="2717594692"/>
                        </a:ext>
                      </a:extLst>
                    </a:gridCol>
                  </a:tblGrid>
                  <a:tr h="914400">
                    <a:tc grid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09" t="-10667" r="-146" b="-424000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 sz="38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466172394"/>
                      </a:ext>
                    </a:extLst>
                  </a:tr>
                  <a:tr h="1280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b="1" dirty="0">
                              <a:solidFill>
                                <a:schemeClr val="tx1"/>
                              </a:solidFill>
                            </a:rPr>
                            <a:t>Of WM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b="0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</a:p>
                        <a:p>
                          <a:pPr algn="ctr"/>
                          <a:r>
                            <a:rPr lang="en-US" sz="3800" b="0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</a:p>
                      </a:txBody>
                      <a:tcPr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175170540"/>
                      </a:ext>
                    </a:extLst>
                  </a:tr>
                  <a:tr h="1280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b="1" dirty="0">
                              <a:solidFill>
                                <a:schemeClr val="bg2">
                                  <a:lumMod val="50000"/>
                                  <a:lumOff val="50000"/>
                                </a:schemeClr>
                              </a:solidFill>
                            </a:rPr>
                            <a:t>Of Concepts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b="0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br>
                            <a:rPr lang="en-US" sz="3800" b="1" dirty="0">
                              <a:solidFill>
                                <a:schemeClr val="tx1"/>
                              </a:solidFill>
                            </a:rPr>
                          </a:br>
                          <a:r>
                            <a:rPr lang="en-US" sz="3800" b="1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endParaRPr lang="en-US" sz="38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933927098"/>
                      </a:ext>
                    </a:extLst>
                  </a:tr>
                  <a:tr h="1280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b="1" dirty="0">
                              <a:solidFill>
                                <a:schemeClr val="tx1"/>
                              </a:solidFill>
                            </a:rPr>
                            <a:t>Of Self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3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99604376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77A5A65A-0A33-4C73-BDB3-C557465F5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2800" y="228601"/>
            <a:ext cx="15241529" cy="2229738"/>
          </a:xfrm>
        </p:spPr>
        <p:txBody>
          <a:bodyPr/>
          <a:lstStyle/>
          <a:p>
            <a:r>
              <a:rPr lang="en-US" dirty="0"/>
              <a:t>Modeler’s Diffuse Awareness:</a:t>
            </a:r>
            <a:br>
              <a:rPr lang="en-US" dirty="0"/>
            </a:b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(in qualia or sensory representations)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8C3692-F3A9-41DD-8AF1-21A1C6F37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FA7B1-9781-4CDD-AD7A-615476979112}" type="slidenum">
              <a:rPr lang="en-US" smtClean="0"/>
              <a:pPr/>
              <a:t>84</a:t>
            </a:fld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C39F07B-1BA5-4D8D-BB9F-D213064E2F0F}"/>
              </a:ext>
            </a:extLst>
          </p:cNvPr>
          <p:cNvSpPr txBox="1"/>
          <p:nvPr/>
        </p:nvSpPr>
        <p:spPr>
          <a:xfrm>
            <a:off x="6858000" y="4191000"/>
            <a:ext cx="3700052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 dirty="0"/>
              <a:t>[DAS] + [WM]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F5ACC4A-7576-4E4D-B7C7-14090A262638}"/>
              </a:ext>
            </a:extLst>
          </p:cNvPr>
          <p:cNvSpPr txBox="1"/>
          <p:nvPr/>
        </p:nvSpPr>
        <p:spPr>
          <a:xfrm>
            <a:off x="6858000" y="5486400"/>
            <a:ext cx="3698448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 dirty="0">
                <a:solidFill>
                  <a:schemeClr val="bg2">
                    <a:lumMod val="50000"/>
                    <a:lumOff val="50000"/>
                  </a:schemeClr>
                </a:solidFill>
              </a:rPr>
              <a:t>Not applicable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F95A1CD-1E9D-4F31-8043-A7A055486AFF}"/>
              </a:ext>
            </a:extLst>
          </p:cNvPr>
          <p:cNvSpPr txBox="1"/>
          <p:nvPr/>
        </p:nvSpPr>
        <p:spPr>
          <a:xfrm>
            <a:off x="6858000" y="6705600"/>
            <a:ext cx="3700052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 dirty="0"/>
              <a:t>[DAS] + [WM]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1030E96-C92D-4DF0-89DF-4FE4878BDA2D}"/>
              </a:ext>
            </a:extLst>
          </p:cNvPr>
          <p:cNvSpPr txBox="1"/>
          <p:nvPr/>
        </p:nvSpPr>
        <p:spPr>
          <a:xfrm>
            <a:off x="1071622" y="8194531"/>
            <a:ext cx="1606491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SM</a:t>
            </a:r>
            <a:r>
              <a:rPr lang="en-US" sz="3600" dirty="0"/>
              <a:t>=</a:t>
            </a:r>
            <a:r>
              <a:rPr lang="en-US" sz="3600" b="1" dirty="0"/>
              <a:t>S</a:t>
            </a:r>
            <a:r>
              <a:rPr lang="en-US" sz="3600" dirty="0"/>
              <a:t>elf-</a:t>
            </a:r>
            <a:r>
              <a:rPr lang="en-US" sz="3600" b="1" dirty="0"/>
              <a:t>M</a:t>
            </a:r>
            <a:r>
              <a:rPr lang="en-US" sz="3600" dirty="0"/>
              <a:t>odel (=</a:t>
            </a:r>
            <a:r>
              <a:rPr lang="en-US" sz="3600" b="1" dirty="0"/>
              <a:t>DAS</a:t>
            </a:r>
            <a:r>
              <a:rPr lang="en-US" sz="3600" dirty="0"/>
              <a:t>)      	</a:t>
            </a:r>
            <a:r>
              <a:rPr lang="en-US" sz="3600" b="1" dirty="0"/>
              <a:t>DAS</a:t>
            </a:r>
            <a:r>
              <a:rPr lang="en-US" sz="3600" dirty="0"/>
              <a:t>=</a:t>
            </a:r>
            <a:r>
              <a:rPr lang="en-US" sz="3600" b="1" dirty="0"/>
              <a:t>D</a:t>
            </a:r>
            <a:r>
              <a:rPr lang="en-US" sz="3600" dirty="0"/>
              <a:t>iffuse </a:t>
            </a:r>
            <a:r>
              <a:rPr lang="en-US" sz="3600" b="1" dirty="0"/>
              <a:t>A</a:t>
            </a:r>
            <a:r>
              <a:rPr lang="en-US" sz="3600" dirty="0"/>
              <a:t>ttention </a:t>
            </a:r>
            <a:r>
              <a:rPr lang="en-US" sz="3600" b="1" dirty="0"/>
              <a:t>S</a:t>
            </a:r>
            <a:r>
              <a:rPr lang="en-US" sz="3600" dirty="0"/>
              <a:t>chema=</a:t>
            </a:r>
            <a:r>
              <a:rPr lang="en-US" sz="3600" b="1" u="sng" dirty="0"/>
              <a:t>Awareness</a:t>
            </a:r>
            <a:br>
              <a:rPr lang="en-US" sz="3600" b="1" u="sng" dirty="0"/>
            </a:br>
            <a:r>
              <a:rPr lang="en-US" sz="3600" b="1" dirty="0"/>
              <a:t>							WM</a:t>
            </a:r>
            <a:r>
              <a:rPr lang="en-US" sz="3600" dirty="0"/>
              <a:t>=</a:t>
            </a:r>
            <a:r>
              <a:rPr lang="en-US" sz="3600" b="1" dirty="0"/>
              <a:t>W</a:t>
            </a:r>
            <a:r>
              <a:rPr lang="en-US" sz="3600" dirty="0"/>
              <a:t>orld </a:t>
            </a:r>
            <a:r>
              <a:rPr lang="en-US" sz="3600" b="1" dirty="0"/>
              <a:t>M</a:t>
            </a:r>
            <a:r>
              <a:rPr lang="en-US" sz="3600" dirty="0"/>
              <a:t>odel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819BB40-8FB6-4166-B87C-E73E1820B3D5}"/>
              </a:ext>
            </a:extLst>
          </p:cNvPr>
          <p:cNvGrpSpPr/>
          <p:nvPr/>
        </p:nvGrpSpPr>
        <p:grpSpPr>
          <a:xfrm>
            <a:off x="8266176" y="4069080"/>
            <a:ext cx="877824" cy="274320"/>
            <a:chOff x="8266176" y="4069080"/>
            <a:chExt cx="877824" cy="274320"/>
          </a:xfrm>
        </p:grpSpPr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B63236A1-2780-4640-B985-481D8330023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869680" y="4069080"/>
              <a:ext cx="274320" cy="274320"/>
            </a:xfrm>
            <a:prstGeom prst="straightConnector1">
              <a:avLst/>
            </a:prstGeom>
            <a:solidFill>
              <a:schemeClr val="accent1"/>
            </a:solidFill>
            <a:ln w="508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868107A5-F7D9-40EB-A4BC-F13380AA8C86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8266176" y="4069080"/>
              <a:ext cx="274320" cy="274320"/>
            </a:xfrm>
            <a:prstGeom prst="line">
              <a:avLst/>
            </a:prstGeom>
            <a:solidFill>
              <a:schemeClr val="accent1"/>
            </a:solidFill>
            <a:ln w="508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350743EF-BFA1-4DCF-B9BE-8393203F6E5D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513064" y="4069080"/>
              <a:ext cx="365760" cy="0"/>
            </a:xfrm>
            <a:prstGeom prst="line">
              <a:avLst/>
            </a:prstGeom>
            <a:solidFill>
              <a:schemeClr val="accent1"/>
            </a:solidFill>
            <a:ln w="508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5948CAC-0D37-42EF-A2C6-38AFA1FD2B62}"/>
              </a:ext>
            </a:extLst>
          </p:cNvPr>
          <p:cNvGrpSpPr/>
          <p:nvPr/>
        </p:nvGrpSpPr>
        <p:grpSpPr>
          <a:xfrm>
            <a:off x="8276336" y="6583680"/>
            <a:ext cx="876808" cy="274320"/>
            <a:chOff x="8266176" y="4069080"/>
            <a:chExt cx="876808" cy="274320"/>
          </a:xfrm>
        </p:grpSpPr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12EC0F17-F00E-40DB-BEAA-F46CF46B823D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868664" y="4069080"/>
              <a:ext cx="274320" cy="274320"/>
            </a:xfrm>
            <a:prstGeom prst="straightConnector1">
              <a:avLst/>
            </a:prstGeom>
            <a:solidFill>
              <a:schemeClr val="accent1"/>
            </a:solidFill>
            <a:ln w="508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A03FB734-4156-4CFE-A195-03F3501BA227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8266176" y="4069080"/>
              <a:ext cx="274320" cy="274320"/>
            </a:xfrm>
            <a:prstGeom prst="line">
              <a:avLst/>
            </a:prstGeom>
            <a:solidFill>
              <a:schemeClr val="accent1"/>
            </a:solidFill>
            <a:ln w="508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315768CA-D44B-48C6-B088-0C4E1C7C1F3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513064" y="4069080"/>
              <a:ext cx="365760" cy="0"/>
            </a:xfrm>
            <a:prstGeom prst="line">
              <a:avLst/>
            </a:prstGeom>
            <a:solidFill>
              <a:schemeClr val="accent1"/>
            </a:solidFill>
            <a:ln w="508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4238991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587">
        <p:fade/>
      </p:transition>
    </mc:Choice>
    <mc:Fallback xmlns="">
      <p:transition spd="med" advTm="1587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CFA10161-80C2-428C-8344-3822E50D21C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91776441"/>
                  </p:ext>
                </p:extLst>
              </p:nvPr>
            </p:nvGraphicFramePr>
            <p:xfrm>
              <a:off x="793483" y="2997071"/>
              <a:ext cx="16697474" cy="4754880"/>
            </p:xfrm>
            <a:graphic>
              <a:graphicData uri="http://schemas.openxmlformats.org/drawingml/2006/table">
                <a:tbl>
                  <a:tblPr bandRow="1">
                    <a:tableStyleId>{5C22544A-7EE6-4342-B048-85BDC9FD1C3A}</a:tableStyleId>
                  </a:tblPr>
                  <a:tblGrid>
                    <a:gridCol w="4042116">
                      <a:extLst>
                        <a:ext uri="{9D8B030D-6E8A-4147-A177-3AD203B41FA5}">
                          <a16:colId xmlns:a16="http://schemas.microsoft.com/office/drawing/2014/main" val="2503029092"/>
                        </a:ext>
                      </a:extLst>
                    </a:gridCol>
                    <a:gridCol w="12655358">
                      <a:extLst>
                        <a:ext uri="{9D8B030D-6E8A-4147-A177-3AD203B41FA5}">
                          <a16:colId xmlns:a16="http://schemas.microsoft.com/office/drawing/2014/main" val="2717594692"/>
                        </a:ext>
                      </a:extLst>
                    </a:gridCol>
                  </a:tblGrid>
                  <a:tr h="914400"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sz="4800" b="1" i="0" dirty="0"/>
                            <a:t>Diffuse Awareness Model = SM </a:t>
                          </a:r>
                          <a14:m>
                            <m:oMath xmlns:m="http://schemas.openxmlformats.org/officeDocument/2006/math">
                              <m:r>
                                <a:rPr lang="en-US" sz="4800" b="1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ahoma" panose="020B0604030504040204" pitchFamily="34" charset="0"/>
                                </a:rPr>
                                <m:t>+</m:t>
                              </m:r>
                            </m:oMath>
                          </a14:m>
                          <a:r>
                            <a:rPr lang="en-US" sz="4800" b="1" i="0" dirty="0"/>
                            <a:t> DAS </a:t>
                          </a:r>
                          <a14:m>
                            <m:oMath xmlns:m="http://schemas.openxmlformats.org/officeDocument/2006/math">
                              <m:r>
                                <a:rPr lang="en-US" sz="4800" b="1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ahoma" panose="020B0604030504040204" pitchFamily="34" charset="0"/>
                                </a:rPr>
                                <m:t>+</m:t>
                              </m:r>
                            </m:oMath>
                          </a14:m>
                          <a:r>
                            <a:rPr lang="en-US" sz="4800" b="1" i="0" dirty="0"/>
                            <a:t> “Object”</a:t>
                          </a:r>
                          <a:endParaRPr lang="en-US" sz="4800" b="1" i="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9999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 sz="38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466172394"/>
                      </a:ext>
                    </a:extLst>
                  </a:tr>
                  <a:tr h="1280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b="1" dirty="0">
                              <a:solidFill>
                                <a:schemeClr val="tx1"/>
                              </a:solidFill>
                            </a:rPr>
                            <a:t>Of WM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b="0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</a:p>
                        <a:p>
                          <a:pPr algn="ctr"/>
                          <a:r>
                            <a:rPr lang="en-US" sz="3800" b="0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</a:p>
                      </a:txBody>
                      <a:tcPr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175170540"/>
                      </a:ext>
                    </a:extLst>
                  </a:tr>
                  <a:tr h="1280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b="1" dirty="0">
                              <a:solidFill>
                                <a:schemeClr val="bg2">
                                  <a:lumMod val="50000"/>
                                  <a:lumOff val="50000"/>
                                </a:schemeClr>
                              </a:solidFill>
                            </a:rPr>
                            <a:t>Of Concepts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b="0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br>
                            <a:rPr lang="en-US" sz="3800" b="1" dirty="0">
                              <a:solidFill>
                                <a:schemeClr val="tx1"/>
                              </a:solidFill>
                            </a:rPr>
                          </a:br>
                          <a:r>
                            <a:rPr lang="en-US" sz="3800" b="1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endParaRPr lang="en-US" sz="38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933927098"/>
                      </a:ext>
                    </a:extLst>
                  </a:tr>
                  <a:tr h="1280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b="1" dirty="0">
                              <a:solidFill>
                                <a:schemeClr val="tx1"/>
                              </a:solidFill>
                            </a:rPr>
                            <a:t>Of Self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3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99604376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CFA10161-80C2-428C-8344-3822E50D21C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17248164"/>
                  </p:ext>
                </p:extLst>
              </p:nvPr>
            </p:nvGraphicFramePr>
            <p:xfrm>
              <a:off x="793483" y="2997071"/>
              <a:ext cx="16697474" cy="4754880"/>
            </p:xfrm>
            <a:graphic>
              <a:graphicData uri="http://schemas.openxmlformats.org/drawingml/2006/table">
                <a:tbl>
                  <a:tblPr bandRow="1">
                    <a:tableStyleId>{5C22544A-7EE6-4342-B048-85BDC9FD1C3A}</a:tableStyleId>
                  </a:tblPr>
                  <a:tblGrid>
                    <a:gridCol w="4042116">
                      <a:extLst>
                        <a:ext uri="{9D8B030D-6E8A-4147-A177-3AD203B41FA5}">
                          <a16:colId xmlns:a16="http://schemas.microsoft.com/office/drawing/2014/main" val="2503029092"/>
                        </a:ext>
                      </a:extLst>
                    </a:gridCol>
                    <a:gridCol w="12655358">
                      <a:extLst>
                        <a:ext uri="{9D8B030D-6E8A-4147-A177-3AD203B41FA5}">
                          <a16:colId xmlns:a16="http://schemas.microsoft.com/office/drawing/2014/main" val="2717594692"/>
                        </a:ext>
                      </a:extLst>
                    </a:gridCol>
                  </a:tblGrid>
                  <a:tr h="914400">
                    <a:tc grid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09" t="-10667" r="-146" b="-424000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 sz="38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466172394"/>
                      </a:ext>
                    </a:extLst>
                  </a:tr>
                  <a:tr h="1280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b="1" dirty="0">
                              <a:solidFill>
                                <a:schemeClr val="tx1"/>
                              </a:solidFill>
                            </a:rPr>
                            <a:t>Of WM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b="0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</a:p>
                        <a:p>
                          <a:pPr algn="ctr"/>
                          <a:r>
                            <a:rPr lang="en-US" sz="3800" b="0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</a:p>
                      </a:txBody>
                      <a:tcPr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175170540"/>
                      </a:ext>
                    </a:extLst>
                  </a:tr>
                  <a:tr h="1280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b="1" dirty="0">
                              <a:solidFill>
                                <a:schemeClr val="bg2">
                                  <a:lumMod val="50000"/>
                                  <a:lumOff val="50000"/>
                                </a:schemeClr>
                              </a:solidFill>
                            </a:rPr>
                            <a:t>Of Concepts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b="0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br>
                            <a:rPr lang="en-US" sz="3800" b="1" dirty="0">
                              <a:solidFill>
                                <a:schemeClr val="tx1"/>
                              </a:solidFill>
                            </a:rPr>
                          </a:br>
                          <a:r>
                            <a:rPr lang="en-US" sz="3800" b="1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endParaRPr lang="en-US" sz="38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933927098"/>
                      </a:ext>
                    </a:extLst>
                  </a:tr>
                  <a:tr h="1280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b="1" dirty="0">
                              <a:solidFill>
                                <a:schemeClr val="tx1"/>
                              </a:solidFill>
                            </a:rPr>
                            <a:t>Of Self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3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99604376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52" name="TextBox 51">
            <a:extLst>
              <a:ext uri="{FF2B5EF4-FFF2-40B4-BE49-F238E27FC236}">
                <a16:creationId xmlns:a16="http://schemas.microsoft.com/office/drawing/2014/main" id="{8F5ACC4A-7576-4E4D-B7C7-14090A262638}"/>
              </a:ext>
            </a:extLst>
          </p:cNvPr>
          <p:cNvSpPr txBox="1"/>
          <p:nvPr/>
        </p:nvSpPr>
        <p:spPr>
          <a:xfrm>
            <a:off x="6858000" y="5486400"/>
            <a:ext cx="3698448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 dirty="0">
                <a:solidFill>
                  <a:schemeClr val="bg2">
                    <a:lumMod val="50000"/>
                    <a:lumOff val="50000"/>
                  </a:schemeClr>
                </a:solidFill>
              </a:rPr>
              <a:t>Not applicable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FFFA269-17EE-4D1C-9397-92075A804E49}"/>
              </a:ext>
            </a:extLst>
          </p:cNvPr>
          <p:cNvSpPr txBox="1"/>
          <p:nvPr/>
        </p:nvSpPr>
        <p:spPr>
          <a:xfrm>
            <a:off x="6858000" y="6714292"/>
            <a:ext cx="5669280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 dirty="0"/>
              <a:t>[Awareness] + [World]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A5A65A-0A33-4C73-BDB3-C557465F5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2800" y="228601"/>
            <a:ext cx="15241529" cy="2229738"/>
          </a:xfrm>
        </p:spPr>
        <p:txBody>
          <a:bodyPr/>
          <a:lstStyle/>
          <a:p>
            <a:r>
              <a:rPr lang="en-US" dirty="0"/>
              <a:t>Modeler’s Diffuse Awareness:</a:t>
            </a:r>
            <a:br>
              <a:rPr lang="en-US" dirty="0"/>
            </a:b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(in qualia or sensory representations)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8C3692-F3A9-41DD-8AF1-21A1C6F37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FA7B1-9781-4CDD-AD7A-615476979112}" type="slidenum">
              <a:rPr lang="en-US" smtClean="0"/>
              <a:pPr/>
              <a:t>85</a:t>
            </a:fld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C39F07B-1BA5-4D8D-BB9F-D213064E2F0F}"/>
              </a:ext>
            </a:extLst>
          </p:cNvPr>
          <p:cNvSpPr txBox="1"/>
          <p:nvPr/>
        </p:nvSpPr>
        <p:spPr>
          <a:xfrm>
            <a:off x="6858000" y="4191000"/>
            <a:ext cx="5669280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 dirty="0"/>
              <a:t>[Awareness] + [World]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D1095010-40E6-427A-8E6E-5F1BF6203089}"/>
              </a:ext>
            </a:extLst>
          </p:cNvPr>
          <p:cNvSpPr txBox="1"/>
          <p:nvPr/>
        </p:nvSpPr>
        <p:spPr>
          <a:xfrm>
            <a:off x="12980803" y="4023360"/>
            <a:ext cx="4418197" cy="1077218"/>
          </a:xfrm>
          <a:prstGeom prst="rect">
            <a:avLst/>
          </a:prstGeom>
          <a:noFill/>
          <a:ln w="57150">
            <a:solidFill>
              <a:schemeClr val="accent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</a:rPr>
              <a:t>Self-less Awareness </a:t>
            </a:r>
            <a:br>
              <a:rPr lang="en-US" sz="3200" b="1" i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</a:rPr>
              <a:t>of the World Model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5F0D99F-14CC-4784-A969-A5663DF46786}"/>
              </a:ext>
            </a:extLst>
          </p:cNvPr>
          <p:cNvSpPr txBox="1"/>
          <p:nvPr/>
        </p:nvSpPr>
        <p:spPr>
          <a:xfrm>
            <a:off x="12980803" y="6565392"/>
            <a:ext cx="4418197" cy="1077218"/>
          </a:xfrm>
          <a:prstGeom prst="rect">
            <a:avLst/>
          </a:prstGeom>
          <a:noFill/>
          <a:ln w="57150">
            <a:solidFill>
              <a:schemeClr val="accent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</a:rPr>
              <a:t>Self-less Awareness </a:t>
            </a:r>
            <a:br>
              <a:rPr lang="en-US" sz="3200" b="1" i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</a:rPr>
              <a:t>of the World Model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99BC95B-0CDB-4415-9D80-B44A6BE8D303}"/>
              </a:ext>
            </a:extLst>
          </p:cNvPr>
          <p:cNvSpPr txBox="1"/>
          <p:nvPr/>
        </p:nvSpPr>
        <p:spPr>
          <a:xfrm>
            <a:off x="1071622" y="8194531"/>
            <a:ext cx="1606491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SM</a:t>
            </a:r>
            <a:r>
              <a:rPr lang="en-US" sz="3600" dirty="0"/>
              <a:t>=</a:t>
            </a:r>
            <a:r>
              <a:rPr lang="en-US" sz="3600" b="1" dirty="0"/>
              <a:t>S</a:t>
            </a:r>
            <a:r>
              <a:rPr lang="en-US" sz="3600" dirty="0"/>
              <a:t>elf-</a:t>
            </a:r>
            <a:r>
              <a:rPr lang="en-US" sz="3600" b="1" dirty="0"/>
              <a:t>M</a:t>
            </a:r>
            <a:r>
              <a:rPr lang="en-US" sz="3600" dirty="0"/>
              <a:t>odel (=</a:t>
            </a:r>
            <a:r>
              <a:rPr lang="en-US" sz="3600" b="1" dirty="0"/>
              <a:t>DAS</a:t>
            </a:r>
            <a:r>
              <a:rPr lang="en-US" sz="3600" dirty="0"/>
              <a:t>)      	</a:t>
            </a:r>
            <a:r>
              <a:rPr lang="en-US" sz="3600" b="1" dirty="0"/>
              <a:t>DAS</a:t>
            </a:r>
            <a:r>
              <a:rPr lang="en-US" sz="3600" dirty="0"/>
              <a:t>=</a:t>
            </a:r>
            <a:r>
              <a:rPr lang="en-US" sz="3600" b="1" dirty="0"/>
              <a:t>D</a:t>
            </a:r>
            <a:r>
              <a:rPr lang="en-US" sz="3600" dirty="0"/>
              <a:t>iffuse </a:t>
            </a:r>
            <a:r>
              <a:rPr lang="en-US" sz="3600" b="1" dirty="0"/>
              <a:t>A</a:t>
            </a:r>
            <a:r>
              <a:rPr lang="en-US" sz="3600" dirty="0"/>
              <a:t>ttention </a:t>
            </a:r>
            <a:r>
              <a:rPr lang="en-US" sz="3600" b="1" dirty="0"/>
              <a:t>S</a:t>
            </a:r>
            <a:r>
              <a:rPr lang="en-US" sz="3600" dirty="0"/>
              <a:t>chema=</a:t>
            </a:r>
            <a:r>
              <a:rPr lang="en-US" sz="3600" b="1" u="sng" dirty="0"/>
              <a:t>Awareness</a:t>
            </a:r>
            <a:br>
              <a:rPr lang="en-US" sz="3600" b="1" u="sng" dirty="0"/>
            </a:br>
            <a:r>
              <a:rPr lang="en-US" sz="3600" b="1" dirty="0"/>
              <a:t>							WM</a:t>
            </a:r>
            <a:r>
              <a:rPr lang="en-US" sz="3600" dirty="0"/>
              <a:t>=</a:t>
            </a:r>
            <a:r>
              <a:rPr lang="en-US" sz="3600" b="1" dirty="0"/>
              <a:t>W</a:t>
            </a:r>
            <a:r>
              <a:rPr lang="en-US" sz="3600" dirty="0"/>
              <a:t>orld </a:t>
            </a:r>
            <a:r>
              <a:rPr lang="en-US" sz="3600" b="1" dirty="0"/>
              <a:t>M</a:t>
            </a:r>
            <a:r>
              <a:rPr lang="en-US" sz="3600" dirty="0"/>
              <a:t>odel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CD5DC48-9299-4EB9-9BB9-1EA726248DE9}"/>
              </a:ext>
            </a:extLst>
          </p:cNvPr>
          <p:cNvSpPr txBox="1"/>
          <p:nvPr/>
        </p:nvSpPr>
        <p:spPr>
          <a:xfrm>
            <a:off x="745067" y="8219182"/>
            <a:ext cx="16579262" cy="1446550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4400" b="1" u="sng" dirty="0">
              <a:solidFill>
                <a:srgbClr val="FF0000"/>
              </a:solidFill>
            </a:endParaRPr>
          </a:p>
          <a:p>
            <a:pPr algn="ctr"/>
            <a:endParaRPr lang="en-US" sz="4400" b="1" u="sng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680C259-7C8C-4051-9601-76C6C2A5F14D}"/>
              </a:ext>
            </a:extLst>
          </p:cNvPr>
          <p:cNvSpPr txBox="1"/>
          <p:nvPr/>
        </p:nvSpPr>
        <p:spPr>
          <a:xfrm>
            <a:off x="745067" y="8219182"/>
            <a:ext cx="16579262" cy="1446550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u="sng" dirty="0">
                <a:solidFill>
                  <a:schemeClr val="accent1">
                    <a:lumMod val="50000"/>
                  </a:schemeClr>
                </a:solidFill>
              </a:rPr>
              <a:t>Nonduality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</a:rPr>
              <a:t> is said to occur when one </a:t>
            </a:r>
            <a:r>
              <a:rPr lang="en-US" sz="4400" b="1" u="sng" dirty="0">
                <a:solidFill>
                  <a:srgbClr val="FF0000"/>
                </a:solidFill>
              </a:rPr>
              <a:t>experiences</a:t>
            </a:r>
            <a:br>
              <a:rPr lang="en-US" sz="44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</a:rPr>
              <a:t>that the </a:t>
            </a:r>
            <a:r>
              <a:rPr lang="en-US" sz="4400" b="1" u="sng" dirty="0">
                <a:solidFill>
                  <a:srgbClr val="FF0000"/>
                </a:solidFill>
              </a:rPr>
              <a:t>Self</a:t>
            </a:r>
            <a:r>
              <a:rPr lang="en-US" sz="4400" b="1" dirty="0">
                <a:solidFill>
                  <a:srgbClr val="FF0000"/>
                </a:solidFill>
              </a:rPr>
              <a:t> / </a:t>
            </a:r>
            <a:r>
              <a:rPr lang="en-US" sz="4400" b="1" u="sng" dirty="0">
                <a:solidFill>
                  <a:srgbClr val="FF0000"/>
                </a:solidFill>
              </a:rPr>
              <a:t>Other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</a:rPr>
              <a:t>distinction is an </a:t>
            </a:r>
            <a:r>
              <a:rPr lang="en-US" sz="4400" b="1" u="sng" dirty="0">
                <a:solidFill>
                  <a:srgbClr val="FF0000"/>
                </a:solidFill>
              </a:rPr>
              <a:t>illusion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AAFA42-B691-469F-B854-92002DC8B182}"/>
              </a:ext>
            </a:extLst>
          </p:cNvPr>
          <p:cNvSpPr txBox="1"/>
          <p:nvPr/>
        </p:nvSpPr>
        <p:spPr>
          <a:xfrm>
            <a:off x="4201852" y="6712530"/>
            <a:ext cx="1280160" cy="769441"/>
          </a:xfrm>
          <a:prstGeom prst="rect">
            <a:avLst/>
          </a:prstGeom>
          <a:solidFill>
            <a:schemeClr val="bg1"/>
          </a:solidFill>
          <a:ln w="444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Self</a:t>
            </a:r>
            <a:endParaRPr lang="en-US" sz="40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2D35E87-C427-4465-AEA4-37BB8AF2ECD9}"/>
              </a:ext>
            </a:extLst>
          </p:cNvPr>
          <p:cNvSpPr txBox="1"/>
          <p:nvPr/>
        </p:nvSpPr>
        <p:spPr>
          <a:xfrm>
            <a:off x="3886200" y="4114800"/>
            <a:ext cx="1920240" cy="769441"/>
          </a:xfrm>
          <a:prstGeom prst="rect">
            <a:avLst/>
          </a:prstGeom>
          <a:solidFill>
            <a:schemeClr val="bg1"/>
          </a:solidFill>
          <a:ln w="44450">
            <a:solidFill>
              <a:srgbClr val="FF0000"/>
            </a:solidFill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4400" b="1" u="sng">
                <a:solidFill>
                  <a:srgbClr val="FF0000"/>
                </a:solidFill>
              </a:defRPr>
            </a:lvl1pPr>
          </a:lstStyle>
          <a:p>
            <a:pPr algn="ctr"/>
            <a:r>
              <a:rPr lang="en-US" u="none" dirty="0"/>
              <a:t>Other</a:t>
            </a:r>
          </a:p>
        </p:txBody>
      </p:sp>
      <p:sp>
        <p:nvSpPr>
          <p:cNvPr id="19" name="Slide Number Placeholder 3">
            <a:extLst>
              <a:ext uri="{FF2B5EF4-FFF2-40B4-BE49-F238E27FC236}">
                <a16:creationId xmlns:a16="http://schemas.microsoft.com/office/drawing/2014/main" id="{301E3660-BBAD-4E26-B514-3AF86B36FB5F}"/>
              </a:ext>
            </a:extLst>
          </p:cNvPr>
          <p:cNvSpPr txBox="1">
            <a:spLocks/>
          </p:cNvSpPr>
          <p:nvPr/>
        </p:nvSpPr>
        <p:spPr bwMode="auto">
          <a:xfrm>
            <a:off x="13563600" y="9316339"/>
            <a:ext cx="3725333" cy="672307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146157" tIns="73079" rIns="146157" bIns="73079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bg2"/>
                </a:solidFill>
                <a:latin typeface="Tahoma" charset="0"/>
                <a:ea typeface="+mn-ea"/>
                <a:cs typeface="+mn-cs"/>
              </a:defRPr>
            </a:lvl1pPr>
            <a:lvl2pPr marL="304590" algn="l" rtl="0" fontAlgn="base">
              <a:spcBef>
                <a:spcPct val="0"/>
              </a:spcBef>
              <a:spcAft>
                <a:spcPct val="0"/>
              </a:spcAft>
              <a:defRPr sz="2900" kern="1200">
                <a:solidFill>
                  <a:schemeClr val="tx1"/>
                </a:solidFill>
                <a:latin typeface="Tahoma" pitchFamily="34" charset="0"/>
                <a:ea typeface="+mn-ea"/>
                <a:cs typeface="Arial" charset="0"/>
              </a:defRPr>
            </a:lvl2pPr>
            <a:lvl3pPr marL="609173" algn="l" rtl="0" fontAlgn="base">
              <a:spcBef>
                <a:spcPct val="0"/>
              </a:spcBef>
              <a:spcAft>
                <a:spcPct val="0"/>
              </a:spcAft>
              <a:defRPr sz="2900" kern="1200">
                <a:solidFill>
                  <a:schemeClr val="tx1"/>
                </a:solidFill>
                <a:latin typeface="Tahoma" pitchFamily="34" charset="0"/>
                <a:ea typeface="+mn-ea"/>
                <a:cs typeface="Arial" charset="0"/>
              </a:defRPr>
            </a:lvl3pPr>
            <a:lvl4pPr marL="913763" algn="l" rtl="0" fontAlgn="base">
              <a:spcBef>
                <a:spcPct val="0"/>
              </a:spcBef>
              <a:spcAft>
                <a:spcPct val="0"/>
              </a:spcAft>
              <a:defRPr sz="2900" kern="1200">
                <a:solidFill>
                  <a:schemeClr val="tx1"/>
                </a:solidFill>
                <a:latin typeface="Tahoma" pitchFamily="34" charset="0"/>
                <a:ea typeface="+mn-ea"/>
                <a:cs typeface="Arial" charset="0"/>
              </a:defRPr>
            </a:lvl4pPr>
            <a:lvl5pPr marL="1218346" algn="l" rtl="0" fontAlgn="base">
              <a:spcBef>
                <a:spcPct val="0"/>
              </a:spcBef>
              <a:spcAft>
                <a:spcPct val="0"/>
              </a:spcAft>
              <a:defRPr sz="2900" kern="1200">
                <a:solidFill>
                  <a:schemeClr val="tx1"/>
                </a:solidFill>
                <a:latin typeface="Tahoma" pitchFamily="34" charset="0"/>
                <a:ea typeface="+mn-ea"/>
                <a:cs typeface="Arial" charset="0"/>
              </a:defRPr>
            </a:lvl5pPr>
            <a:lvl6pPr marL="1522936" algn="l" defTabSz="609173" rtl="0" eaLnBrk="1" latinLnBrk="0" hangingPunct="1">
              <a:defRPr sz="2900" kern="1200">
                <a:solidFill>
                  <a:schemeClr val="tx1"/>
                </a:solidFill>
                <a:latin typeface="Tahoma" pitchFamily="34" charset="0"/>
                <a:ea typeface="+mn-ea"/>
                <a:cs typeface="Arial" charset="0"/>
              </a:defRPr>
            </a:lvl6pPr>
            <a:lvl7pPr marL="1827523" algn="l" defTabSz="609173" rtl="0" eaLnBrk="1" latinLnBrk="0" hangingPunct="1">
              <a:defRPr sz="2900" kern="1200">
                <a:solidFill>
                  <a:schemeClr val="tx1"/>
                </a:solidFill>
                <a:latin typeface="Tahoma" pitchFamily="34" charset="0"/>
                <a:ea typeface="+mn-ea"/>
                <a:cs typeface="Arial" charset="0"/>
              </a:defRPr>
            </a:lvl7pPr>
            <a:lvl8pPr marL="2132109" algn="l" defTabSz="609173" rtl="0" eaLnBrk="1" latinLnBrk="0" hangingPunct="1">
              <a:defRPr sz="2900" kern="1200">
                <a:solidFill>
                  <a:schemeClr val="tx1"/>
                </a:solidFill>
                <a:latin typeface="Tahoma" pitchFamily="34" charset="0"/>
                <a:ea typeface="+mn-ea"/>
                <a:cs typeface="Arial" charset="0"/>
              </a:defRPr>
            </a:lvl8pPr>
            <a:lvl9pPr marL="2436692" algn="l" defTabSz="609173" rtl="0" eaLnBrk="1" latinLnBrk="0" hangingPunct="1">
              <a:defRPr sz="2900" kern="1200">
                <a:solidFill>
                  <a:schemeClr val="tx1"/>
                </a:solidFill>
                <a:latin typeface="Tahoma" pitchFamily="34" charset="0"/>
                <a:ea typeface="+mn-ea"/>
                <a:cs typeface="Arial" charset="0"/>
              </a:defRPr>
            </a:lvl9pPr>
          </a:lstStyle>
          <a:p>
            <a:fld id="{6CCFA7B1-9781-4CDD-AD7A-615476979112}" type="slidenum">
              <a:rPr lang="en-US" smtClean="0"/>
              <a:pPr/>
              <a:t>85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55786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4260">
        <p:fade/>
      </p:transition>
    </mc:Choice>
    <mc:Fallback xmlns="">
      <p:transition spd="med" advTm="342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15" grpId="0" animBg="1"/>
      <p:bldP spid="18" grpId="0" animBg="1"/>
      <p:bldP spid="12" grpId="0" animBg="1"/>
      <p:bldP spid="6" grpId="0" animBg="1"/>
      <p:bldP spid="16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CFA10161-80C2-428C-8344-3822E50D21C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28263938"/>
                  </p:ext>
                </p:extLst>
              </p:nvPr>
            </p:nvGraphicFramePr>
            <p:xfrm>
              <a:off x="793483" y="2997071"/>
              <a:ext cx="16697474" cy="4754880"/>
            </p:xfrm>
            <a:graphic>
              <a:graphicData uri="http://schemas.openxmlformats.org/drawingml/2006/table">
                <a:tbl>
                  <a:tblPr bandRow="1">
                    <a:tableStyleId>{5C22544A-7EE6-4342-B048-85BDC9FD1C3A}</a:tableStyleId>
                  </a:tblPr>
                  <a:tblGrid>
                    <a:gridCol w="4042116">
                      <a:extLst>
                        <a:ext uri="{9D8B030D-6E8A-4147-A177-3AD203B41FA5}">
                          <a16:colId xmlns:a16="http://schemas.microsoft.com/office/drawing/2014/main" val="2503029092"/>
                        </a:ext>
                      </a:extLst>
                    </a:gridCol>
                    <a:gridCol w="12655358">
                      <a:extLst>
                        <a:ext uri="{9D8B030D-6E8A-4147-A177-3AD203B41FA5}">
                          <a16:colId xmlns:a16="http://schemas.microsoft.com/office/drawing/2014/main" val="2717594692"/>
                        </a:ext>
                      </a:extLst>
                    </a:gridCol>
                  </a:tblGrid>
                  <a:tr h="914400"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sz="4800" b="1" i="0" dirty="0"/>
                            <a:t>Diffuse Awareness Model = SM </a:t>
                          </a:r>
                          <a14:m>
                            <m:oMath xmlns:m="http://schemas.openxmlformats.org/officeDocument/2006/math">
                              <m:r>
                                <a:rPr lang="en-US" sz="4800" b="1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ahoma" panose="020B0604030504040204" pitchFamily="34" charset="0"/>
                                </a:rPr>
                                <m:t>+</m:t>
                              </m:r>
                            </m:oMath>
                          </a14:m>
                          <a:r>
                            <a:rPr lang="en-US" sz="4800" b="1" i="0" dirty="0"/>
                            <a:t> DAS </a:t>
                          </a:r>
                          <a14:m>
                            <m:oMath xmlns:m="http://schemas.openxmlformats.org/officeDocument/2006/math">
                              <m:r>
                                <a:rPr lang="en-US" sz="4800" b="1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ahoma" panose="020B0604030504040204" pitchFamily="34" charset="0"/>
                                </a:rPr>
                                <m:t>+</m:t>
                              </m:r>
                            </m:oMath>
                          </a14:m>
                          <a:r>
                            <a:rPr lang="en-US" sz="4800" b="1" i="0" dirty="0"/>
                            <a:t> “Object”</a:t>
                          </a:r>
                          <a:endParaRPr lang="en-US" sz="4800" b="1" i="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9999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 sz="38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466172394"/>
                      </a:ext>
                    </a:extLst>
                  </a:tr>
                  <a:tr h="1280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b="1" dirty="0">
                              <a:solidFill>
                                <a:schemeClr val="tx1"/>
                              </a:solidFill>
                            </a:rPr>
                            <a:t>Of WM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b="0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</a:p>
                        <a:p>
                          <a:pPr algn="ctr"/>
                          <a:r>
                            <a:rPr lang="en-US" sz="3800" b="0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</a:p>
                      </a:txBody>
                      <a:tcPr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175170540"/>
                      </a:ext>
                    </a:extLst>
                  </a:tr>
                  <a:tr h="1280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b="1" dirty="0">
                              <a:solidFill>
                                <a:schemeClr val="bg2">
                                  <a:lumMod val="50000"/>
                                  <a:lumOff val="50000"/>
                                </a:schemeClr>
                              </a:solidFill>
                            </a:rPr>
                            <a:t>Of Concepts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b="0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br>
                            <a:rPr lang="en-US" sz="3800" b="1" dirty="0">
                              <a:solidFill>
                                <a:schemeClr val="tx1"/>
                              </a:solidFill>
                            </a:rPr>
                          </a:br>
                          <a:r>
                            <a:rPr lang="en-US" sz="3800" b="1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endParaRPr lang="en-US" sz="38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933927098"/>
                      </a:ext>
                    </a:extLst>
                  </a:tr>
                  <a:tr h="1280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b="1" dirty="0">
                              <a:solidFill>
                                <a:schemeClr val="tx1"/>
                              </a:solidFill>
                            </a:rPr>
                            <a:t>Of Self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3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99604376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CFA10161-80C2-428C-8344-3822E50D21C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28263938"/>
                  </p:ext>
                </p:extLst>
              </p:nvPr>
            </p:nvGraphicFramePr>
            <p:xfrm>
              <a:off x="793483" y="2997071"/>
              <a:ext cx="16697474" cy="4754880"/>
            </p:xfrm>
            <a:graphic>
              <a:graphicData uri="http://schemas.openxmlformats.org/drawingml/2006/table">
                <a:tbl>
                  <a:tblPr bandRow="1">
                    <a:tableStyleId>{5C22544A-7EE6-4342-B048-85BDC9FD1C3A}</a:tableStyleId>
                  </a:tblPr>
                  <a:tblGrid>
                    <a:gridCol w="4042116">
                      <a:extLst>
                        <a:ext uri="{9D8B030D-6E8A-4147-A177-3AD203B41FA5}">
                          <a16:colId xmlns:a16="http://schemas.microsoft.com/office/drawing/2014/main" val="2503029092"/>
                        </a:ext>
                      </a:extLst>
                    </a:gridCol>
                    <a:gridCol w="12655358">
                      <a:extLst>
                        <a:ext uri="{9D8B030D-6E8A-4147-A177-3AD203B41FA5}">
                          <a16:colId xmlns:a16="http://schemas.microsoft.com/office/drawing/2014/main" val="2717594692"/>
                        </a:ext>
                      </a:extLst>
                    </a:gridCol>
                  </a:tblGrid>
                  <a:tr h="914400">
                    <a:tc grid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109" t="-10667" r="-146" b="-424000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 sz="38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466172394"/>
                      </a:ext>
                    </a:extLst>
                  </a:tr>
                  <a:tr h="1280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b="1" dirty="0">
                              <a:solidFill>
                                <a:schemeClr val="tx1"/>
                              </a:solidFill>
                            </a:rPr>
                            <a:t>Of WM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b="0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</a:p>
                        <a:p>
                          <a:pPr algn="ctr"/>
                          <a:r>
                            <a:rPr lang="en-US" sz="3800" b="0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</a:p>
                      </a:txBody>
                      <a:tcPr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175170540"/>
                      </a:ext>
                    </a:extLst>
                  </a:tr>
                  <a:tr h="1280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b="1" dirty="0">
                              <a:solidFill>
                                <a:schemeClr val="bg2">
                                  <a:lumMod val="50000"/>
                                  <a:lumOff val="50000"/>
                                </a:schemeClr>
                              </a:solidFill>
                            </a:rPr>
                            <a:t>Of Concepts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b="0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br>
                            <a:rPr lang="en-US" sz="3800" b="1" dirty="0">
                              <a:solidFill>
                                <a:schemeClr val="tx1"/>
                              </a:solidFill>
                            </a:rPr>
                          </a:br>
                          <a:r>
                            <a:rPr lang="en-US" sz="3800" b="1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endParaRPr lang="en-US" sz="38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933927098"/>
                      </a:ext>
                    </a:extLst>
                  </a:tr>
                  <a:tr h="1280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b="1" dirty="0">
                              <a:solidFill>
                                <a:schemeClr val="tx1"/>
                              </a:solidFill>
                            </a:rPr>
                            <a:t>Of Self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3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99604376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6F27C0B1-D940-45E3-B06B-3F4CF1B7B5B8}"/>
              </a:ext>
            </a:extLst>
          </p:cNvPr>
          <p:cNvSpPr txBox="1"/>
          <p:nvPr/>
        </p:nvSpPr>
        <p:spPr>
          <a:xfrm>
            <a:off x="4206240" y="6711696"/>
            <a:ext cx="1280160" cy="769441"/>
          </a:xfrm>
          <a:prstGeom prst="rect">
            <a:avLst/>
          </a:prstGeom>
          <a:solidFill>
            <a:schemeClr val="bg1"/>
          </a:solidFill>
          <a:ln w="444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  I  </a:t>
            </a:r>
            <a:endParaRPr lang="en-US" sz="40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935F5F1-7D2D-44E5-B6E3-EF36381A876A}"/>
              </a:ext>
            </a:extLst>
          </p:cNvPr>
          <p:cNvSpPr txBox="1"/>
          <p:nvPr/>
        </p:nvSpPr>
        <p:spPr>
          <a:xfrm>
            <a:off x="3882503" y="4114800"/>
            <a:ext cx="1920240" cy="769441"/>
          </a:xfrm>
          <a:prstGeom prst="rect">
            <a:avLst/>
          </a:prstGeom>
          <a:solidFill>
            <a:schemeClr val="bg1"/>
          </a:solidFill>
          <a:ln w="44450">
            <a:solidFill>
              <a:srgbClr val="FF0000"/>
            </a:solidFill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4400" b="1" u="sng">
                <a:solidFill>
                  <a:srgbClr val="FF0000"/>
                </a:solidFill>
              </a:defRPr>
            </a:lvl1pPr>
          </a:lstStyle>
          <a:p>
            <a:r>
              <a:rPr lang="en-US" u="none" dirty="0"/>
              <a:t>World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F5ACC4A-7576-4E4D-B7C7-14090A262638}"/>
              </a:ext>
            </a:extLst>
          </p:cNvPr>
          <p:cNvSpPr txBox="1"/>
          <p:nvPr/>
        </p:nvSpPr>
        <p:spPr>
          <a:xfrm>
            <a:off x="6858000" y="5486400"/>
            <a:ext cx="3698448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 dirty="0">
                <a:solidFill>
                  <a:schemeClr val="bg2">
                    <a:lumMod val="50000"/>
                    <a:lumOff val="50000"/>
                  </a:schemeClr>
                </a:solidFill>
              </a:rPr>
              <a:t>Not applicable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FFFA269-17EE-4D1C-9397-92075A804E49}"/>
              </a:ext>
            </a:extLst>
          </p:cNvPr>
          <p:cNvSpPr txBox="1"/>
          <p:nvPr/>
        </p:nvSpPr>
        <p:spPr>
          <a:xfrm>
            <a:off x="6858000" y="6714292"/>
            <a:ext cx="5669280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 dirty="0"/>
              <a:t>[Awareness] + [World]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A5A65A-0A33-4C73-BDB3-C557465F5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2800" y="228601"/>
            <a:ext cx="15241529" cy="2229738"/>
          </a:xfrm>
        </p:spPr>
        <p:txBody>
          <a:bodyPr/>
          <a:lstStyle/>
          <a:p>
            <a:r>
              <a:rPr lang="en-US" dirty="0"/>
              <a:t>Modeler’s Diffuse Awareness:</a:t>
            </a:r>
            <a:br>
              <a:rPr lang="en-US" dirty="0"/>
            </a:b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(in qualia or sensory representations)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8C3692-F3A9-41DD-8AF1-21A1C6F37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FA7B1-9781-4CDD-AD7A-615476979112}" type="slidenum">
              <a:rPr lang="en-US" smtClean="0"/>
              <a:pPr/>
              <a:t>86</a:t>
            </a:fld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C39F07B-1BA5-4D8D-BB9F-D213064E2F0F}"/>
              </a:ext>
            </a:extLst>
          </p:cNvPr>
          <p:cNvSpPr txBox="1"/>
          <p:nvPr/>
        </p:nvSpPr>
        <p:spPr>
          <a:xfrm>
            <a:off x="6858000" y="4191000"/>
            <a:ext cx="5669280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 dirty="0"/>
              <a:t>[Awareness] + [World]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D1095010-40E6-427A-8E6E-5F1BF6203089}"/>
              </a:ext>
            </a:extLst>
          </p:cNvPr>
          <p:cNvSpPr txBox="1"/>
          <p:nvPr/>
        </p:nvSpPr>
        <p:spPr>
          <a:xfrm>
            <a:off x="12980803" y="4023360"/>
            <a:ext cx="4418197" cy="1077218"/>
          </a:xfrm>
          <a:prstGeom prst="rect">
            <a:avLst/>
          </a:prstGeom>
          <a:noFill/>
          <a:ln w="57150">
            <a:solidFill>
              <a:schemeClr val="accent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</a:rPr>
              <a:t>Self-less Awareness </a:t>
            </a:r>
            <a:br>
              <a:rPr lang="en-US" sz="3200" b="1" i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</a:rPr>
              <a:t>of the World Model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5F0D99F-14CC-4784-A969-A5663DF46786}"/>
              </a:ext>
            </a:extLst>
          </p:cNvPr>
          <p:cNvSpPr txBox="1"/>
          <p:nvPr/>
        </p:nvSpPr>
        <p:spPr>
          <a:xfrm>
            <a:off x="12980803" y="6565392"/>
            <a:ext cx="4418197" cy="1077218"/>
          </a:xfrm>
          <a:prstGeom prst="rect">
            <a:avLst/>
          </a:prstGeom>
          <a:noFill/>
          <a:ln w="57150">
            <a:solidFill>
              <a:schemeClr val="accent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</a:rPr>
              <a:t>Self-less Awareness </a:t>
            </a:r>
            <a:br>
              <a:rPr lang="en-US" sz="3200" b="1" i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</a:rPr>
              <a:t>of the World Model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91A6DA8-7802-4786-86F4-CE7022689FC0}"/>
              </a:ext>
            </a:extLst>
          </p:cNvPr>
          <p:cNvSpPr txBox="1"/>
          <p:nvPr/>
        </p:nvSpPr>
        <p:spPr>
          <a:xfrm>
            <a:off x="4978400" y="5285232"/>
            <a:ext cx="12417552" cy="1077218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</a:rPr>
              <a:t>An equivalent way of  experiencing “</a:t>
            </a:r>
            <a:r>
              <a:rPr lang="en-US" sz="3200" b="1" i="1" u="sng" dirty="0">
                <a:solidFill>
                  <a:schemeClr val="accent1">
                    <a:lumMod val="50000"/>
                  </a:schemeClr>
                </a:solidFill>
              </a:rPr>
              <a:t>Nonduality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</a:rPr>
              <a:t>” </a:t>
            </a:r>
            <a:br>
              <a:rPr lang="en-US" sz="3200" b="1" i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</a:rPr>
              <a:t>is to </a:t>
            </a:r>
            <a:r>
              <a:rPr lang="en-US" sz="3200" b="1" i="1" u="sng" dirty="0">
                <a:solidFill>
                  <a:schemeClr val="accent1">
                    <a:lumMod val="50000"/>
                  </a:schemeClr>
                </a:solidFill>
              </a:rPr>
              <a:t>experience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</a:rPr>
              <a:t>  that: </a:t>
            </a:r>
            <a:r>
              <a:rPr lang="en-US" sz="3200" b="1" dirty="0">
                <a:solidFill>
                  <a:srgbClr val="FF0000"/>
                </a:solidFill>
              </a:rPr>
              <a:t>[</a:t>
            </a:r>
            <a:r>
              <a:rPr lang="en-US" sz="3200" b="1" u="sng" dirty="0">
                <a:solidFill>
                  <a:srgbClr val="FF0000"/>
                </a:solidFill>
              </a:rPr>
              <a:t>The World and I are ONE</a:t>
            </a:r>
            <a:r>
              <a:rPr lang="en-US" sz="3200" b="1" dirty="0">
                <a:solidFill>
                  <a:srgbClr val="FF0000"/>
                </a:solidFill>
              </a:rPr>
              <a:t>]</a:t>
            </a:r>
            <a:endParaRPr lang="en-US" sz="32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BC9C478-F410-448A-99A1-BBAA6DA16AB6}"/>
              </a:ext>
            </a:extLst>
          </p:cNvPr>
          <p:cNvSpPr txBox="1"/>
          <p:nvPr/>
        </p:nvSpPr>
        <p:spPr>
          <a:xfrm>
            <a:off x="1071622" y="8194531"/>
            <a:ext cx="1606491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SM</a:t>
            </a:r>
            <a:r>
              <a:rPr lang="en-US" sz="3600" dirty="0"/>
              <a:t>=</a:t>
            </a:r>
            <a:r>
              <a:rPr lang="en-US" sz="3600" b="1" dirty="0"/>
              <a:t>S</a:t>
            </a:r>
            <a:r>
              <a:rPr lang="en-US" sz="3600" dirty="0"/>
              <a:t>elf-</a:t>
            </a:r>
            <a:r>
              <a:rPr lang="en-US" sz="3600" b="1" dirty="0"/>
              <a:t>M</a:t>
            </a:r>
            <a:r>
              <a:rPr lang="en-US" sz="3600" dirty="0"/>
              <a:t>odel (=</a:t>
            </a:r>
            <a:r>
              <a:rPr lang="en-US" sz="3600" b="1" dirty="0"/>
              <a:t>DAS</a:t>
            </a:r>
            <a:r>
              <a:rPr lang="en-US" sz="3600" dirty="0"/>
              <a:t>)      	</a:t>
            </a:r>
            <a:r>
              <a:rPr lang="en-US" sz="3600" b="1" dirty="0"/>
              <a:t>DAS</a:t>
            </a:r>
            <a:r>
              <a:rPr lang="en-US" sz="3600" dirty="0"/>
              <a:t>=</a:t>
            </a:r>
            <a:r>
              <a:rPr lang="en-US" sz="3600" b="1" dirty="0"/>
              <a:t>D</a:t>
            </a:r>
            <a:r>
              <a:rPr lang="en-US" sz="3600" dirty="0"/>
              <a:t>iffuse </a:t>
            </a:r>
            <a:r>
              <a:rPr lang="en-US" sz="3600" b="1" dirty="0"/>
              <a:t>A</a:t>
            </a:r>
            <a:r>
              <a:rPr lang="en-US" sz="3600" dirty="0"/>
              <a:t>ttention </a:t>
            </a:r>
            <a:r>
              <a:rPr lang="en-US" sz="3600" b="1" dirty="0"/>
              <a:t>S</a:t>
            </a:r>
            <a:r>
              <a:rPr lang="en-US" sz="3600" dirty="0"/>
              <a:t>chema=</a:t>
            </a:r>
            <a:r>
              <a:rPr lang="en-US" sz="3600" b="1" u="sng" dirty="0"/>
              <a:t>Awareness</a:t>
            </a:r>
            <a:br>
              <a:rPr lang="en-US" sz="3600" b="1" u="sng" dirty="0"/>
            </a:br>
            <a:r>
              <a:rPr lang="en-US" sz="3600" b="1" dirty="0"/>
              <a:t>							WM</a:t>
            </a:r>
            <a:r>
              <a:rPr lang="en-US" sz="3600" dirty="0"/>
              <a:t>=</a:t>
            </a:r>
            <a:r>
              <a:rPr lang="en-US" sz="3600" b="1" dirty="0"/>
              <a:t>W</a:t>
            </a:r>
            <a:r>
              <a:rPr lang="en-US" sz="3600" dirty="0"/>
              <a:t>orld </a:t>
            </a:r>
            <a:r>
              <a:rPr lang="en-US" sz="3600" b="1" dirty="0"/>
              <a:t>M</a:t>
            </a:r>
            <a:r>
              <a:rPr lang="en-US" sz="3600" dirty="0"/>
              <a:t>odel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1E67617-D890-4757-A79A-9F34714E07A6}"/>
              </a:ext>
            </a:extLst>
          </p:cNvPr>
          <p:cNvSpPr txBox="1"/>
          <p:nvPr/>
        </p:nvSpPr>
        <p:spPr>
          <a:xfrm>
            <a:off x="745067" y="8219182"/>
            <a:ext cx="16579262" cy="1446550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u="sng" dirty="0">
                <a:solidFill>
                  <a:schemeClr val="accent1">
                    <a:lumMod val="50000"/>
                  </a:schemeClr>
                </a:solidFill>
              </a:rPr>
              <a:t>Nonduality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</a:rPr>
              <a:t> is said to occur when one </a:t>
            </a:r>
            <a:r>
              <a:rPr lang="en-US" sz="4400" b="1" u="sng" dirty="0">
                <a:solidFill>
                  <a:srgbClr val="FF0000"/>
                </a:solidFill>
              </a:rPr>
              <a:t>experiences</a:t>
            </a:r>
            <a:br>
              <a:rPr lang="en-US" sz="44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</a:rPr>
              <a:t>that the </a:t>
            </a:r>
            <a:r>
              <a:rPr lang="en-US" sz="4400" b="1" u="sng" dirty="0">
                <a:solidFill>
                  <a:srgbClr val="FF0000"/>
                </a:solidFill>
              </a:rPr>
              <a:t>Self</a:t>
            </a:r>
            <a:r>
              <a:rPr lang="en-US" sz="4400" b="1" dirty="0">
                <a:solidFill>
                  <a:srgbClr val="FF0000"/>
                </a:solidFill>
              </a:rPr>
              <a:t> / </a:t>
            </a:r>
            <a:r>
              <a:rPr lang="en-US" sz="4400" b="1" u="sng" dirty="0">
                <a:solidFill>
                  <a:srgbClr val="FF0000"/>
                </a:solidFill>
              </a:rPr>
              <a:t>Other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</a:rPr>
              <a:t>distinction is an </a:t>
            </a:r>
            <a:r>
              <a:rPr lang="en-US" sz="4400" b="1" u="sng" dirty="0">
                <a:solidFill>
                  <a:srgbClr val="FF0000"/>
                </a:solidFill>
              </a:rPr>
              <a:t>illusion</a:t>
            </a:r>
          </a:p>
        </p:txBody>
      </p:sp>
      <p:sp>
        <p:nvSpPr>
          <p:cNvPr id="20" name="Slide Number Placeholder 3">
            <a:extLst>
              <a:ext uri="{FF2B5EF4-FFF2-40B4-BE49-F238E27FC236}">
                <a16:creationId xmlns:a16="http://schemas.microsoft.com/office/drawing/2014/main" id="{79D31C1B-DC93-4E9A-9AD0-62684ED6EB68}"/>
              </a:ext>
            </a:extLst>
          </p:cNvPr>
          <p:cNvSpPr txBox="1">
            <a:spLocks/>
          </p:cNvSpPr>
          <p:nvPr/>
        </p:nvSpPr>
        <p:spPr bwMode="auto">
          <a:xfrm>
            <a:off x="13563600" y="9316339"/>
            <a:ext cx="3725333" cy="672307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146157" tIns="73079" rIns="146157" bIns="73079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bg2"/>
                </a:solidFill>
                <a:latin typeface="Tahoma" charset="0"/>
                <a:ea typeface="+mn-ea"/>
                <a:cs typeface="+mn-cs"/>
              </a:defRPr>
            </a:lvl1pPr>
            <a:lvl2pPr marL="304590" algn="l" rtl="0" fontAlgn="base">
              <a:spcBef>
                <a:spcPct val="0"/>
              </a:spcBef>
              <a:spcAft>
                <a:spcPct val="0"/>
              </a:spcAft>
              <a:defRPr sz="2900" kern="1200">
                <a:solidFill>
                  <a:schemeClr val="tx1"/>
                </a:solidFill>
                <a:latin typeface="Tahoma" pitchFamily="34" charset="0"/>
                <a:ea typeface="+mn-ea"/>
                <a:cs typeface="Arial" charset="0"/>
              </a:defRPr>
            </a:lvl2pPr>
            <a:lvl3pPr marL="609173" algn="l" rtl="0" fontAlgn="base">
              <a:spcBef>
                <a:spcPct val="0"/>
              </a:spcBef>
              <a:spcAft>
                <a:spcPct val="0"/>
              </a:spcAft>
              <a:defRPr sz="2900" kern="1200">
                <a:solidFill>
                  <a:schemeClr val="tx1"/>
                </a:solidFill>
                <a:latin typeface="Tahoma" pitchFamily="34" charset="0"/>
                <a:ea typeface="+mn-ea"/>
                <a:cs typeface="Arial" charset="0"/>
              </a:defRPr>
            </a:lvl3pPr>
            <a:lvl4pPr marL="913763" algn="l" rtl="0" fontAlgn="base">
              <a:spcBef>
                <a:spcPct val="0"/>
              </a:spcBef>
              <a:spcAft>
                <a:spcPct val="0"/>
              </a:spcAft>
              <a:defRPr sz="2900" kern="1200">
                <a:solidFill>
                  <a:schemeClr val="tx1"/>
                </a:solidFill>
                <a:latin typeface="Tahoma" pitchFamily="34" charset="0"/>
                <a:ea typeface="+mn-ea"/>
                <a:cs typeface="Arial" charset="0"/>
              </a:defRPr>
            </a:lvl4pPr>
            <a:lvl5pPr marL="1218346" algn="l" rtl="0" fontAlgn="base">
              <a:spcBef>
                <a:spcPct val="0"/>
              </a:spcBef>
              <a:spcAft>
                <a:spcPct val="0"/>
              </a:spcAft>
              <a:defRPr sz="2900" kern="1200">
                <a:solidFill>
                  <a:schemeClr val="tx1"/>
                </a:solidFill>
                <a:latin typeface="Tahoma" pitchFamily="34" charset="0"/>
                <a:ea typeface="+mn-ea"/>
                <a:cs typeface="Arial" charset="0"/>
              </a:defRPr>
            </a:lvl5pPr>
            <a:lvl6pPr marL="1522936" algn="l" defTabSz="609173" rtl="0" eaLnBrk="1" latinLnBrk="0" hangingPunct="1">
              <a:defRPr sz="2900" kern="1200">
                <a:solidFill>
                  <a:schemeClr val="tx1"/>
                </a:solidFill>
                <a:latin typeface="Tahoma" pitchFamily="34" charset="0"/>
                <a:ea typeface="+mn-ea"/>
                <a:cs typeface="Arial" charset="0"/>
              </a:defRPr>
            </a:lvl6pPr>
            <a:lvl7pPr marL="1827523" algn="l" defTabSz="609173" rtl="0" eaLnBrk="1" latinLnBrk="0" hangingPunct="1">
              <a:defRPr sz="2900" kern="1200">
                <a:solidFill>
                  <a:schemeClr val="tx1"/>
                </a:solidFill>
                <a:latin typeface="Tahoma" pitchFamily="34" charset="0"/>
                <a:ea typeface="+mn-ea"/>
                <a:cs typeface="Arial" charset="0"/>
              </a:defRPr>
            </a:lvl7pPr>
            <a:lvl8pPr marL="2132109" algn="l" defTabSz="609173" rtl="0" eaLnBrk="1" latinLnBrk="0" hangingPunct="1">
              <a:defRPr sz="2900" kern="1200">
                <a:solidFill>
                  <a:schemeClr val="tx1"/>
                </a:solidFill>
                <a:latin typeface="Tahoma" pitchFamily="34" charset="0"/>
                <a:ea typeface="+mn-ea"/>
                <a:cs typeface="Arial" charset="0"/>
              </a:defRPr>
            </a:lvl8pPr>
            <a:lvl9pPr marL="2436692" algn="l" defTabSz="609173" rtl="0" eaLnBrk="1" latinLnBrk="0" hangingPunct="1">
              <a:defRPr sz="2900" kern="1200">
                <a:solidFill>
                  <a:schemeClr val="tx1"/>
                </a:solidFill>
                <a:latin typeface="Tahoma" pitchFamily="34" charset="0"/>
                <a:ea typeface="+mn-ea"/>
                <a:cs typeface="Arial" charset="0"/>
              </a:defRPr>
            </a:lvl9pPr>
          </a:lstStyle>
          <a:p>
            <a:fld id="{6CCFA7B1-9781-4CDD-AD7A-615476979112}" type="slidenum">
              <a:rPr lang="en-US" smtClean="0"/>
              <a:pPr/>
              <a:t>86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74964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4260">
        <p:fade/>
      </p:transition>
    </mc:Choice>
    <mc:Fallback xmlns="">
      <p:transition spd="med" advTm="34260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BE5FAF84-DAD6-4953-A994-C39C37B32B6E}"/>
              </a:ext>
            </a:extLst>
          </p:cNvPr>
          <p:cNvSpPr/>
          <p:nvPr/>
        </p:nvSpPr>
        <p:spPr bwMode="auto">
          <a:xfrm>
            <a:off x="2194560" y="5120640"/>
            <a:ext cx="13990320" cy="4206240"/>
          </a:xfrm>
          <a:prstGeom prst="roundRect">
            <a:avLst>
              <a:gd name="adj" fmla="val 8306"/>
            </a:avLst>
          </a:prstGeom>
          <a:noFill/>
          <a:ln w="1270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1" compatLnSpc="1">
            <a:prstTxWarp prst="textNoShape">
              <a:avLst/>
            </a:prstTxWarp>
          </a:bodyPr>
          <a:lstStyle/>
          <a:p>
            <a:pPr marL="0" marR="0" indent="0" algn="l" defTabSz="21955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A22D06-B7AD-4936-8D91-FBB530230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0240" y="210312"/>
            <a:ext cx="15552425" cy="2229738"/>
          </a:xfrm>
        </p:spPr>
        <p:txBody>
          <a:bodyPr/>
          <a:lstStyle/>
          <a:p>
            <a:r>
              <a:rPr lang="en-US" b="1" u="sng" dirty="0"/>
              <a:t>Fundamental Consciousness</a:t>
            </a:r>
            <a:r>
              <a:rPr lang="en-US" b="1" dirty="0"/>
              <a:t> </a:t>
            </a:r>
            <a:r>
              <a:rPr lang="en-US" b="1" dirty="0">
                <a:solidFill>
                  <a:srgbClr val="FF0000"/>
                </a:solidFill>
              </a:rPr>
              <a:t>is </a:t>
            </a:r>
            <a:r>
              <a:rPr lang="en-US" b="1" u="sng" dirty="0">
                <a:solidFill>
                  <a:srgbClr val="FF0000"/>
                </a:solidFill>
                <a:effectLst>
                  <a:outerShdw blurRad="38100" dist="63500" dir="2700000" algn="tl">
                    <a:schemeClr val="tx1">
                      <a:alpha val="43000"/>
                    </a:schemeClr>
                  </a:outerShdw>
                </a:effectLst>
              </a:rPr>
              <a:t>Self-less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FCCC0F-6EB8-4672-B985-7BA6736B0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FA7B1-9781-4CDD-AD7A-615476979112}" type="slidenum">
              <a:rPr lang="en-US" smtClean="0"/>
              <a:pPr>
                <a:defRPr/>
              </a:pPr>
              <a:t>87</a:t>
            </a:fld>
            <a:endParaRPr lang="en-US" dirty="0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4C6F5B79-9D41-4395-9093-DD1A8A09ED2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353430" y="6500181"/>
          <a:ext cx="2743201" cy="11943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8400600" imgH="3657240" progId="">
                  <p:embed/>
                </p:oleObj>
              </mc:Choice>
              <mc:Fallback>
                <p:oleObj r:id="rId4" imgW="8400600" imgH="3657240" progId="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4C6F5B79-9D41-4395-9093-DD1A8A09ED2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353430" y="6500181"/>
                        <a:ext cx="2743201" cy="11943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2" name="Group 11">
            <a:extLst>
              <a:ext uri="{FF2B5EF4-FFF2-40B4-BE49-F238E27FC236}">
                <a16:creationId xmlns:a16="http://schemas.microsoft.com/office/drawing/2014/main" id="{6D8FFA6C-701C-427E-B2DC-FFFA0E303A3F}"/>
              </a:ext>
            </a:extLst>
          </p:cNvPr>
          <p:cNvGrpSpPr>
            <a:grpSpLocks noChangeAspect="1"/>
          </p:cNvGrpSpPr>
          <p:nvPr/>
        </p:nvGrpSpPr>
        <p:grpSpPr>
          <a:xfrm>
            <a:off x="9782427" y="6500167"/>
            <a:ext cx="2743201" cy="1196033"/>
            <a:chOff x="6426200" y="6629400"/>
            <a:chExt cx="4572000" cy="1993392"/>
          </a:xfrm>
          <a:solidFill>
            <a:schemeClr val="bg1">
              <a:lumMod val="95000"/>
            </a:schemeClr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E430419-84A5-488B-B548-006BA1F32CC2}"/>
                </a:ext>
              </a:extLst>
            </p:cNvPr>
            <p:cNvSpPr/>
            <p:nvPr/>
          </p:nvSpPr>
          <p:spPr bwMode="auto">
            <a:xfrm>
              <a:off x="6426200" y="6629400"/>
              <a:ext cx="4572000" cy="1993392"/>
            </a:xfrm>
            <a:prstGeom prst="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1" compatLnSpc="1">
              <a:prstTxWarp prst="textNoShape">
                <a:avLst/>
              </a:prstTxWarp>
            </a:bodyPr>
            <a:lstStyle/>
            <a:p>
              <a:pPr marL="0" marR="0" indent="0" algn="l" defTabSz="219551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3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8" name="Arrow: Down 7">
              <a:extLst>
                <a:ext uri="{FF2B5EF4-FFF2-40B4-BE49-F238E27FC236}">
                  <a16:creationId xmlns:a16="http://schemas.microsoft.com/office/drawing/2014/main" id="{E37C15F2-9B70-48F8-A23D-93BDF5A2E567}"/>
                </a:ext>
              </a:extLst>
            </p:cNvPr>
            <p:cNvSpPr>
              <a:spLocks noChangeAspect="1"/>
            </p:cNvSpPr>
            <p:nvPr/>
          </p:nvSpPr>
          <p:spPr bwMode="auto">
            <a:xfrm rot="10800000">
              <a:off x="8211455" y="7391399"/>
              <a:ext cx="653145" cy="914400"/>
            </a:xfrm>
            <a:prstGeom prst="downArrow">
              <a:avLst/>
            </a:prstGeom>
            <a:solidFill>
              <a:schemeClr val="tx1"/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1" compatLnSpc="1">
              <a:prstTxWarp prst="textNoShape">
                <a:avLst/>
              </a:prstTxWarp>
            </a:bodyPr>
            <a:lstStyle/>
            <a:p>
              <a:pPr marL="0" marR="0" indent="0" algn="l" defTabSz="219551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3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9" name="Arrow: Down 8">
              <a:extLst>
                <a:ext uri="{FF2B5EF4-FFF2-40B4-BE49-F238E27FC236}">
                  <a16:creationId xmlns:a16="http://schemas.microsoft.com/office/drawing/2014/main" id="{DD766E66-85F5-4A43-BC79-AC998FD4AEB8}"/>
                </a:ext>
              </a:extLst>
            </p:cNvPr>
            <p:cNvSpPr>
              <a:spLocks noChangeAspect="1"/>
            </p:cNvSpPr>
            <p:nvPr/>
          </p:nvSpPr>
          <p:spPr bwMode="auto">
            <a:xfrm rot="10800000">
              <a:off x="7220855" y="7391399"/>
              <a:ext cx="653145" cy="914400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1" compatLnSpc="1">
              <a:prstTxWarp prst="textNoShape">
                <a:avLst/>
              </a:prstTxWarp>
            </a:bodyPr>
            <a:lstStyle/>
            <a:p>
              <a:pPr marL="0" marR="0" indent="0" algn="l" defTabSz="219551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3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6D0BB1B-8AB6-4AC1-99DF-4478FC2C7A2B}"/>
              </a:ext>
            </a:extLst>
          </p:cNvPr>
          <p:cNvGrpSpPr>
            <a:grpSpLocks noChangeAspect="1"/>
          </p:cNvGrpSpPr>
          <p:nvPr/>
        </p:nvGrpSpPr>
        <p:grpSpPr>
          <a:xfrm>
            <a:off x="9401428" y="5120640"/>
            <a:ext cx="3404312" cy="3578127"/>
            <a:chOff x="5892800" y="2743200"/>
            <a:chExt cx="5867400" cy="7093046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182CF649-3D57-4128-9BFF-0B451C449BEF}"/>
                </a:ext>
              </a:extLst>
            </p:cNvPr>
            <p:cNvCxnSpPr/>
            <p:nvPr/>
          </p:nvCxnSpPr>
          <p:spPr bwMode="auto">
            <a:xfrm>
              <a:off x="5892800" y="2743200"/>
              <a:ext cx="0" cy="7093046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3411A6C5-D268-464F-B61C-5C5F43BB06E4}"/>
                </a:ext>
              </a:extLst>
            </p:cNvPr>
            <p:cNvCxnSpPr/>
            <p:nvPr/>
          </p:nvCxnSpPr>
          <p:spPr bwMode="auto">
            <a:xfrm>
              <a:off x="11760200" y="2743200"/>
              <a:ext cx="0" cy="7093046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1FCC368-99AF-48CD-AE9D-E0E448814C8E}"/>
              </a:ext>
            </a:extLst>
          </p:cNvPr>
          <p:cNvGrpSpPr/>
          <p:nvPr/>
        </p:nvGrpSpPr>
        <p:grpSpPr>
          <a:xfrm>
            <a:off x="3007215" y="6172200"/>
            <a:ext cx="1828800" cy="1828800"/>
            <a:chOff x="12522200" y="4657518"/>
            <a:chExt cx="1828800" cy="1828800"/>
          </a:xfrm>
        </p:grpSpPr>
        <p:sp>
          <p:nvSpPr>
            <p:cNvPr id="7" name="Arrow: Quad 6">
              <a:extLst>
                <a:ext uri="{FF2B5EF4-FFF2-40B4-BE49-F238E27FC236}">
                  <a16:creationId xmlns:a16="http://schemas.microsoft.com/office/drawing/2014/main" id="{8081BF37-58D2-4F5A-BED5-80C46463C9C9}"/>
                </a:ext>
              </a:extLst>
            </p:cNvPr>
            <p:cNvSpPr/>
            <p:nvPr/>
          </p:nvSpPr>
          <p:spPr bwMode="auto">
            <a:xfrm>
              <a:off x="12522200" y="4657518"/>
              <a:ext cx="1828800" cy="1828800"/>
            </a:xfrm>
            <a:prstGeom prst="quadArrow">
              <a:avLst>
                <a:gd name="adj1" fmla="val 12500"/>
                <a:gd name="adj2" fmla="val 12727"/>
                <a:gd name="adj3" fmla="val 8409"/>
              </a:avLst>
            </a:prstGeom>
            <a:solidFill>
              <a:srgbClr val="ADEFD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1" compatLnSpc="1">
              <a:prstTxWarp prst="textNoShape">
                <a:avLst/>
              </a:prstTxWarp>
            </a:bodyPr>
            <a:lstStyle/>
            <a:p>
              <a:pPr marL="0" marR="0" indent="0" algn="l" defTabSz="219551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23" name="Arrow: Quad 22">
              <a:extLst>
                <a:ext uri="{FF2B5EF4-FFF2-40B4-BE49-F238E27FC236}">
                  <a16:creationId xmlns:a16="http://schemas.microsoft.com/office/drawing/2014/main" id="{52DA5E93-B2A2-43C4-847E-3DE7B7765AF3}"/>
                </a:ext>
              </a:extLst>
            </p:cNvPr>
            <p:cNvSpPr/>
            <p:nvPr/>
          </p:nvSpPr>
          <p:spPr bwMode="auto">
            <a:xfrm rot="2700000">
              <a:off x="12522200" y="4657518"/>
              <a:ext cx="1828800" cy="1828800"/>
            </a:xfrm>
            <a:prstGeom prst="quadArrow">
              <a:avLst>
                <a:gd name="adj1" fmla="val 12500"/>
                <a:gd name="adj2" fmla="val 12727"/>
                <a:gd name="adj3" fmla="val 8409"/>
              </a:avLst>
            </a:prstGeom>
            <a:solidFill>
              <a:srgbClr val="ADEFD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1" compatLnSpc="1">
              <a:prstTxWarp prst="textNoShape">
                <a:avLst/>
              </a:prstTxWarp>
            </a:bodyPr>
            <a:lstStyle/>
            <a:p>
              <a:pPr marL="0" marR="0" indent="0" algn="l" defTabSz="219551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3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353AC3EE-A464-4149-872D-E98C2E937081}"/>
                </a:ext>
              </a:extLst>
            </p:cNvPr>
            <p:cNvSpPr/>
            <p:nvPr/>
          </p:nvSpPr>
          <p:spPr bwMode="auto">
            <a:xfrm>
              <a:off x="13139420" y="5274738"/>
              <a:ext cx="594360" cy="594360"/>
            </a:xfrm>
            <a:prstGeom prst="ellipse">
              <a:avLst/>
            </a:prstGeom>
            <a:solidFill>
              <a:srgbClr val="ADEFD1"/>
            </a:solidFill>
            <a:ln w="9525" cap="flat" cmpd="sng" algn="ctr">
              <a:solidFill>
                <a:srgbClr val="ADEFD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1" compatLnSpc="1">
              <a:prstTxWarp prst="textNoShape">
                <a:avLst/>
              </a:prstTxWarp>
            </a:bodyPr>
            <a:lstStyle/>
            <a:p>
              <a:pPr marL="0" marR="0" indent="0" algn="l" defTabSz="219551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3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</p:grp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C6AD245-2C76-49A6-88B2-890F6B6E7918}"/>
              </a:ext>
            </a:extLst>
          </p:cNvPr>
          <p:cNvCxnSpPr/>
          <p:nvPr/>
        </p:nvCxnSpPr>
        <p:spPr bwMode="auto">
          <a:xfrm>
            <a:off x="5740400" y="5109956"/>
            <a:ext cx="0" cy="357812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38" name="Group 37">
            <a:extLst>
              <a:ext uri="{FF2B5EF4-FFF2-40B4-BE49-F238E27FC236}">
                <a16:creationId xmlns:a16="http://schemas.microsoft.com/office/drawing/2014/main" id="{490E4070-FD0D-4BA7-A20E-8D13A57DDF29}"/>
              </a:ext>
            </a:extLst>
          </p:cNvPr>
          <p:cNvGrpSpPr/>
          <p:nvPr/>
        </p:nvGrpSpPr>
        <p:grpSpPr>
          <a:xfrm>
            <a:off x="9601200" y="2834640"/>
            <a:ext cx="6858000" cy="6217920"/>
            <a:chOff x="9601200" y="2834640"/>
            <a:chExt cx="6858000" cy="6217920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AA974C4D-A278-40CD-B773-D9A3B9E3844D}"/>
                </a:ext>
              </a:extLst>
            </p:cNvPr>
            <p:cNvSpPr/>
            <p:nvPr/>
          </p:nvSpPr>
          <p:spPr bwMode="auto">
            <a:xfrm>
              <a:off x="9601200" y="2834640"/>
              <a:ext cx="6858000" cy="6217920"/>
            </a:xfrm>
            <a:prstGeom prst="roundRect">
              <a:avLst/>
            </a:prstGeom>
            <a:noFill/>
            <a:ln w="63500" cap="flat" cmpd="dbl" algn="ctr">
              <a:solidFill>
                <a:srgbClr val="9999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1" compatLnSpc="1">
              <a:prstTxWarp prst="textNoShape">
                <a:avLst/>
              </a:prstTxWarp>
            </a:bodyPr>
            <a:lstStyle/>
            <a:p>
              <a:pPr marL="0" marR="0" indent="0" algn="l" defTabSz="219551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3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565C1DA-B90E-4C5B-9F47-7D6A52CEB809}"/>
                </a:ext>
              </a:extLst>
            </p:cNvPr>
            <p:cNvSpPr txBox="1"/>
            <p:nvPr/>
          </p:nvSpPr>
          <p:spPr>
            <a:xfrm>
              <a:off x="10504335" y="2971800"/>
              <a:ext cx="506580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u="sng" dirty="0"/>
                <a:t>Focal Attention Mechanism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0357D1C2-C915-436D-8A24-2C30A1DB1F47}"/>
              </a:ext>
            </a:extLst>
          </p:cNvPr>
          <p:cNvGrpSpPr/>
          <p:nvPr/>
        </p:nvGrpSpPr>
        <p:grpSpPr>
          <a:xfrm>
            <a:off x="1920240" y="2834640"/>
            <a:ext cx="7315200" cy="6217920"/>
            <a:chOff x="1719408" y="2819400"/>
            <a:chExt cx="7516031" cy="6217920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EA76CB61-4448-4984-AC56-C56D55AA6A6E}"/>
                </a:ext>
              </a:extLst>
            </p:cNvPr>
            <p:cNvSpPr/>
            <p:nvPr/>
          </p:nvSpPr>
          <p:spPr bwMode="auto">
            <a:xfrm>
              <a:off x="1719408" y="2819400"/>
              <a:ext cx="7516031" cy="6217920"/>
            </a:xfrm>
            <a:prstGeom prst="roundRect">
              <a:avLst/>
            </a:prstGeom>
            <a:noFill/>
            <a:ln w="63500" cap="flat" cmpd="dbl" algn="ctr">
              <a:solidFill>
                <a:srgbClr val="92D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1" compatLnSpc="1">
              <a:prstTxWarp prst="textNoShape">
                <a:avLst/>
              </a:prstTxWarp>
            </a:bodyPr>
            <a:lstStyle/>
            <a:p>
              <a:pPr marL="0" marR="0" indent="0" algn="l" defTabSz="219551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3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EA150A5A-E4B5-4CD3-9FDC-10DDD24437FE}"/>
                </a:ext>
              </a:extLst>
            </p:cNvPr>
            <p:cNvSpPr txBox="1"/>
            <p:nvPr/>
          </p:nvSpPr>
          <p:spPr>
            <a:xfrm>
              <a:off x="2750357" y="2956560"/>
              <a:ext cx="555569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u="sng" dirty="0"/>
                <a:t>Diffuse Attention Mechanism</a:t>
              </a:r>
              <a:endParaRPr lang="en-US" sz="2800" dirty="0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2F0BEE38-72C0-48C9-BA0B-0A560BF39E41}"/>
              </a:ext>
            </a:extLst>
          </p:cNvPr>
          <p:cNvSpPr/>
          <p:nvPr/>
        </p:nvSpPr>
        <p:spPr bwMode="auto">
          <a:xfrm rot="19023194">
            <a:off x="3974909" y="6779326"/>
            <a:ext cx="201676" cy="446868"/>
          </a:xfrm>
          <a:prstGeom prst="rect">
            <a:avLst/>
          </a:prstGeom>
          <a:solidFill>
            <a:srgbClr val="ADEFD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1" compatLnSpc="1">
            <a:prstTxWarp prst="textNoShape">
              <a:avLst/>
            </a:prstTxWarp>
          </a:bodyPr>
          <a:lstStyle/>
          <a:p>
            <a:pPr marL="0" marR="0" indent="0" algn="l" defTabSz="21955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1C46086-2F5C-4520-A014-0F4ECB2556A4}"/>
              </a:ext>
            </a:extLst>
          </p:cNvPr>
          <p:cNvSpPr txBox="1"/>
          <p:nvPr/>
        </p:nvSpPr>
        <p:spPr>
          <a:xfrm>
            <a:off x="5760720" y="8759952"/>
            <a:ext cx="7040880" cy="566928"/>
          </a:xfrm>
          <a:prstGeom prst="rect">
            <a:avLst/>
          </a:prstGeom>
          <a:solidFill>
            <a:schemeClr val="bg1"/>
          </a:solidFill>
          <a:ln w="1174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</a:rPr>
              <a:t>The 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</a:rPr>
              <a:t>“Complete World”</a:t>
            </a:r>
            <a:endParaRPr lang="en-US" sz="32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3" name="Picture 42" descr="A large white building&#10;&#10;Description automatically generated">
            <a:extLst>
              <a:ext uri="{FF2B5EF4-FFF2-40B4-BE49-F238E27FC236}">
                <a16:creationId xmlns:a16="http://schemas.microsoft.com/office/drawing/2014/main" id="{F0CDB641-E1A4-40A0-8EE8-B4EA68D803A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7632" y="6490550"/>
            <a:ext cx="2743200" cy="1194315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31FA5F9A-B07B-4033-B49A-384C241F943D}"/>
              </a:ext>
            </a:extLst>
          </p:cNvPr>
          <p:cNvSpPr txBox="1">
            <a:spLocks noChangeAspect="1"/>
          </p:cNvSpPr>
          <p:nvPr/>
        </p:nvSpPr>
        <p:spPr>
          <a:xfrm>
            <a:off x="7035800" y="5141893"/>
            <a:ext cx="127470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/>
              <a:t>World</a:t>
            </a:r>
          </a:p>
          <a:p>
            <a:pPr algn="ctr"/>
            <a:r>
              <a:rPr lang="en-US" sz="2800" b="1" dirty="0"/>
              <a:t>Model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3198AFAF-2D0B-4772-B92D-E541DA13BCBA}"/>
              </a:ext>
            </a:extLst>
          </p:cNvPr>
          <p:cNvSpPr txBox="1">
            <a:spLocks noChangeAspect="1"/>
          </p:cNvSpPr>
          <p:nvPr/>
        </p:nvSpPr>
        <p:spPr>
          <a:xfrm>
            <a:off x="9747196" y="5141893"/>
            <a:ext cx="292740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/>
              <a:t>Focal Attention</a:t>
            </a:r>
          </a:p>
          <a:p>
            <a:pPr algn="ctr"/>
            <a:r>
              <a:rPr lang="en-US" sz="2800" b="1" dirty="0"/>
              <a:t>Schema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786A528-920C-40C6-ABFE-1A4AE49AA7D5}"/>
              </a:ext>
            </a:extLst>
          </p:cNvPr>
          <p:cNvSpPr txBox="1">
            <a:spLocks noChangeAspect="1"/>
          </p:cNvSpPr>
          <p:nvPr/>
        </p:nvSpPr>
        <p:spPr>
          <a:xfrm>
            <a:off x="2311400" y="5141893"/>
            <a:ext cx="326884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/>
              <a:t>Diffuse Attention</a:t>
            </a:r>
            <a:br>
              <a:rPr lang="en-US" sz="2800" b="1" dirty="0"/>
            </a:br>
            <a:r>
              <a:rPr lang="en-US" sz="2800" b="1" dirty="0"/>
              <a:t>Schema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CE4710CE-A18A-48BB-A84F-AE808710C721}"/>
              </a:ext>
            </a:extLst>
          </p:cNvPr>
          <p:cNvSpPr txBox="1">
            <a:spLocks noChangeAspect="1"/>
          </p:cNvSpPr>
          <p:nvPr/>
        </p:nvSpPr>
        <p:spPr>
          <a:xfrm>
            <a:off x="3369064" y="7964269"/>
            <a:ext cx="11416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DAS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F27E702-1A70-4217-B1E4-51201D37082A}"/>
              </a:ext>
            </a:extLst>
          </p:cNvPr>
          <p:cNvSpPr txBox="1">
            <a:spLocks noChangeAspect="1"/>
          </p:cNvSpPr>
          <p:nvPr/>
        </p:nvSpPr>
        <p:spPr>
          <a:xfrm>
            <a:off x="7039227" y="7964269"/>
            <a:ext cx="83183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 WM         </a:t>
            </a:r>
            <a:r>
              <a:rPr lang="en-US" sz="1000" b="1" dirty="0"/>
              <a:t> </a:t>
            </a:r>
            <a:r>
              <a:rPr lang="en-US" sz="3600" b="1" dirty="0"/>
              <a:t>          FAS                    FM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07E4465-83B6-4341-89CD-65D4692A7F35}"/>
              </a:ext>
            </a:extLst>
          </p:cNvPr>
          <p:cNvSpPr txBox="1">
            <a:spLocks noChangeAspect="1"/>
          </p:cNvSpPr>
          <p:nvPr/>
        </p:nvSpPr>
        <p:spPr>
          <a:xfrm>
            <a:off x="13817600" y="5141893"/>
            <a:ext cx="127470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/>
              <a:t>Focal</a:t>
            </a:r>
          </a:p>
          <a:p>
            <a:pPr algn="ctr"/>
            <a:r>
              <a:rPr lang="en-US" sz="2800" b="1" dirty="0"/>
              <a:t>Model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92B2279-813D-472E-86B6-C8763FECED8F}"/>
              </a:ext>
            </a:extLst>
          </p:cNvPr>
          <p:cNvSpPr txBox="1"/>
          <p:nvPr/>
        </p:nvSpPr>
        <p:spPr>
          <a:xfrm>
            <a:off x="11176447" y="3931920"/>
            <a:ext cx="367600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/>
              <a:t>Modeler’s</a:t>
            </a:r>
            <a:r>
              <a:rPr lang="en-US" sz="2800" b="1" u="sng" dirty="0">
                <a:solidFill>
                  <a:srgbClr val="FF0000"/>
                </a:solidFill>
                <a:effectLst>
                  <a:outerShdw blurRad="12700" dist="25400" dir="3600000" algn="ctr" rotWithShape="0">
                    <a:schemeClr val="tx1"/>
                  </a:outerShdw>
                </a:effectLst>
              </a:rPr>
              <a:t> Self-less</a:t>
            </a:r>
            <a:endParaRPr lang="en-US" sz="2800" b="1" dirty="0"/>
          </a:p>
          <a:p>
            <a:pPr algn="ctr"/>
            <a:r>
              <a:rPr lang="en-US" sz="2800" b="1" u="sng" dirty="0"/>
              <a:t>Focal Awareness</a:t>
            </a:r>
            <a:endParaRPr lang="en-US" sz="2800" u="sng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58DBBC0-FDC7-4349-804C-CB003F5F1681}"/>
              </a:ext>
            </a:extLst>
          </p:cNvPr>
          <p:cNvSpPr txBox="1"/>
          <p:nvPr/>
        </p:nvSpPr>
        <p:spPr>
          <a:xfrm>
            <a:off x="3785557" y="3931920"/>
            <a:ext cx="367600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/>
              <a:t>Modeler’s </a:t>
            </a:r>
            <a:r>
              <a:rPr lang="en-US" sz="2800" b="1" u="sng" dirty="0">
                <a:solidFill>
                  <a:srgbClr val="FF0000"/>
                </a:solidFill>
                <a:effectLst>
                  <a:outerShdw blurRad="12700" dist="25400" dir="3600000" algn="ctr" rotWithShape="0">
                    <a:schemeClr val="tx1"/>
                  </a:outerShdw>
                </a:effectLst>
              </a:rPr>
              <a:t>Self-less</a:t>
            </a:r>
            <a:br>
              <a:rPr lang="en-US" sz="2800" b="1" dirty="0"/>
            </a:br>
            <a:r>
              <a:rPr lang="en-US" sz="2800" b="1" u="sng" dirty="0"/>
              <a:t>Diffuse Awareness</a:t>
            </a:r>
            <a:endParaRPr lang="en-US" sz="2800" u="sng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30BAD2E-165C-4449-97E9-731D2D3879AE}"/>
              </a:ext>
            </a:extLst>
          </p:cNvPr>
          <p:cNvSpPr txBox="1"/>
          <p:nvPr/>
        </p:nvSpPr>
        <p:spPr>
          <a:xfrm>
            <a:off x="9665964" y="3429000"/>
            <a:ext cx="6742551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/>
              <a:t>Copy of: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Phenomenal Consciousness</a:t>
            </a:r>
            <a:endParaRPr lang="en-US" sz="2800" b="1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CB5979F-8B55-41C2-A55E-99AB2BCF5B2C}"/>
              </a:ext>
            </a:extLst>
          </p:cNvPr>
          <p:cNvSpPr txBox="1"/>
          <p:nvPr/>
        </p:nvSpPr>
        <p:spPr>
          <a:xfrm>
            <a:off x="2057650" y="3429000"/>
            <a:ext cx="7083991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/>
              <a:t>Source of:</a:t>
            </a:r>
            <a:r>
              <a:rPr lang="en-US" sz="2800" b="1" dirty="0">
                <a:solidFill>
                  <a:srgbClr val="FF0000"/>
                </a:solidFill>
              </a:rPr>
              <a:t> Phenomenal Consciousness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12648892-0A6A-47E2-862B-314B68B5BFE2}"/>
              </a:ext>
            </a:extLst>
          </p:cNvPr>
          <p:cNvSpPr txBox="1"/>
          <p:nvPr/>
        </p:nvSpPr>
        <p:spPr>
          <a:xfrm>
            <a:off x="10226986" y="6077396"/>
            <a:ext cx="5205271" cy="1923604"/>
          </a:xfrm>
          <a:prstGeom prst="rect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u="sng" dirty="0"/>
              <a:t>Focal Self Awareness</a:t>
            </a:r>
            <a:r>
              <a:rPr lang="en-US" b="1" dirty="0"/>
              <a:t> gives</a:t>
            </a:r>
            <a:br>
              <a:rPr lang="en-US" b="1" dirty="0"/>
            </a:br>
            <a:r>
              <a:rPr lang="en-US" b="1" dirty="0"/>
              <a:t>a sense of </a:t>
            </a:r>
            <a:r>
              <a:rPr lang="en-US" sz="3200" b="1" u="sng" dirty="0">
                <a:solidFill>
                  <a:srgbClr val="FF0000"/>
                </a:solidFill>
              </a:rPr>
              <a:t>Presence</a:t>
            </a:r>
            <a:r>
              <a:rPr lang="en-US" b="1" dirty="0"/>
              <a:t>!</a:t>
            </a:r>
            <a:br>
              <a:rPr lang="en-US" b="1" dirty="0"/>
            </a:br>
            <a:r>
              <a:rPr lang="en-US" dirty="0">
                <a:solidFill>
                  <a:schemeClr val="accent5">
                    <a:lumMod val="25000"/>
                  </a:schemeClr>
                </a:solidFill>
              </a:rPr>
              <a:t>[Self-less, Location-less,</a:t>
            </a:r>
          </a:p>
          <a:p>
            <a:pPr algn="ctr"/>
            <a:r>
              <a:rPr lang="en-US" dirty="0">
                <a:solidFill>
                  <a:schemeClr val="accent5">
                    <a:lumMod val="25000"/>
                  </a:schemeClr>
                </a:solidFill>
              </a:rPr>
              <a:t>Non-Physical Existence]</a:t>
            </a:r>
          </a:p>
        </p:txBody>
      </p:sp>
      <p:sp>
        <p:nvSpPr>
          <p:cNvPr id="42" name="Arrow: Down 41">
            <a:extLst>
              <a:ext uri="{FF2B5EF4-FFF2-40B4-BE49-F238E27FC236}">
                <a16:creationId xmlns:a16="http://schemas.microsoft.com/office/drawing/2014/main" id="{DF47AA20-DBDC-4C5A-A009-842891157936}"/>
              </a:ext>
            </a:extLst>
          </p:cNvPr>
          <p:cNvSpPr>
            <a:spLocks noChangeAspect="1"/>
          </p:cNvSpPr>
          <p:nvPr/>
        </p:nvSpPr>
        <p:spPr bwMode="auto">
          <a:xfrm rot="10800000">
            <a:off x="3732791" y="6123449"/>
            <a:ext cx="391887" cy="548639"/>
          </a:xfrm>
          <a:prstGeom prst="downArrow">
            <a:avLst/>
          </a:prstGeom>
          <a:solidFill>
            <a:schemeClr val="tx1"/>
          </a:solidFill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1" compatLnSpc="1">
            <a:prstTxWarp prst="textNoShape">
              <a:avLst/>
            </a:prstTxWarp>
          </a:bodyPr>
          <a:lstStyle/>
          <a:p>
            <a:pPr marL="0" marR="0" indent="0" algn="l" defTabSz="21955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48" name="Arrow: Down 47">
            <a:extLst>
              <a:ext uri="{FF2B5EF4-FFF2-40B4-BE49-F238E27FC236}">
                <a16:creationId xmlns:a16="http://schemas.microsoft.com/office/drawing/2014/main" id="{7FEE781C-6A61-4C7B-B807-9F16EEF4CEBB}"/>
              </a:ext>
            </a:extLst>
          </p:cNvPr>
          <p:cNvSpPr>
            <a:spLocks noChangeAspect="1"/>
          </p:cNvSpPr>
          <p:nvPr/>
        </p:nvSpPr>
        <p:spPr bwMode="auto">
          <a:xfrm rot="8107875">
            <a:off x="3241613" y="6329175"/>
            <a:ext cx="391887" cy="548639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1" compatLnSpc="1">
            <a:prstTxWarp prst="textNoShape">
              <a:avLst/>
            </a:prstTxWarp>
          </a:bodyPr>
          <a:lstStyle/>
          <a:p>
            <a:pPr marL="0" marR="0" indent="0" algn="l" defTabSz="21955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90DFDF9-6075-4A4E-BB93-5B376840992D}"/>
              </a:ext>
            </a:extLst>
          </p:cNvPr>
          <p:cNvSpPr txBox="1"/>
          <p:nvPr/>
        </p:nvSpPr>
        <p:spPr>
          <a:xfrm>
            <a:off x="2981099" y="6077396"/>
            <a:ext cx="5582939" cy="1923604"/>
          </a:xfrm>
          <a:prstGeom prst="rect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u="sng" dirty="0"/>
              <a:t>Diffuse Self Awareness</a:t>
            </a:r>
            <a:r>
              <a:rPr lang="en-US" b="1" dirty="0"/>
              <a:t> gives</a:t>
            </a:r>
            <a:br>
              <a:rPr lang="en-US" b="1" dirty="0"/>
            </a:br>
            <a:r>
              <a:rPr lang="en-US" b="1" dirty="0"/>
              <a:t>a sense of </a:t>
            </a:r>
            <a:r>
              <a:rPr lang="en-US" sz="3200" b="1" u="sng" dirty="0">
                <a:solidFill>
                  <a:srgbClr val="FF0000"/>
                </a:solidFill>
              </a:rPr>
              <a:t>Nonduality</a:t>
            </a:r>
            <a:r>
              <a:rPr lang="en-US" b="1" dirty="0"/>
              <a:t>!</a:t>
            </a:r>
            <a:br>
              <a:rPr lang="en-US" b="1" dirty="0"/>
            </a:br>
            <a:r>
              <a:rPr lang="en-US" dirty="0">
                <a:solidFill>
                  <a:schemeClr val="accent5">
                    <a:lumMod val="25000"/>
                  </a:schemeClr>
                </a:solidFill>
              </a:rPr>
              <a:t>[No Subject-Object Distinction</a:t>
            </a:r>
            <a:br>
              <a:rPr lang="en-US" dirty="0">
                <a:solidFill>
                  <a:schemeClr val="accent5">
                    <a:lumMod val="25000"/>
                  </a:schemeClr>
                </a:solidFill>
              </a:rPr>
            </a:br>
            <a:r>
              <a:rPr lang="en-US" i="1" dirty="0">
                <a:solidFill>
                  <a:srgbClr val="FF0000"/>
                </a:solidFill>
              </a:rPr>
              <a:t>or</a:t>
            </a:r>
            <a:r>
              <a:rPr lang="en-US" dirty="0">
                <a:solidFill>
                  <a:schemeClr val="accent5">
                    <a:lumMod val="25000"/>
                  </a:schemeClr>
                </a:solidFill>
              </a:rPr>
              <a:t> The World and “I” are ONE]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5379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1755">
        <p:fade/>
      </p:transition>
    </mc:Choice>
    <mc:Fallback xmlns="">
      <p:transition spd="med" advTm="12175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49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92041B-D4CE-448E-B48A-383457888A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9400" y="2959894"/>
            <a:ext cx="14706600" cy="6035234"/>
          </a:xfrm>
        </p:spPr>
        <p:txBody>
          <a:bodyPr anchor="ctr"/>
          <a:lstStyle/>
          <a:p>
            <a:pPr marL="0" indent="0" algn="ctr">
              <a:buNone/>
            </a:pPr>
            <a:r>
              <a:rPr lang="en-US" sz="8800" dirty="0"/>
              <a:t>Possible Human Self-Models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AE82E0-2C21-473A-A193-2A9ADC192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FA7B1-9781-4CDD-AD7A-615476979112}" type="slidenum">
              <a:rPr lang="en-US" smtClean="0"/>
              <a:pPr>
                <a:defRPr/>
              </a:pPr>
              <a:t>88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4374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49">
        <p:fade/>
      </p:transition>
    </mc:Choice>
    <mc:Fallback xmlns="">
      <p:transition spd="med" advTm="304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A4B41-30FE-4646-8EB7-570BD30DB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Possible Human Agent Self-Models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5C29CE-A583-43AE-A3C8-8AD3F3F4C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FA7B1-9781-4CDD-AD7A-615476979112}" type="slidenum">
              <a:rPr lang="en-US" smtClean="0"/>
              <a:pPr>
                <a:defRPr/>
              </a:pPr>
              <a:t>89</a:t>
            </a:fld>
            <a:endParaRPr lang="en-US" dirty="0"/>
          </a:p>
        </p:txBody>
      </p:sp>
      <p:sp>
        <p:nvSpPr>
          <p:cNvPr id="10" name="Rounded Rectangle 63">
            <a:extLst>
              <a:ext uri="{FF2B5EF4-FFF2-40B4-BE49-F238E27FC236}">
                <a16:creationId xmlns:a16="http://schemas.microsoft.com/office/drawing/2014/main" id="{0DCA0546-F0A8-4B4E-B58A-69B292C60357}"/>
              </a:ext>
            </a:extLst>
          </p:cNvPr>
          <p:cNvSpPr/>
          <p:nvPr/>
        </p:nvSpPr>
        <p:spPr bwMode="auto">
          <a:xfrm>
            <a:off x="3255264" y="4151376"/>
            <a:ext cx="3477607" cy="4846321"/>
          </a:xfrm>
          <a:prstGeom prst="roundRect">
            <a:avLst/>
          </a:prstGeom>
          <a:solidFill>
            <a:srgbClr val="E8E8E8"/>
          </a:solidFill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1" compatLnSpc="1">
            <a:prstTxWarp prst="textNoShape">
              <a:avLst/>
            </a:prstTxWarp>
          </a:bodyPr>
          <a:lstStyle/>
          <a:p>
            <a:pPr algn="ctr" defTabSz="2195513"/>
            <a:r>
              <a:rPr lang="en-US" sz="3200" b="1" dirty="0">
                <a:latin typeface="Tahoma" charset="0"/>
              </a:rPr>
              <a:t>Human</a:t>
            </a:r>
            <a:br>
              <a:rPr lang="en-US" sz="3200" b="1" dirty="0">
                <a:latin typeface="Tahoma" charset="0"/>
              </a:rPr>
            </a:br>
            <a:r>
              <a:rPr lang="en-US" sz="3200" b="1" u="sng" dirty="0">
                <a:latin typeface="Tahoma" charset="0"/>
              </a:rPr>
              <a:t>self-model:</a:t>
            </a:r>
          </a:p>
          <a:p>
            <a:pPr algn="ctr" defTabSz="2195513"/>
            <a:endParaRPr lang="en-US" sz="3200" b="1" dirty="0">
              <a:latin typeface="Tahoma" charset="0"/>
            </a:endParaRPr>
          </a:p>
        </p:txBody>
      </p:sp>
      <p:sp>
        <p:nvSpPr>
          <p:cNvPr id="14" name="Rounded Rectangle 39">
            <a:extLst>
              <a:ext uri="{FF2B5EF4-FFF2-40B4-BE49-F238E27FC236}">
                <a16:creationId xmlns:a16="http://schemas.microsoft.com/office/drawing/2014/main" id="{8E0A6822-A550-45B1-96E3-C173A9C623A9}"/>
              </a:ext>
            </a:extLst>
          </p:cNvPr>
          <p:cNvSpPr/>
          <p:nvPr/>
        </p:nvSpPr>
        <p:spPr bwMode="auto">
          <a:xfrm>
            <a:off x="3531128" y="5486400"/>
            <a:ext cx="2926078" cy="1508760"/>
          </a:xfrm>
          <a:prstGeom prst="roundRect">
            <a:avLst/>
          </a:prstGeom>
          <a:solidFill>
            <a:schemeClr val="bg1"/>
          </a:solidFill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 defTabSz="2195513"/>
            <a:endParaRPr lang="en-US" sz="2800" b="1" dirty="0">
              <a:latin typeface="Tahoma" charset="0"/>
            </a:endParaRPr>
          </a:p>
        </p:txBody>
      </p:sp>
      <p:sp>
        <p:nvSpPr>
          <p:cNvPr id="15" name="Rounded Rectangle 39">
            <a:extLst>
              <a:ext uri="{FF2B5EF4-FFF2-40B4-BE49-F238E27FC236}">
                <a16:creationId xmlns:a16="http://schemas.microsoft.com/office/drawing/2014/main" id="{14038914-1DE4-436A-B70C-3C9D5B13CCD3}"/>
              </a:ext>
            </a:extLst>
          </p:cNvPr>
          <p:cNvSpPr/>
          <p:nvPr/>
        </p:nvSpPr>
        <p:spPr bwMode="auto">
          <a:xfrm>
            <a:off x="3531128" y="7162800"/>
            <a:ext cx="2926078" cy="1508760"/>
          </a:xfrm>
          <a:prstGeom prst="roundRect">
            <a:avLst/>
          </a:prstGeom>
          <a:solidFill>
            <a:schemeClr val="bg1"/>
          </a:solidFill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 defTabSz="2195513"/>
            <a:r>
              <a:rPr lang="en-US" sz="4000" b="1" dirty="0">
                <a:latin typeface="Tahoma" charset="0"/>
              </a:rPr>
              <a:t> </a:t>
            </a:r>
            <a:endParaRPr lang="en-US" sz="2800" b="1" dirty="0">
              <a:latin typeface="Tahoma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0B43873-B6DD-490F-8C3D-AE6B574820E0}"/>
              </a:ext>
            </a:extLst>
          </p:cNvPr>
          <p:cNvGrpSpPr/>
          <p:nvPr/>
        </p:nvGrpSpPr>
        <p:grpSpPr>
          <a:xfrm>
            <a:off x="4437251" y="5515806"/>
            <a:ext cx="7018677" cy="3155754"/>
            <a:chOff x="5427323" y="6553200"/>
            <a:chExt cx="7018677" cy="3155754"/>
          </a:xfrm>
        </p:grpSpPr>
        <p:sp>
          <p:nvSpPr>
            <p:cNvPr id="11" name="Rounded Rectangle 41">
              <a:extLst>
                <a:ext uri="{FF2B5EF4-FFF2-40B4-BE49-F238E27FC236}">
                  <a16:creationId xmlns:a16="http://schemas.microsoft.com/office/drawing/2014/main" id="{8D04CC0B-51DE-456F-A58F-0AEB2A1CC289}"/>
                </a:ext>
              </a:extLst>
            </p:cNvPr>
            <p:cNvSpPr/>
            <p:nvPr/>
          </p:nvSpPr>
          <p:spPr bwMode="auto">
            <a:xfrm>
              <a:off x="9519909" y="8200194"/>
              <a:ext cx="2926078" cy="1508760"/>
            </a:xfrm>
            <a:prstGeom prst="roundRect">
              <a:avLst/>
            </a:prstGeom>
            <a:solidFill>
              <a:srgbClr val="ADEFD1"/>
            </a:solidFill>
            <a:ln w="222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algn="ctr" defTabSz="2195513"/>
              <a:r>
                <a:rPr lang="en-US" sz="2800" b="1" dirty="0">
                  <a:latin typeface="Tahoma" charset="0"/>
                </a:rPr>
                <a:t>Modeler</a:t>
              </a:r>
              <a:br>
                <a:rPr lang="en-US" sz="2800" b="1" dirty="0">
                  <a:latin typeface="Tahoma" charset="0"/>
                </a:rPr>
              </a:br>
              <a:r>
                <a:rPr lang="en-US" sz="2800" b="1" dirty="0">
                  <a:latin typeface="Tahoma" charset="0"/>
                </a:rPr>
                <a:t>self-model</a:t>
              </a:r>
            </a:p>
          </p:txBody>
        </p:sp>
        <p:sp>
          <p:nvSpPr>
            <p:cNvPr id="9" name="Rounded Rectangle 40">
              <a:extLst>
                <a:ext uri="{FF2B5EF4-FFF2-40B4-BE49-F238E27FC236}">
                  <a16:creationId xmlns:a16="http://schemas.microsoft.com/office/drawing/2014/main" id="{59F05275-682F-4626-8571-0154654BCB57}"/>
                </a:ext>
              </a:extLst>
            </p:cNvPr>
            <p:cNvSpPr/>
            <p:nvPr/>
          </p:nvSpPr>
          <p:spPr bwMode="auto">
            <a:xfrm>
              <a:off x="9519920" y="6553200"/>
              <a:ext cx="2926080" cy="1508760"/>
            </a:xfrm>
            <a:prstGeom prst="roundRect">
              <a:avLst/>
            </a:prstGeom>
            <a:solidFill>
              <a:srgbClr val="9999FF"/>
            </a:solidFill>
            <a:ln w="222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algn="ctr" defTabSz="2195513"/>
              <a:r>
                <a:rPr lang="en-US" sz="2800" b="1" dirty="0">
                  <a:latin typeface="Tahoma" charset="0"/>
                </a:rPr>
                <a:t>Controller</a:t>
              </a:r>
              <a:br>
                <a:rPr lang="en-US" sz="2800" b="1" dirty="0">
                  <a:latin typeface="Tahoma" charset="0"/>
                </a:rPr>
              </a:br>
              <a:r>
                <a:rPr lang="en-US" sz="2800" b="1" dirty="0">
                  <a:latin typeface="Tahoma" charset="0"/>
                </a:rPr>
                <a:t>self-model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C9690297-E4EA-472A-8B11-6046C472221B}"/>
                </a:ext>
              </a:extLst>
            </p:cNvPr>
            <p:cNvCxnSpPr/>
            <p:nvPr/>
          </p:nvCxnSpPr>
          <p:spPr bwMode="auto">
            <a:xfrm flipH="1">
              <a:off x="6624310" y="7270554"/>
              <a:ext cx="2895600" cy="0"/>
            </a:xfrm>
            <a:prstGeom prst="straightConnector1">
              <a:avLst/>
            </a:prstGeom>
            <a:solidFill>
              <a:schemeClr val="accent1"/>
            </a:solidFill>
            <a:ln w="1143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CF631DF9-7302-43F9-A7B5-63A4009C1B29}"/>
                </a:ext>
              </a:extLst>
            </p:cNvPr>
            <p:cNvCxnSpPr/>
            <p:nvPr/>
          </p:nvCxnSpPr>
          <p:spPr bwMode="auto">
            <a:xfrm flipH="1">
              <a:off x="6624310" y="8946954"/>
              <a:ext cx="2895600" cy="0"/>
            </a:xfrm>
            <a:prstGeom prst="straightConnector1">
              <a:avLst/>
            </a:prstGeom>
            <a:solidFill>
              <a:schemeClr val="accent1"/>
            </a:solidFill>
            <a:ln w="1143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350448F-0CFE-44E0-A426-A5EDB7A8C63A}"/>
                </a:ext>
              </a:extLst>
            </p:cNvPr>
            <p:cNvSpPr txBox="1"/>
            <p:nvPr/>
          </p:nvSpPr>
          <p:spPr>
            <a:xfrm>
              <a:off x="5427323" y="6932506"/>
              <a:ext cx="1151277" cy="24006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/>
                <a:t>X%</a:t>
              </a:r>
            </a:p>
            <a:p>
              <a:endParaRPr lang="en-US" sz="3500" b="1" dirty="0"/>
            </a:p>
            <a:p>
              <a:endParaRPr lang="en-US" sz="3500" b="1" dirty="0"/>
            </a:p>
            <a:p>
              <a:r>
                <a:rPr lang="en-US" sz="4000" b="1" dirty="0"/>
                <a:t>Y%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22E05155-0527-4920-B586-B604A4AF7D47}"/>
              </a:ext>
            </a:extLst>
          </p:cNvPr>
          <p:cNvSpPr txBox="1"/>
          <p:nvPr/>
        </p:nvSpPr>
        <p:spPr>
          <a:xfrm>
            <a:off x="8657742" y="4542594"/>
            <a:ext cx="59330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With:    X + Y = 100%</a:t>
            </a:r>
          </a:p>
        </p:txBody>
      </p:sp>
    </p:spTree>
    <p:extLst>
      <p:ext uri="{BB962C8B-B14F-4D97-AF65-F5344CB8AC3E}">
        <p14:creationId xmlns:p14="http://schemas.microsoft.com/office/powerpoint/2010/main" val="3915783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567">
        <p:fade/>
      </p:transition>
    </mc:Choice>
    <mc:Fallback xmlns="">
      <p:transition spd="med" advTm="756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  <p:bldP spid="15" grpId="0" animBg="1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E4F73295-9DB3-4624-B50F-6F1D5F08154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590800" y="2971800"/>
          <a:ext cx="12698413" cy="6348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12698280" imgH="6348960" progId="">
                  <p:embed/>
                </p:oleObj>
              </mc:Choice>
              <mc:Fallback>
                <p:oleObj r:id="rId4" imgW="12698280" imgH="6348960" progId="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E4F73295-9DB3-4624-B50F-6F1D5F08154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590800" y="2971800"/>
                        <a:ext cx="12698413" cy="63484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2C24C66A-B603-49FA-8D4C-E9D2E1EFDD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Color Illusion</a:t>
            </a:r>
            <a:endParaRPr lang="en-US" b="1" baseline="30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CC85C9-B33B-4B0A-BE1D-BFB346CB8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FA7B1-9781-4CDD-AD7A-615476979112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53F2CB5-7A6B-475C-9AE1-2CB8D6A83501}"/>
              </a:ext>
            </a:extLst>
          </p:cNvPr>
          <p:cNvGrpSpPr/>
          <p:nvPr/>
        </p:nvGrpSpPr>
        <p:grpSpPr>
          <a:xfrm>
            <a:off x="5245331" y="3046615"/>
            <a:ext cx="7392323" cy="6210647"/>
            <a:chOff x="5245331" y="3046615"/>
            <a:chExt cx="7392323" cy="621064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7F9A7D5-079D-4249-A402-F989481C1F6A}"/>
                </a:ext>
              </a:extLst>
            </p:cNvPr>
            <p:cNvSpPr/>
            <p:nvPr/>
          </p:nvSpPr>
          <p:spPr bwMode="auto">
            <a:xfrm>
              <a:off x="5245331" y="3046615"/>
              <a:ext cx="2306782" cy="6184669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1" compatLnSpc="1">
              <a:prstTxWarp prst="textNoShape">
                <a:avLst/>
              </a:prstTxWarp>
            </a:bodyPr>
            <a:lstStyle/>
            <a:p>
              <a:pPr marL="0" marR="0" indent="0" algn="l" defTabSz="219551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3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BD9F7BA4-D960-4F21-ACBE-9047B33BA25C}"/>
                </a:ext>
              </a:extLst>
            </p:cNvPr>
            <p:cNvSpPr/>
            <p:nvPr/>
          </p:nvSpPr>
          <p:spPr bwMode="auto">
            <a:xfrm>
              <a:off x="10330872" y="3072593"/>
              <a:ext cx="2306782" cy="6184669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1" compatLnSpc="1">
              <a:prstTxWarp prst="textNoShape">
                <a:avLst/>
              </a:prstTxWarp>
            </a:bodyPr>
            <a:lstStyle/>
            <a:p>
              <a:pPr marL="0" marR="0" indent="0" algn="l" defTabSz="219551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3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C2917186-9D03-43B7-A37E-3EBC6DE3113D}"/>
              </a:ext>
            </a:extLst>
          </p:cNvPr>
          <p:cNvSpPr txBox="1"/>
          <p:nvPr/>
        </p:nvSpPr>
        <p:spPr>
          <a:xfrm>
            <a:off x="5130800" y="9353896"/>
            <a:ext cx="7795083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Left Rectangle                       Right Rectangle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1333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7965">
        <p:fade/>
      </p:transition>
    </mc:Choice>
    <mc:Fallback xmlns="">
      <p:transition spd="med" advTm="1796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D5567B-5681-4C34-A549-88A6EC39E2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Possible Human Agent Self-Models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AB8831-FE3E-494F-A1BE-F9E9A11826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FA7B1-9781-4CDD-AD7A-615476979112}" type="slidenum">
              <a:rPr lang="en-US" smtClean="0"/>
              <a:pPr>
                <a:defRPr/>
              </a:pPr>
              <a:t>90</a:t>
            </a:fld>
            <a:endParaRPr lang="en-US" dirty="0"/>
          </a:p>
        </p:txBody>
      </p:sp>
      <p:sp>
        <p:nvSpPr>
          <p:cNvPr id="26" name="Rounded Rectangle 63">
            <a:extLst>
              <a:ext uri="{FF2B5EF4-FFF2-40B4-BE49-F238E27FC236}">
                <a16:creationId xmlns:a16="http://schemas.microsoft.com/office/drawing/2014/main" id="{5D07045D-634B-4A06-BBE8-98916E5734CA}"/>
              </a:ext>
            </a:extLst>
          </p:cNvPr>
          <p:cNvSpPr/>
          <p:nvPr/>
        </p:nvSpPr>
        <p:spPr bwMode="auto">
          <a:xfrm>
            <a:off x="3253385" y="4148807"/>
            <a:ext cx="3477615" cy="4846321"/>
          </a:xfrm>
          <a:prstGeom prst="roundRect">
            <a:avLst/>
          </a:prstGeom>
          <a:solidFill>
            <a:srgbClr val="E8E8E8"/>
          </a:solidFill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1" compatLnSpc="1">
            <a:prstTxWarp prst="textNoShape">
              <a:avLst/>
            </a:prstTxWarp>
          </a:bodyPr>
          <a:lstStyle/>
          <a:p>
            <a:pPr algn="ctr" defTabSz="2195513"/>
            <a:r>
              <a:rPr lang="en-US" sz="3200" b="1" dirty="0">
                <a:latin typeface="Tahoma" charset="0"/>
              </a:rPr>
              <a:t>Human</a:t>
            </a:r>
            <a:br>
              <a:rPr lang="en-US" sz="3200" b="1" dirty="0">
                <a:latin typeface="Tahoma" charset="0"/>
              </a:rPr>
            </a:br>
            <a:r>
              <a:rPr lang="en-US" sz="3200" b="1" u="sng" dirty="0">
                <a:latin typeface="Tahoma" charset="0"/>
              </a:rPr>
              <a:t>self-model</a:t>
            </a:r>
            <a:r>
              <a:rPr lang="en-US" sz="3200" b="1" dirty="0">
                <a:latin typeface="Tahoma" charset="0"/>
              </a:rPr>
              <a:t>:</a:t>
            </a:r>
          </a:p>
          <a:p>
            <a:pPr algn="ctr" defTabSz="2195513"/>
            <a:endParaRPr lang="en-US" sz="3200" b="1" dirty="0">
              <a:latin typeface="Tahoma" charset="0"/>
            </a:endParaRPr>
          </a:p>
        </p:txBody>
      </p:sp>
      <p:sp>
        <p:nvSpPr>
          <p:cNvPr id="30" name="Rounded Rectangle 40">
            <a:extLst>
              <a:ext uri="{FF2B5EF4-FFF2-40B4-BE49-F238E27FC236}">
                <a16:creationId xmlns:a16="http://schemas.microsoft.com/office/drawing/2014/main" id="{E8F057AA-E9E1-4555-851A-46F7427C8048}"/>
              </a:ext>
            </a:extLst>
          </p:cNvPr>
          <p:cNvSpPr/>
          <p:nvPr/>
        </p:nvSpPr>
        <p:spPr bwMode="auto">
          <a:xfrm>
            <a:off x="3529152" y="5867400"/>
            <a:ext cx="2926080" cy="2407358"/>
          </a:xfrm>
          <a:prstGeom prst="roundRect">
            <a:avLst/>
          </a:prstGeom>
          <a:solidFill>
            <a:srgbClr val="9999FF"/>
          </a:solidFill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 defTabSz="2195513"/>
            <a:r>
              <a:rPr lang="en-US" sz="3200" b="1" dirty="0">
                <a:latin typeface="Tahoma" charset="0"/>
              </a:rPr>
              <a:t>Controller</a:t>
            </a:r>
            <a:br>
              <a:rPr lang="en-US" sz="3200" b="1" dirty="0">
                <a:latin typeface="Tahoma" charset="0"/>
              </a:rPr>
            </a:br>
            <a:r>
              <a:rPr lang="en-US" sz="3200" b="1" dirty="0">
                <a:latin typeface="Tahoma" charset="0"/>
              </a:rPr>
              <a:t>self-model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724D7F0-5281-411E-ABA0-F30E65C5F740}"/>
              </a:ext>
            </a:extLst>
          </p:cNvPr>
          <p:cNvSpPr txBox="1"/>
          <p:nvPr/>
        </p:nvSpPr>
        <p:spPr>
          <a:xfrm>
            <a:off x="3053677" y="2743200"/>
            <a:ext cx="388920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/>
              <a:t>Most Normal </a:t>
            </a:r>
            <a:br>
              <a:rPr lang="en-US" sz="4000" dirty="0"/>
            </a:br>
            <a:r>
              <a:rPr lang="en-US" sz="4000" dirty="0"/>
              <a:t>Modern Humans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10216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91">
        <p:fade/>
      </p:transition>
    </mc:Choice>
    <mc:Fallback xmlns="">
      <p:transition spd="med" advTm="5009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14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ounded Rectangle 5">
            <a:extLst>
              <a:ext uri="{FF2B5EF4-FFF2-40B4-BE49-F238E27FC236}">
                <a16:creationId xmlns:a16="http://schemas.microsoft.com/office/drawing/2014/main" id="{6D1DB015-7F96-41F1-BC23-3EDE5EE22B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9161" y="2819400"/>
            <a:ext cx="12234626" cy="6710020"/>
          </a:xfrm>
          <a:custGeom>
            <a:avLst/>
            <a:gdLst>
              <a:gd name="connsiteX0" fmla="*/ 0 w 12221926"/>
              <a:gd name="connsiteY0" fmla="*/ 1118359 h 6710020"/>
              <a:gd name="connsiteX1" fmla="*/ 1118359 w 12221926"/>
              <a:gd name="connsiteY1" fmla="*/ 0 h 6710020"/>
              <a:gd name="connsiteX2" fmla="*/ 11103567 w 12221926"/>
              <a:gd name="connsiteY2" fmla="*/ 0 h 6710020"/>
              <a:gd name="connsiteX3" fmla="*/ 12221926 w 12221926"/>
              <a:gd name="connsiteY3" fmla="*/ 1118359 h 6710020"/>
              <a:gd name="connsiteX4" fmla="*/ 12221926 w 12221926"/>
              <a:gd name="connsiteY4" fmla="*/ 5591661 h 6710020"/>
              <a:gd name="connsiteX5" fmla="*/ 11103567 w 12221926"/>
              <a:gd name="connsiteY5" fmla="*/ 6710020 h 6710020"/>
              <a:gd name="connsiteX6" fmla="*/ 1118359 w 12221926"/>
              <a:gd name="connsiteY6" fmla="*/ 6710020 h 6710020"/>
              <a:gd name="connsiteX7" fmla="*/ 0 w 12221926"/>
              <a:gd name="connsiteY7" fmla="*/ 5591661 h 6710020"/>
              <a:gd name="connsiteX8" fmla="*/ 0 w 12221926"/>
              <a:gd name="connsiteY8" fmla="*/ 1118359 h 6710020"/>
              <a:gd name="connsiteX0" fmla="*/ 0 w 12221926"/>
              <a:gd name="connsiteY0" fmla="*/ 1118359 h 6710020"/>
              <a:gd name="connsiteX1" fmla="*/ 1118359 w 12221926"/>
              <a:gd name="connsiteY1" fmla="*/ 0 h 6710020"/>
              <a:gd name="connsiteX2" fmla="*/ 11103567 w 12221926"/>
              <a:gd name="connsiteY2" fmla="*/ 0 h 6710020"/>
              <a:gd name="connsiteX3" fmla="*/ 12221926 w 12221926"/>
              <a:gd name="connsiteY3" fmla="*/ 1118359 h 6710020"/>
              <a:gd name="connsiteX4" fmla="*/ 12221926 w 12221926"/>
              <a:gd name="connsiteY4" fmla="*/ 5591661 h 6710020"/>
              <a:gd name="connsiteX5" fmla="*/ 11421067 w 12221926"/>
              <a:gd name="connsiteY5" fmla="*/ 6697320 h 6710020"/>
              <a:gd name="connsiteX6" fmla="*/ 1118359 w 12221926"/>
              <a:gd name="connsiteY6" fmla="*/ 6710020 h 6710020"/>
              <a:gd name="connsiteX7" fmla="*/ 0 w 12221926"/>
              <a:gd name="connsiteY7" fmla="*/ 5591661 h 6710020"/>
              <a:gd name="connsiteX8" fmla="*/ 0 w 12221926"/>
              <a:gd name="connsiteY8" fmla="*/ 1118359 h 6710020"/>
              <a:gd name="connsiteX0" fmla="*/ 0 w 12234626"/>
              <a:gd name="connsiteY0" fmla="*/ 1118359 h 6710020"/>
              <a:gd name="connsiteX1" fmla="*/ 1118359 w 12234626"/>
              <a:gd name="connsiteY1" fmla="*/ 0 h 6710020"/>
              <a:gd name="connsiteX2" fmla="*/ 11103567 w 12234626"/>
              <a:gd name="connsiteY2" fmla="*/ 0 h 6710020"/>
              <a:gd name="connsiteX3" fmla="*/ 12221926 w 12234626"/>
              <a:gd name="connsiteY3" fmla="*/ 1118359 h 6710020"/>
              <a:gd name="connsiteX4" fmla="*/ 12234626 w 12234626"/>
              <a:gd name="connsiteY4" fmla="*/ 5896461 h 6710020"/>
              <a:gd name="connsiteX5" fmla="*/ 11421067 w 12234626"/>
              <a:gd name="connsiteY5" fmla="*/ 6697320 h 6710020"/>
              <a:gd name="connsiteX6" fmla="*/ 1118359 w 12234626"/>
              <a:gd name="connsiteY6" fmla="*/ 6710020 h 6710020"/>
              <a:gd name="connsiteX7" fmla="*/ 0 w 12234626"/>
              <a:gd name="connsiteY7" fmla="*/ 5591661 h 6710020"/>
              <a:gd name="connsiteX8" fmla="*/ 0 w 12234626"/>
              <a:gd name="connsiteY8" fmla="*/ 1118359 h 6710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34626" h="6710020">
                <a:moveTo>
                  <a:pt x="0" y="1118359"/>
                </a:moveTo>
                <a:cubicBezTo>
                  <a:pt x="0" y="500706"/>
                  <a:pt x="500706" y="0"/>
                  <a:pt x="1118359" y="0"/>
                </a:cubicBezTo>
                <a:lnTo>
                  <a:pt x="11103567" y="0"/>
                </a:lnTo>
                <a:cubicBezTo>
                  <a:pt x="11721220" y="0"/>
                  <a:pt x="12221926" y="500706"/>
                  <a:pt x="12221926" y="1118359"/>
                </a:cubicBezTo>
                <a:cubicBezTo>
                  <a:pt x="12226159" y="2711060"/>
                  <a:pt x="12230393" y="4303760"/>
                  <a:pt x="12234626" y="5896461"/>
                </a:cubicBezTo>
                <a:cubicBezTo>
                  <a:pt x="12234626" y="6514114"/>
                  <a:pt x="12038720" y="6697320"/>
                  <a:pt x="11421067" y="6697320"/>
                </a:cubicBezTo>
                <a:lnTo>
                  <a:pt x="1118359" y="6710020"/>
                </a:lnTo>
                <a:cubicBezTo>
                  <a:pt x="500706" y="6710020"/>
                  <a:pt x="0" y="6209314"/>
                  <a:pt x="0" y="5591661"/>
                </a:cubicBezTo>
                <a:lnTo>
                  <a:pt x="0" y="1118359"/>
                </a:lnTo>
                <a:close/>
              </a:path>
            </a:pathLst>
          </a:custGeom>
          <a:solidFill>
            <a:schemeClr val="bg2">
              <a:lumMod val="10000"/>
              <a:lumOff val="90000"/>
            </a:schemeClr>
          </a:solidFill>
          <a:ln w="22225" algn="ctr">
            <a:solidFill>
              <a:schemeClr val="tx1"/>
            </a:solidFill>
            <a:round/>
            <a:headEnd/>
            <a:tailEnd/>
          </a:ln>
        </p:spPr>
        <p:txBody>
          <a:bodyPr anchorCtr="1"/>
          <a:lstStyle>
            <a:defPPr>
              <a:defRPr lang="en-US"/>
            </a:defPPr>
            <a:lvl1pPr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1pPr>
            <a:lvl2pPr marL="2036763" indent="-1579563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4075113" indent="-3160713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6111875" indent="-4740275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8150225" indent="-6321425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algn="ctr"/>
            <a:endParaRPr lang="en-US" altLang="en-US" sz="3200" dirty="0">
              <a:latin typeface="Tahoma" panose="020B0604030504040204" pitchFamily="34" charset="0"/>
            </a:endParaRPr>
          </a:p>
        </p:txBody>
      </p:sp>
      <p:sp>
        <p:nvSpPr>
          <p:cNvPr id="121" name="Title 7">
            <a:extLst>
              <a:ext uri="{FF2B5EF4-FFF2-40B4-BE49-F238E27FC236}">
                <a16:creationId xmlns:a16="http://schemas.microsoft.com/office/drawing/2014/main" id="{D3BA9CD8-A6FA-4D9A-AD4F-A05E2DC74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Two Agent Model of the Human Brain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3C5BF0-29B0-41FA-9845-C49739C2B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FA7B1-9781-4CDD-AD7A-615476979112}" type="slidenum">
              <a:rPr lang="en-US" smtClean="0"/>
              <a:pPr>
                <a:defRPr/>
              </a:pPr>
              <a:t>91</a:t>
            </a:fld>
            <a:endParaRPr lang="en-US" sz="2000" dirty="0"/>
          </a:p>
        </p:txBody>
      </p:sp>
      <p:sp>
        <p:nvSpPr>
          <p:cNvPr id="66" name="TextBox 19">
            <a:extLst>
              <a:ext uri="{FF2B5EF4-FFF2-40B4-BE49-F238E27FC236}">
                <a16:creationId xmlns:a16="http://schemas.microsoft.com/office/drawing/2014/main" id="{FE37C333-CA2A-4080-9DD3-6931A243B2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19930" y="9029357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1pPr>
            <a:lvl2pPr marL="2036763" indent="-1579563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4075113" indent="-3160713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6111875" indent="-4740275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8150225" indent="-6321425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eaLnBrk="1" hangingPunct="1"/>
            <a:endParaRPr lang="en-US" altLang="en-US" sz="1800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B192BB4-6BFD-4D10-84EE-24E3BBF8EA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0560" y="2438400"/>
            <a:ext cx="5525154" cy="707886"/>
          </a:xfrm>
          <a:prstGeom prst="rect">
            <a:avLst/>
          </a:prstGeom>
          <a:solidFill>
            <a:schemeClr val="bg2">
              <a:lumMod val="25000"/>
              <a:lumOff val="75000"/>
            </a:schemeClr>
          </a:solidFill>
          <a:ln w="222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1pPr>
            <a:lvl2pPr marL="2036763" indent="-1579563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4075113" indent="-3160713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6111875" indent="-4740275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8150225" indent="-6321425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algn="ctr" eaLnBrk="1" hangingPunct="1"/>
            <a:r>
              <a:rPr lang="en-US" altLang="en-US" sz="4000" b="1" dirty="0"/>
              <a:t>Modern Human Brain</a:t>
            </a:r>
          </a:p>
        </p:txBody>
      </p:sp>
      <p:sp>
        <p:nvSpPr>
          <p:cNvPr id="53" name="TextBox 19">
            <a:extLst>
              <a:ext uri="{FF2B5EF4-FFF2-40B4-BE49-F238E27FC236}">
                <a16:creationId xmlns:a16="http://schemas.microsoft.com/office/drawing/2014/main" id="{B971CD88-9C1A-45D4-9870-55E61EB454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04834" y="9334157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1pPr>
            <a:lvl2pPr marL="2036763" indent="-1579563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4075113" indent="-3160713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6111875" indent="-4740275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8150225" indent="-6321425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eaLnBrk="1" hangingPunct="1"/>
            <a:endParaRPr lang="en-US" altLang="en-US" sz="1800" dirty="0"/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248801C9-0FC1-4890-B007-E7E6723DF619}"/>
              </a:ext>
            </a:extLst>
          </p:cNvPr>
          <p:cNvGrpSpPr/>
          <p:nvPr/>
        </p:nvGrpSpPr>
        <p:grpSpPr>
          <a:xfrm>
            <a:off x="2858810" y="3200400"/>
            <a:ext cx="11765615" cy="5974054"/>
            <a:chOff x="1943254" y="3432947"/>
            <a:chExt cx="11223319" cy="5698699"/>
          </a:xfrm>
        </p:grpSpPr>
        <p:sp>
          <p:nvSpPr>
            <p:cNvPr id="55" name="Rounded Rectangle 8">
              <a:extLst>
                <a:ext uri="{FF2B5EF4-FFF2-40B4-BE49-F238E27FC236}">
                  <a16:creationId xmlns:a16="http://schemas.microsoft.com/office/drawing/2014/main" id="{8CBA49C1-F951-41D2-8C37-3754CB682FF1}"/>
                </a:ext>
              </a:extLst>
            </p:cNvPr>
            <p:cNvSpPr/>
            <p:nvPr/>
          </p:nvSpPr>
          <p:spPr bwMode="auto">
            <a:xfrm>
              <a:off x="1943254" y="3470624"/>
              <a:ext cx="7105927" cy="5627305"/>
            </a:xfrm>
            <a:prstGeom prst="roundRect">
              <a:avLst/>
            </a:prstGeom>
            <a:solidFill>
              <a:schemeClr val="accent5"/>
            </a:solidFill>
            <a:ln w="222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numCol="2" anchor="ctr" anchorCtr="1"/>
            <a:lstStyle>
              <a:defPPr>
                <a:defRPr lang="en-US"/>
              </a:defPPr>
              <a:lvl1pPr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1pPr>
              <a:lvl2pPr marL="2036763" indent="-1579563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2pPr>
              <a:lvl3pPr marL="4075113" indent="-3160713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3pPr>
              <a:lvl4pPr marL="6111875" indent="-4740275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4pPr>
              <a:lvl5pPr marL="8150225" indent="-6321425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pPr defTabSz="2195513">
                <a:defRPr/>
              </a:pPr>
              <a:endPara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</a:endParaRP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A7804274-1B32-471C-9F67-D9E6EBCCB463}"/>
                </a:ext>
              </a:extLst>
            </p:cNvPr>
            <p:cNvSpPr/>
            <p:nvPr/>
          </p:nvSpPr>
          <p:spPr bwMode="auto">
            <a:xfrm>
              <a:off x="2383998" y="4293375"/>
              <a:ext cx="6284233" cy="4445783"/>
            </a:xfrm>
            <a:prstGeom prst="rect">
              <a:avLst/>
            </a:prstGeom>
            <a:solidFill>
              <a:schemeClr val="accent5">
                <a:lumMod val="90000"/>
              </a:schemeClr>
            </a:solidFill>
            <a:ln w="349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 anchorCtr="1"/>
            <a:lstStyle>
              <a:defPPr>
                <a:defRPr lang="en-US"/>
              </a:defPPr>
              <a:lvl1pPr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1pPr>
              <a:lvl2pPr marL="2036763" indent="-1579563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2pPr>
              <a:lvl3pPr marL="4075113" indent="-3160713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3pPr>
              <a:lvl4pPr marL="6111875" indent="-4740275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4pPr>
              <a:lvl5pPr marL="8150225" indent="-6321425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pPr algn="ctr" defTabSz="2195513">
                <a:spcBef>
                  <a:spcPts val="0"/>
                </a:spcBef>
                <a:defRPr/>
              </a:pPr>
              <a:r>
                <a:rPr lang="en-US" sz="4400" b="1" dirty="0">
                  <a:latin typeface="Tahoma" charset="0"/>
                </a:rPr>
                <a:t>Sensory World Model, </a:t>
              </a:r>
              <a:br>
                <a:rPr lang="en-US" sz="4400" b="1" dirty="0">
                  <a:latin typeface="Tahoma" charset="0"/>
                </a:rPr>
              </a:br>
              <a:r>
                <a:rPr lang="en-US" sz="4400" b="1" dirty="0">
                  <a:latin typeface="Tahoma" charset="0"/>
                </a:rPr>
                <a:t>Conceptual World,</a:t>
              </a:r>
            </a:p>
            <a:p>
              <a:pPr algn="ctr" defTabSz="2195513">
                <a:spcBef>
                  <a:spcPts val="600"/>
                </a:spcBef>
                <a:defRPr/>
              </a:pPr>
              <a:r>
                <a:rPr lang="en-US" sz="3600" b="1" dirty="0">
                  <a:latin typeface="Tahoma" charset="0"/>
                </a:rPr>
                <a:t>and Directs Attention,</a:t>
              </a:r>
            </a:p>
            <a:p>
              <a:pPr algn="ctr" defTabSz="2195513">
                <a:spcBef>
                  <a:spcPts val="600"/>
                </a:spcBef>
                <a:defRPr/>
              </a:pPr>
              <a:r>
                <a:rPr lang="en-US" sz="3200" b="1" dirty="0">
                  <a:latin typeface="Tahoma" charset="0"/>
                </a:rPr>
                <a:t>includes</a:t>
              </a:r>
            </a:p>
            <a:p>
              <a:pPr algn="ctr" defTabSz="2195513">
                <a:spcBef>
                  <a:spcPts val="600"/>
                </a:spcBef>
                <a:defRPr/>
              </a:pPr>
              <a:r>
                <a:rPr lang="en-US" sz="3600" b="1" dirty="0">
                  <a:latin typeface="Tahoma" charset="0"/>
                </a:rPr>
                <a:t>Intuition, plus</a:t>
              </a:r>
            </a:p>
            <a:p>
              <a:pPr algn="ctr" defTabSz="2195513">
                <a:spcBef>
                  <a:spcPts val="0"/>
                </a:spcBef>
                <a:defRPr/>
              </a:pPr>
              <a:r>
                <a:rPr lang="en-US" sz="3600" b="1" dirty="0">
                  <a:latin typeface="Tahoma" charset="0"/>
                </a:rPr>
                <a:t>Goals and Self-Models</a:t>
              </a:r>
              <a:br>
                <a:rPr lang="en-US" sz="3600" b="1" dirty="0">
                  <a:latin typeface="Tahoma" charset="0"/>
                </a:rPr>
              </a:br>
              <a:r>
                <a:rPr lang="en-US" sz="3600" b="1" dirty="0">
                  <a:latin typeface="Tahoma" charset="0"/>
                </a:rPr>
                <a:t>for all Agents</a:t>
              </a:r>
              <a:endParaRPr lang="en-US" sz="3600" b="1" u="sng" dirty="0">
                <a:latin typeface="Tahoma" charset="0"/>
              </a:endParaRPr>
            </a:p>
          </p:txBody>
        </p:sp>
        <p:sp>
          <p:nvSpPr>
            <p:cNvPr id="59" name="Rounded Rectangle 9">
              <a:extLst>
                <a:ext uri="{FF2B5EF4-FFF2-40B4-BE49-F238E27FC236}">
                  <a16:creationId xmlns:a16="http://schemas.microsoft.com/office/drawing/2014/main" id="{99720B5D-7A30-4246-B6D9-EAA0ADF95CA7}"/>
                </a:ext>
              </a:extLst>
            </p:cNvPr>
            <p:cNvSpPr/>
            <p:nvPr/>
          </p:nvSpPr>
          <p:spPr bwMode="auto">
            <a:xfrm>
              <a:off x="9737573" y="3432947"/>
              <a:ext cx="3429000" cy="5698699"/>
            </a:xfrm>
            <a:prstGeom prst="roundRect">
              <a:avLst/>
            </a:prstGeom>
            <a:solidFill>
              <a:srgbClr val="9999FF"/>
            </a:solidFill>
            <a:ln w="222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 anchorCtr="1"/>
            <a:lstStyle>
              <a:defPPr>
                <a:defRPr lang="en-US"/>
              </a:defPPr>
              <a:lvl1pPr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1pPr>
              <a:lvl2pPr marL="2036763" indent="-1579563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2pPr>
              <a:lvl3pPr marL="4075113" indent="-3160713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3pPr>
              <a:lvl4pPr marL="6111875" indent="-4740275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4pPr>
              <a:lvl5pPr marL="8150225" indent="-6321425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pPr defTabSz="2195513">
                <a:lnSpc>
                  <a:spcPts val="2600"/>
                </a:lnSpc>
                <a:defRPr/>
              </a:pPr>
              <a:endParaRPr lang="en-US" sz="2400" b="1" dirty="0">
                <a:latin typeface="Tahoma" charset="0"/>
              </a:endParaRPr>
            </a:p>
          </p:txBody>
        </p:sp>
        <p:sp>
          <p:nvSpPr>
            <p:cNvPr id="60" name="TextBox 48">
              <a:extLst>
                <a:ext uri="{FF2B5EF4-FFF2-40B4-BE49-F238E27FC236}">
                  <a16:creationId xmlns:a16="http://schemas.microsoft.com/office/drawing/2014/main" id="{44ADEC6A-1678-4BEE-9BF3-A5D8EC7D606C}"/>
                </a:ext>
              </a:extLst>
            </p:cNvPr>
            <p:cNvSpPr txBox="1"/>
            <p:nvPr/>
          </p:nvSpPr>
          <p:spPr bwMode="auto">
            <a:xfrm>
              <a:off x="4322422" y="3492846"/>
              <a:ext cx="2362793" cy="73397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1pPr>
              <a:lvl2pPr marL="2036763" indent="-1579563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2pPr>
              <a:lvl3pPr marL="4075113" indent="-3160713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3pPr>
              <a:lvl4pPr marL="6111875" indent="-4740275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4pPr>
              <a:lvl5pPr marL="8150225" indent="-6321425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4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Modeler</a:t>
              </a:r>
              <a:endParaRPr 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50ABB01B-2CC4-4DC0-87AE-E5B66E370E36}"/>
              </a:ext>
            </a:extLst>
          </p:cNvPr>
          <p:cNvGrpSpPr/>
          <p:nvPr/>
        </p:nvGrpSpPr>
        <p:grpSpPr>
          <a:xfrm>
            <a:off x="1473200" y="3422951"/>
            <a:ext cx="2018504" cy="5751444"/>
            <a:chOff x="621510" y="3645239"/>
            <a:chExt cx="1925467" cy="5486350"/>
          </a:xfrm>
        </p:grpSpPr>
        <p:sp>
          <p:nvSpPr>
            <p:cNvPr id="89" name="TextBox 36">
              <a:extLst>
                <a:ext uri="{FF2B5EF4-FFF2-40B4-BE49-F238E27FC236}">
                  <a16:creationId xmlns:a16="http://schemas.microsoft.com/office/drawing/2014/main" id="{B2513005-D76A-45FD-ABFF-CAB227E1548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-285917" y="4552666"/>
              <a:ext cx="2514577" cy="6997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1pPr>
              <a:lvl2pPr marL="2036763" indent="-1579563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2pPr>
              <a:lvl3pPr marL="4075113" indent="-3160713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3pPr>
              <a:lvl4pPr marL="6111875" indent="-4740275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4pPr>
              <a:lvl5pPr marL="8150225" indent="-6321425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pPr algn="ctr" eaLnBrk="1" hangingPunct="1">
                <a:lnSpc>
                  <a:spcPts val="2500"/>
                </a:lnSpc>
              </a:pPr>
              <a:r>
                <a:rPr lang="en-US" altLang="en-US" sz="2400" b="1" dirty="0"/>
                <a:t>Spoken &amp; Written Language Input</a:t>
              </a:r>
            </a:p>
          </p:txBody>
        </p:sp>
        <p:sp>
          <p:nvSpPr>
            <p:cNvPr id="90" name="TextBox 37">
              <a:extLst>
                <a:ext uri="{FF2B5EF4-FFF2-40B4-BE49-F238E27FC236}">
                  <a16:creationId xmlns:a16="http://schemas.microsoft.com/office/drawing/2014/main" id="{E7D668F3-7B1D-49E9-9708-8FE7A1F4A9D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-285917" y="7524439"/>
              <a:ext cx="2514577" cy="6997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1pPr>
              <a:lvl2pPr marL="2036763" indent="-1579563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2pPr>
              <a:lvl3pPr marL="4075113" indent="-3160713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3pPr>
              <a:lvl4pPr marL="6111875" indent="-4740275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4pPr>
              <a:lvl5pPr marL="8150225" indent="-6321425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pPr algn="ctr" eaLnBrk="1" hangingPunct="1">
                <a:lnSpc>
                  <a:spcPts val="2500"/>
                </a:lnSpc>
              </a:pPr>
              <a:r>
                <a:rPr lang="en-US" altLang="en-US" sz="2400" b="1" dirty="0"/>
                <a:t>Vision, Hearing, &amp;</a:t>
              </a:r>
              <a:br>
                <a:rPr lang="en-US" altLang="en-US" sz="2400" b="1" dirty="0"/>
              </a:br>
              <a:r>
                <a:rPr lang="en-US" altLang="en-US" sz="2400" b="1" dirty="0"/>
                <a:t>All Body Senses</a:t>
              </a:r>
            </a:p>
          </p:txBody>
        </p:sp>
        <p:sp>
          <p:nvSpPr>
            <p:cNvPr id="91" name="Right Arrow 18">
              <a:extLst>
                <a:ext uri="{FF2B5EF4-FFF2-40B4-BE49-F238E27FC236}">
                  <a16:creationId xmlns:a16="http://schemas.microsoft.com/office/drawing/2014/main" id="{70334216-DD0B-48B6-8C2B-839F15649B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55437" y="4559630"/>
              <a:ext cx="1191540" cy="617823"/>
            </a:xfrm>
            <a:prstGeom prst="rightArrow">
              <a:avLst>
                <a:gd name="adj1" fmla="val 50000"/>
                <a:gd name="adj2" fmla="val 49999"/>
              </a:avLst>
            </a:prstGeom>
            <a:solidFill>
              <a:schemeClr val="bg1">
                <a:lumMod val="75000"/>
              </a:schemeClr>
            </a:solidFill>
            <a:ln w="22225" algn="ctr">
              <a:solidFill>
                <a:schemeClr val="tx1"/>
              </a:solidFill>
              <a:round/>
              <a:headEnd/>
              <a:tailEnd/>
            </a:ln>
          </p:spPr>
          <p:txBody>
            <a:bodyPr anchorCtr="1"/>
            <a:lstStyle>
              <a:defPPr>
                <a:defRPr lang="en-US"/>
              </a:defPPr>
              <a:lvl1pPr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1pPr>
              <a:lvl2pPr marL="2036763" indent="-1579563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2pPr>
              <a:lvl3pPr marL="4075113" indent="-3160713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3pPr>
              <a:lvl4pPr marL="6111875" indent="-4740275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4pPr>
              <a:lvl5pPr marL="8150225" indent="-6321425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US" altLang="en-US" sz="4000">
                <a:latin typeface="Tahoma" panose="020B0604030504040204" pitchFamily="34" charset="0"/>
              </a:endParaRPr>
            </a:p>
          </p:txBody>
        </p:sp>
        <p:sp>
          <p:nvSpPr>
            <p:cNvPr id="92" name="Right Arrow 19">
              <a:extLst>
                <a:ext uri="{FF2B5EF4-FFF2-40B4-BE49-F238E27FC236}">
                  <a16:creationId xmlns:a16="http://schemas.microsoft.com/office/drawing/2014/main" id="{6282F9F8-3B2E-47A5-B772-E0962377CF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55437" y="7607603"/>
              <a:ext cx="1191540" cy="609594"/>
            </a:xfrm>
            <a:prstGeom prst="rightArrow">
              <a:avLst>
                <a:gd name="adj1" fmla="val 50000"/>
                <a:gd name="adj2" fmla="val 49999"/>
              </a:avLst>
            </a:prstGeom>
            <a:solidFill>
              <a:schemeClr val="bg1">
                <a:lumMod val="75000"/>
              </a:schemeClr>
            </a:solidFill>
            <a:ln w="22225" algn="ctr">
              <a:solidFill>
                <a:schemeClr val="tx1"/>
              </a:solidFill>
              <a:round/>
              <a:headEnd/>
              <a:tailEnd/>
            </a:ln>
          </p:spPr>
          <p:txBody>
            <a:bodyPr anchorCtr="1"/>
            <a:lstStyle>
              <a:defPPr>
                <a:defRPr lang="en-US"/>
              </a:defPPr>
              <a:lvl1pPr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1pPr>
              <a:lvl2pPr marL="2036763" indent="-1579563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2pPr>
              <a:lvl3pPr marL="4075113" indent="-3160713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3pPr>
              <a:lvl4pPr marL="6111875" indent="-4740275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4pPr>
              <a:lvl5pPr marL="8150225" indent="-6321425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US" altLang="en-US" sz="4000">
                <a:latin typeface="Tahoma" panose="020B0604030504040204" pitchFamily="34" charset="0"/>
              </a:endParaRP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488604F9-9DD3-4850-BE67-DD168E871789}"/>
              </a:ext>
            </a:extLst>
          </p:cNvPr>
          <p:cNvGrpSpPr/>
          <p:nvPr/>
        </p:nvGrpSpPr>
        <p:grpSpPr>
          <a:xfrm>
            <a:off x="14464515" y="3276600"/>
            <a:ext cx="1756417" cy="5906201"/>
            <a:chOff x="13014034" y="3624644"/>
            <a:chExt cx="1675461" cy="5633974"/>
          </a:xfrm>
        </p:grpSpPr>
        <p:sp>
          <p:nvSpPr>
            <p:cNvPr id="94" name="TextBox 20">
              <a:extLst>
                <a:ext uri="{FF2B5EF4-FFF2-40B4-BE49-F238E27FC236}">
                  <a16:creationId xmlns:a16="http://schemas.microsoft.com/office/drawing/2014/main" id="{48E64926-F116-413D-A905-85875B6641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13082343" y="4532071"/>
              <a:ext cx="2514577" cy="6997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1pPr>
              <a:lvl2pPr marL="2036763" indent="-1579563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2pPr>
              <a:lvl3pPr marL="4075113" indent="-3160713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3pPr>
              <a:lvl4pPr marL="6111875" indent="-4740275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4pPr>
              <a:lvl5pPr marL="8150225" indent="-6321425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pPr algn="ctr" eaLnBrk="1" hangingPunct="1">
                <a:lnSpc>
                  <a:spcPts val="2500"/>
                </a:lnSpc>
              </a:pPr>
              <a:r>
                <a:rPr lang="en-US" altLang="en-US" sz="2400" b="1" dirty="0"/>
                <a:t>Spoken &amp; Written Language Output</a:t>
              </a:r>
            </a:p>
          </p:txBody>
        </p:sp>
        <p:sp>
          <p:nvSpPr>
            <p:cNvPr id="95" name="TextBox 21">
              <a:extLst>
                <a:ext uri="{FF2B5EF4-FFF2-40B4-BE49-F238E27FC236}">
                  <a16:creationId xmlns:a16="http://schemas.microsoft.com/office/drawing/2014/main" id="{EE65ED17-D385-406E-BB4B-506F89BDAB0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13082344" y="7651468"/>
              <a:ext cx="2514577" cy="6997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1pPr>
              <a:lvl2pPr marL="2036763" indent="-1579563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2pPr>
              <a:lvl3pPr marL="4075113" indent="-3160713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3pPr>
              <a:lvl4pPr marL="6111875" indent="-4740275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4pPr>
              <a:lvl5pPr marL="8150225" indent="-6321425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pPr algn="ctr" eaLnBrk="1" hangingPunct="1">
                <a:lnSpc>
                  <a:spcPts val="2500"/>
                </a:lnSpc>
              </a:pPr>
              <a:r>
                <a:rPr lang="en-US" altLang="en-US" sz="2400" b="1" dirty="0"/>
                <a:t>Control all Muscles </a:t>
              </a:r>
              <a:br>
                <a:rPr lang="en-US" altLang="en-US" sz="2400" b="1" dirty="0"/>
              </a:br>
              <a:r>
                <a:rPr lang="en-US" altLang="en-US" sz="2400" b="1" dirty="0"/>
                <a:t>and Glands</a:t>
              </a:r>
            </a:p>
          </p:txBody>
        </p:sp>
        <p:sp>
          <p:nvSpPr>
            <p:cNvPr id="102" name="Right Arrow 21">
              <a:extLst>
                <a:ext uri="{FF2B5EF4-FFF2-40B4-BE49-F238E27FC236}">
                  <a16:creationId xmlns:a16="http://schemas.microsoft.com/office/drawing/2014/main" id="{D3DCF5E4-8F76-4E83-B056-70EE810323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014034" y="7607603"/>
              <a:ext cx="990600" cy="609595"/>
            </a:xfrm>
            <a:prstGeom prst="rightArrow">
              <a:avLst>
                <a:gd name="adj1" fmla="val 50000"/>
                <a:gd name="adj2" fmla="val 49999"/>
              </a:avLst>
            </a:prstGeom>
            <a:solidFill>
              <a:schemeClr val="bg1">
                <a:lumMod val="75000"/>
              </a:schemeClr>
            </a:solidFill>
            <a:ln w="22225" algn="ctr">
              <a:solidFill>
                <a:schemeClr val="tx1"/>
              </a:solidFill>
              <a:round/>
              <a:headEnd/>
              <a:tailEnd/>
            </a:ln>
          </p:spPr>
          <p:txBody>
            <a:bodyPr anchorCtr="1"/>
            <a:lstStyle>
              <a:defPPr>
                <a:defRPr lang="en-US"/>
              </a:defPPr>
              <a:lvl1pPr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1pPr>
              <a:lvl2pPr marL="2036763" indent="-1579563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2pPr>
              <a:lvl3pPr marL="4075113" indent="-3160713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3pPr>
              <a:lvl4pPr marL="6111875" indent="-4740275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4pPr>
              <a:lvl5pPr marL="8150225" indent="-6321425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US" altLang="en-US" sz="4000">
                <a:latin typeface="Tahoma" panose="020B0604030504040204" pitchFamily="34" charset="0"/>
              </a:endParaRPr>
            </a:p>
          </p:txBody>
        </p:sp>
        <p:sp>
          <p:nvSpPr>
            <p:cNvPr id="103" name="Right Arrow 20">
              <a:extLst>
                <a:ext uri="{FF2B5EF4-FFF2-40B4-BE49-F238E27FC236}">
                  <a16:creationId xmlns:a16="http://schemas.microsoft.com/office/drawing/2014/main" id="{F79404C9-5DB7-4D91-ACCC-DD967F8500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014034" y="4559630"/>
              <a:ext cx="990600" cy="609595"/>
            </a:xfrm>
            <a:prstGeom prst="rightArrow">
              <a:avLst>
                <a:gd name="adj1" fmla="val 50000"/>
                <a:gd name="adj2" fmla="val 49999"/>
              </a:avLst>
            </a:prstGeom>
            <a:solidFill>
              <a:schemeClr val="bg1">
                <a:lumMod val="75000"/>
              </a:schemeClr>
            </a:solidFill>
            <a:ln w="22225" algn="ctr">
              <a:solidFill>
                <a:schemeClr val="tx1"/>
              </a:solidFill>
              <a:round/>
              <a:headEnd/>
              <a:tailEnd/>
            </a:ln>
          </p:spPr>
          <p:txBody>
            <a:bodyPr anchorCtr="1"/>
            <a:lstStyle>
              <a:defPPr>
                <a:defRPr lang="en-US"/>
              </a:defPPr>
              <a:lvl1pPr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1pPr>
              <a:lvl2pPr marL="2036763" indent="-1579563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2pPr>
              <a:lvl3pPr marL="4075113" indent="-3160713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3pPr>
              <a:lvl4pPr marL="6111875" indent="-4740275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4pPr>
              <a:lvl5pPr marL="8150225" indent="-6321425" algn="l" defTabSz="4075113" rtl="0" eaLnBrk="0" fontAlgn="base" hangingPunct="0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US" altLang="en-US" sz="4000">
                <a:latin typeface="Tahoma" panose="020B0604030504040204" pitchFamily="34" charset="0"/>
              </a:endParaRPr>
            </a:p>
          </p:txBody>
        </p:sp>
      </p:grpSp>
      <p:sp>
        <p:nvSpPr>
          <p:cNvPr id="104" name="Left-Right Arrow 11">
            <a:extLst>
              <a:ext uri="{FF2B5EF4-FFF2-40B4-BE49-F238E27FC236}">
                <a16:creationId xmlns:a16="http://schemas.microsoft.com/office/drawing/2014/main" id="{1BF6A50E-0A9F-4886-8019-53B0782254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32159" y="5410200"/>
            <a:ext cx="1904995" cy="1463067"/>
          </a:xfrm>
          <a:prstGeom prst="leftRightArrow">
            <a:avLst>
              <a:gd name="adj1" fmla="val 65835"/>
              <a:gd name="adj2" fmla="val 29167"/>
            </a:avLst>
          </a:prstGeom>
          <a:solidFill>
            <a:schemeClr val="bg1">
              <a:lumMod val="75000"/>
            </a:schemeClr>
          </a:solidFill>
          <a:ln w="22225" algn="ctr">
            <a:solidFill>
              <a:schemeClr val="tx1"/>
            </a:solidFill>
            <a:round/>
            <a:headEnd/>
            <a:tailEnd/>
          </a:ln>
        </p:spPr>
        <p:txBody>
          <a:bodyPr anchor="ctr" anchorCtr="1"/>
          <a:lstStyle>
            <a:defPPr>
              <a:defRPr lang="en-US"/>
            </a:defPPr>
            <a:lvl1pPr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1pPr>
            <a:lvl2pPr marL="2036763" indent="-1579563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4075113" indent="-3160713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6111875" indent="-4740275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8150225" indent="-6321425" algn="l" defTabSz="4075113" rtl="0" eaLnBrk="0" fontAlgn="base" hangingPunct="0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80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algn="ctr"/>
            <a:endParaRPr lang="en-US" altLang="en-US" sz="2400" dirty="0">
              <a:latin typeface="Tahoma" panose="020B0604030504040204" pitchFamily="34" charset="0"/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B6D1AF9A-97D4-4779-AF27-F56FB3021E73}"/>
              </a:ext>
            </a:extLst>
          </p:cNvPr>
          <p:cNvSpPr txBox="1"/>
          <p:nvPr/>
        </p:nvSpPr>
        <p:spPr>
          <a:xfrm>
            <a:off x="11333827" y="4953000"/>
            <a:ext cx="301717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2195513">
              <a:spcBef>
                <a:spcPts val="0"/>
              </a:spcBef>
              <a:defRPr/>
            </a:pPr>
            <a:r>
              <a:rPr lang="en-US" sz="4400" b="1" dirty="0">
                <a:latin typeface="Tahoma" charset="0"/>
              </a:rPr>
              <a:t>Controller</a:t>
            </a:r>
            <a:endParaRPr lang="en-US" sz="2800" dirty="0"/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33898316-76C8-463B-BA15-2662F9DB16D1}"/>
              </a:ext>
            </a:extLst>
          </p:cNvPr>
          <p:cNvSpPr txBox="1"/>
          <p:nvPr/>
        </p:nvSpPr>
        <p:spPr>
          <a:xfrm>
            <a:off x="12044707" y="5715000"/>
            <a:ext cx="155683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2195513">
              <a:defRPr/>
            </a:pPr>
            <a:r>
              <a:rPr lang="en-US" sz="2400" b="1" dirty="0">
                <a:latin typeface="Tahoma" charset="0"/>
              </a:rPr>
              <a:t>Controls</a:t>
            </a:r>
          </a:p>
          <a:p>
            <a:pPr algn="ctr" defTabSz="2195513">
              <a:spcBef>
                <a:spcPts val="0"/>
              </a:spcBef>
              <a:defRPr/>
            </a:pPr>
            <a:r>
              <a:rPr lang="en-US" sz="2400" b="1" dirty="0">
                <a:latin typeface="Tahoma" charset="0"/>
              </a:rPr>
              <a:t>the Body</a:t>
            </a:r>
            <a:endParaRPr lang="en-US" sz="2400" dirty="0"/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261E3850-6DBA-4F25-8446-92B006A07D18}"/>
              </a:ext>
            </a:extLst>
          </p:cNvPr>
          <p:cNvSpPr txBox="1"/>
          <p:nvPr/>
        </p:nvSpPr>
        <p:spPr>
          <a:xfrm>
            <a:off x="11155680" y="7680960"/>
            <a:ext cx="29049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2195513">
              <a:spcBef>
                <a:spcPts val="0"/>
              </a:spcBef>
              <a:defRPr/>
            </a:pPr>
            <a:r>
              <a:rPr lang="en-US" sz="2400" b="1" dirty="0">
                <a:latin typeface="Tahoma" charset="0"/>
              </a:rPr>
              <a:t>Produces feelings</a:t>
            </a:r>
            <a:br>
              <a:rPr lang="en-US" sz="2400" b="1" dirty="0">
                <a:latin typeface="Tahoma" charset="0"/>
              </a:rPr>
            </a:br>
            <a:r>
              <a:rPr lang="en-US" sz="2400" b="1" dirty="0">
                <a:latin typeface="Tahoma" charset="0"/>
              </a:rPr>
              <a:t>and emotions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D43DC88F-1997-46E0-A6B7-AB55F9682603}"/>
              </a:ext>
            </a:extLst>
          </p:cNvPr>
          <p:cNvSpPr txBox="1"/>
          <p:nvPr/>
        </p:nvSpPr>
        <p:spPr>
          <a:xfrm>
            <a:off x="11155680" y="3566160"/>
            <a:ext cx="33634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2195513">
              <a:defRPr/>
            </a:pPr>
            <a:r>
              <a:rPr lang="en-US" sz="2400" b="1" dirty="0">
                <a:latin typeface="Tahoma" charset="0"/>
              </a:rPr>
              <a:t>Produces inner </a:t>
            </a:r>
            <a:br>
              <a:rPr lang="en-US" sz="2400" b="1" dirty="0">
                <a:latin typeface="Tahoma" charset="0"/>
              </a:rPr>
            </a:br>
            <a:r>
              <a:rPr lang="en-US" sz="2400" b="1" dirty="0">
                <a:latin typeface="Tahoma" charset="0"/>
              </a:rPr>
              <a:t>voice &amp; visualization</a:t>
            </a:r>
          </a:p>
        </p:txBody>
      </p:sp>
      <p:cxnSp>
        <p:nvCxnSpPr>
          <p:cNvPr id="126" name="Straight Arrow Connector 125">
            <a:extLst>
              <a:ext uri="{FF2B5EF4-FFF2-40B4-BE49-F238E27FC236}">
                <a16:creationId xmlns:a16="http://schemas.microsoft.com/office/drawing/2014/main" id="{7CFB4E62-BC63-49F0-8865-6685127CF659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9509760" y="8321040"/>
            <a:ext cx="1828800" cy="0"/>
          </a:xfrm>
          <a:prstGeom prst="straightConnector1">
            <a:avLst/>
          </a:prstGeom>
          <a:ln w="63500">
            <a:solidFill>
              <a:schemeClr val="tx1"/>
            </a:solidFill>
            <a:prstDash val="solid"/>
            <a:headEnd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Arrow Connector 124">
            <a:extLst>
              <a:ext uri="{FF2B5EF4-FFF2-40B4-BE49-F238E27FC236}">
                <a16:creationId xmlns:a16="http://schemas.microsoft.com/office/drawing/2014/main" id="{3642A59A-F156-4211-8508-33F2E557D39F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9509760" y="3840480"/>
            <a:ext cx="1828800" cy="0"/>
          </a:xfrm>
          <a:prstGeom prst="straightConnector1">
            <a:avLst/>
          </a:prstGeom>
          <a:ln w="63500">
            <a:solidFill>
              <a:schemeClr val="tx1"/>
            </a:solidFill>
            <a:prstDash val="solid"/>
            <a:headEnd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8AF909AD-77DB-4860-92B5-1FF552EF99C5}"/>
              </a:ext>
            </a:extLst>
          </p:cNvPr>
          <p:cNvSpPr/>
          <p:nvPr/>
        </p:nvSpPr>
        <p:spPr bwMode="auto">
          <a:xfrm>
            <a:off x="14959227" y="6317058"/>
            <a:ext cx="1449173" cy="3131742"/>
          </a:xfrm>
          <a:prstGeom prst="roundRect">
            <a:avLst/>
          </a:prstGeom>
          <a:noFill/>
          <a:ln w="2540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1" compatLnSpc="1">
            <a:prstTxWarp prst="textNoShape">
              <a:avLst/>
            </a:prstTxWarp>
          </a:bodyPr>
          <a:lstStyle/>
          <a:p>
            <a:pPr marL="0" marR="0" indent="0" algn="l" defTabSz="21955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ED74D5DD-4F4F-4D32-85E4-6A0DF70B15CB}"/>
              </a:ext>
            </a:extLst>
          </p:cNvPr>
          <p:cNvSpPr/>
          <p:nvPr/>
        </p:nvSpPr>
        <p:spPr bwMode="auto">
          <a:xfrm>
            <a:off x="10693400" y="2895600"/>
            <a:ext cx="4301401" cy="6604001"/>
          </a:xfrm>
          <a:prstGeom prst="roundRect">
            <a:avLst/>
          </a:prstGeom>
          <a:noFill/>
          <a:ln w="2540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1" compatLnSpc="1">
            <a:prstTxWarp prst="textNoShape">
              <a:avLst/>
            </a:prstTxWarp>
          </a:bodyPr>
          <a:lstStyle/>
          <a:p>
            <a:pPr marL="0" marR="0" indent="0" algn="l" defTabSz="21955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300" b="0" i="0" u="none" strike="noStrike" cap="none" normalizeH="0" baseline="-25000" dirty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61992912-2477-4D99-B5C1-807F666F0221}"/>
              </a:ext>
            </a:extLst>
          </p:cNvPr>
          <p:cNvCxnSpPr>
            <a:cxnSpLocks/>
          </p:cNvCxnSpPr>
          <p:nvPr/>
        </p:nvCxnSpPr>
        <p:spPr bwMode="auto">
          <a:xfrm flipH="1">
            <a:off x="9509760" y="8321040"/>
            <a:ext cx="1920240" cy="0"/>
          </a:xfrm>
          <a:prstGeom prst="straightConnector1">
            <a:avLst/>
          </a:prstGeom>
          <a:solidFill>
            <a:schemeClr val="accent1"/>
          </a:solidFill>
          <a:ln w="16510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/>
          </a:ln>
          <a:effectLst/>
        </p:spPr>
      </p:cxn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F9D28D5F-08B3-43B4-B091-7B14B9B5C9C4}"/>
              </a:ext>
            </a:extLst>
          </p:cNvPr>
          <p:cNvSpPr/>
          <p:nvPr/>
        </p:nvSpPr>
        <p:spPr bwMode="auto">
          <a:xfrm>
            <a:off x="14960600" y="2964258"/>
            <a:ext cx="1449173" cy="3131742"/>
          </a:xfrm>
          <a:prstGeom prst="roundRect">
            <a:avLst/>
          </a:prstGeom>
          <a:noFill/>
          <a:ln w="2540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1" compatLnSpc="1">
            <a:prstTxWarp prst="textNoShape">
              <a:avLst/>
            </a:prstTxWarp>
          </a:bodyPr>
          <a:lstStyle/>
          <a:p>
            <a:pPr marL="0" marR="0" indent="0" algn="l" defTabSz="21955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9C97886-F7C0-47BF-9668-8BC6F4D14B76}"/>
              </a:ext>
            </a:extLst>
          </p:cNvPr>
          <p:cNvSpPr txBox="1"/>
          <p:nvPr/>
        </p:nvSpPr>
        <p:spPr>
          <a:xfrm>
            <a:off x="11206557" y="3499992"/>
            <a:ext cx="3199914" cy="1077218"/>
          </a:xfrm>
          <a:prstGeom prst="rect">
            <a:avLst/>
          </a:prstGeom>
          <a:solidFill>
            <a:srgbClr val="9999FF"/>
          </a:solidFill>
        </p:spPr>
        <p:txBody>
          <a:bodyPr wrap="none" rtlCol="0">
            <a:spAutoFit/>
          </a:bodyPr>
          <a:lstStyle/>
          <a:p>
            <a:pPr algn="ctr" defTabSz="2195513">
              <a:defRPr/>
            </a:pPr>
            <a:r>
              <a:rPr lang="en-US" sz="3200" b="1" dirty="0">
                <a:solidFill>
                  <a:srgbClr val="FF0000"/>
                </a:solidFill>
                <a:latin typeface="Tahoma" charset="0"/>
              </a:rPr>
              <a:t>   </a:t>
            </a:r>
            <a:r>
              <a:rPr lang="en-US" sz="3200" b="1" dirty="0">
                <a:ln w="6350">
                  <a:solidFill>
                    <a:schemeClr val="tx1"/>
                  </a:solidFill>
                </a:ln>
                <a:solidFill>
                  <a:srgbClr val="FF0000"/>
                </a:solidFill>
                <a:latin typeface="Tahoma" charset="0"/>
              </a:rPr>
              <a:t>Thoughts</a:t>
            </a:r>
            <a:r>
              <a:rPr lang="en-US" sz="3200" b="1" dirty="0">
                <a:solidFill>
                  <a:srgbClr val="FF0000"/>
                </a:solidFill>
                <a:latin typeface="Tahoma" charset="0"/>
              </a:rPr>
              <a:t>      </a:t>
            </a:r>
          </a:p>
          <a:p>
            <a:pPr algn="ctr" defTabSz="2195513">
              <a:defRPr/>
            </a:pPr>
            <a:endParaRPr lang="en-US" sz="3200" b="1" dirty="0">
              <a:solidFill>
                <a:srgbClr val="FF0000"/>
              </a:solidFill>
              <a:latin typeface="Tahoma" charset="0"/>
            </a:endParaRP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C7B3B1AF-802A-4E63-8BEE-390B6F7CF7A8}"/>
              </a:ext>
            </a:extLst>
          </p:cNvPr>
          <p:cNvCxnSpPr>
            <a:cxnSpLocks/>
          </p:cNvCxnSpPr>
          <p:nvPr/>
        </p:nvCxnSpPr>
        <p:spPr bwMode="auto">
          <a:xfrm flipH="1">
            <a:off x="9509760" y="3840480"/>
            <a:ext cx="1920240" cy="0"/>
          </a:xfrm>
          <a:prstGeom prst="straightConnector1">
            <a:avLst/>
          </a:prstGeom>
          <a:solidFill>
            <a:schemeClr val="accent1"/>
          </a:solidFill>
          <a:ln w="16510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/>
          </a:ln>
          <a:effectLst/>
        </p:spPr>
      </p:cxnSp>
    </p:spTree>
    <p:custDataLst>
      <p:tags r:id="rId1"/>
    </p:custDataLst>
    <p:extLst>
      <p:ext uri="{BB962C8B-B14F-4D97-AF65-F5344CB8AC3E}">
        <p14:creationId xmlns:p14="http://schemas.microsoft.com/office/powerpoint/2010/main" val="2867756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16231">
        <p:fade/>
      </p:transition>
    </mc:Choice>
    <mc:Fallback xmlns="">
      <p:transition spd="med" advTm="51623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1" grpId="1" animBg="1"/>
      <p:bldP spid="33" grpId="0" animBg="1"/>
      <p:bldP spid="36" grpId="0" animBg="1"/>
      <p:bldP spid="36" grpId="1" animBg="1"/>
      <p:bldP spid="37" grpId="0" animBg="1"/>
      <p:bldP spid="37" grpId="1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D5567B-5681-4C34-A549-88A6EC39E2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Possible Human Agent Self-Models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AB8831-FE3E-494F-A1BE-F9E9A11826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FA7B1-9781-4CDD-AD7A-615476979112}" type="slidenum">
              <a:rPr lang="en-US" smtClean="0"/>
              <a:pPr>
                <a:defRPr/>
              </a:pPr>
              <a:t>92</a:t>
            </a:fld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97B2F76-6BFB-4A62-ACED-1DFF986D06A1}"/>
              </a:ext>
            </a:extLst>
          </p:cNvPr>
          <p:cNvGrpSpPr/>
          <p:nvPr/>
        </p:nvGrpSpPr>
        <p:grpSpPr>
          <a:xfrm>
            <a:off x="2970549" y="2743200"/>
            <a:ext cx="3889206" cy="6251928"/>
            <a:chOff x="2970549" y="2743200"/>
            <a:chExt cx="3889206" cy="6251928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7AAC07A-A6B0-476B-A24C-ABAB7358FBDD}"/>
                </a:ext>
              </a:extLst>
            </p:cNvPr>
            <p:cNvGrpSpPr/>
            <p:nvPr/>
          </p:nvGrpSpPr>
          <p:grpSpPr>
            <a:xfrm>
              <a:off x="3253385" y="4148807"/>
              <a:ext cx="3477615" cy="4846321"/>
              <a:chOff x="2488069" y="4126469"/>
              <a:chExt cx="3477615" cy="4846321"/>
            </a:xfrm>
          </p:grpSpPr>
          <p:sp>
            <p:nvSpPr>
              <p:cNvPr id="26" name="Rounded Rectangle 63">
                <a:extLst>
                  <a:ext uri="{FF2B5EF4-FFF2-40B4-BE49-F238E27FC236}">
                    <a16:creationId xmlns:a16="http://schemas.microsoft.com/office/drawing/2014/main" id="{5D07045D-634B-4A06-BBE8-98916E5734CA}"/>
                  </a:ext>
                </a:extLst>
              </p:cNvPr>
              <p:cNvSpPr/>
              <p:nvPr/>
            </p:nvSpPr>
            <p:spPr bwMode="auto">
              <a:xfrm>
                <a:off x="2488069" y="4126469"/>
                <a:ext cx="3477615" cy="4846321"/>
              </a:xfrm>
              <a:prstGeom prst="roundRect">
                <a:avLst/>
              </a:prstGeom>
              <a:solidFill>
                <a:srgbClr val="E8E8E8"/>
              </a:solidFill>
              <a:ln w="222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1" compatLnSpc="1">
                <a:prstTxWarp prst="textNoShape">
                  <a:avLst/>
                </a:prstTxWarp>
              </a:bodyPr>
              <a:lstStyle/>
              <a:p>
                <a:pPr algn="ctr" defTabSz="2195513"/>
                <a:r>
                  <a:rPr lang="en-US" sz="3200" b="1" dirty="0">
                    <a:latin typeface="Tahoma" charset="0"/>
                  </a:rPr>
                  <a:t>Human</a:t>
                </a:r>
                <a:br>
                  <a:rPr lang="en-US" sz="3200" b="1" dirty="0">
                    <a:latin typeface="Tahoma" charset="0"/>
                  </a:rPr>
                </a:br>
                <a:r>
                  <a:rPr lang="en-US" sz="3200" b="1" u="sng" dirty="0">
                    <a:latin typeface="Tahoma" charset="0"/>
                  </a:rPr>
                  <a:t>self-model</a:t>
                </a:r>
                <a:r>
                  <a:rPr lang="en-US" sz="3200" b="1" dirty="0">
                    <a:latin typeface="Tahoma" charset="0"/>
                  </a:rPr>
                  <a:t>:</a:t>
                </a:r>
              </a:p>
              <a:p>
                <a:pPr algn="ctr" defTabSz="2195513"/>
                <a:endParaRPr lang="en-US" sz="3200" b="1" dirty="0">
                  <a:latin typeface="Tahoma" charset="0"/>
                </a:endParaRPr>
              </a:p>
            </p:txBody>
          </p:sp>
          <p:sp>
            <p:nvSpPr>
              <p:cNvPr id="30" name="Rounded Rectangle 40">
                <a:extLst>
                  <a:ext uri="{FF2B5EF4-FFF2-40B4-BE49-F238E27FC236}">
                    <a16:creationId xmlns:a16="http://schemas.microsoft.com/office/drawing/2014/main" id="{E8F057AA-E9E1-4555-851A-46F7427C8048}"/>
                  </a:ext>
                </a:extLst>
              </p:cNvPr>
              <p:cNvSpPr/>
              <p:nvPr/>
            </p:nvSpPr>
            <p:spPr bwMode="auto">
              <a:xfrm>
                <a:off x="2763836" y="5845062"/>
                <a:ext cx="2926080" cy="2407358"/>
              </a:xfrm>
              <a:prstGeom prst="roundRect">
                <a:avLst/>
              </a:prstGeom>
              <a:solidFill>
                <a:srgbClr val="9999FF"/>
              </a:solidFill>
              <a:ln w="222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1" compatLnSpc="1">
                <a:prstTxWarp prst="textNoShape">
                  <a:avLst/>
                </a:prstTxWarp>
              </a:bodyPr>
              <a:lstStyle/>
              <a:p>
                <a:pPr algn="ctr" defTabSz="2195513"/>
                <a:r>
                  <a:rPr lang="en-US" sz="3200" b="1" dirty="0">
                    <a:latin typeface="Tahoma" charset="0"/>
                  </a:rPr>
                  <a:t>Controller</a:t>
                </a:r>
                <a:br>
                  <a:rPr lang="en-US" sz="3200" b="1" dirty="0">
                    <a:latin typeface="Tahoma" charset="0"/>
                  </a:rPr>
                </a:br>
                <a:r>
                  <a:rPr lang="en-US" sz="3200" b="1" dirty="0">
                    <a:latin typeface="Tahoma" charset="0"/>
                  </a:rPr>
                  <a:t>self-model</a:t>
                </a: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724D7F0-5281-411E-ABA0-F30E65C5F740}"/>
                </a:ext>
              </a:extLst>
            </p:cNvPr>
            <p:cNvSpPr txBox="1"/>
            <p:nvPr/>
          </p:nvSpPr>
          <p:spPr>
            <a:xfrm>
              <a:off x="2970549" y="2743200"/>
              <a:ext cx="3889206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dirty="0"/>
                <a:t>Most Normal </a:t>
              </a:r>
              <a:br>
                <a:rPr lang="en-US" sz="4000" dirty="0"/>
              </a:br>
              <a:r>
                <a:rPr lang="en-US" sz="4000" dirty="0"/>
                <a:t>Modern Humans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75EBF6D4-3F9C-4192-813E-C6D87C1C162D}"/>
              </a:ext>
            </a:extLst>
          </p:cNvPr>
          <p:cNvGrpSpPr/>
          <p:nvPr/>
        </p:nvGrpSpPr>
        <p:grpSpPr>
          <a:xfrm>
            <a:off x="10913127" y="2662602"/>
            <a:ext cx="4464941" cy="6332526"/>
            <a:chOff x="10913127" y="2662602"/>
            <a:chExt cx="4464941" cy="633252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AEF7EF3-2D30-4E2D-B520-EE42596E3091}"/>
                </a:ext>
              </a:extLst>
            </p:cNvPr>
            <p:cNvGrpSpPr/>
            <p:nvPr/>
          </p:nvGrpSpPr>
          <p:grpSpPr>
            <a:xfrm>
              <a:off x="11406784" y="4148808"/>
              <a:ext cx="3477616" cy="4846320"/>
              <a:chOff x="7201991" y="4126466"/>
              <a:chExt cx="3477616" cy="4846320"/>
            </a:xfrm>
          </p:grpSpPr>
          <p:sp>
            <p:nvSpPr>
              <p:cNvPr id="29" name="Rounded Rectangle 63">
                <a:extLst>
                  <a:ext uri="{FF2B5EF4-FFF2-40B4-BE49-F238E27FC236}">
                    <a16:creationId xmlns:a16="http://schemas.microsoft.com/office/drawing/2014/main" id="{A88AEE24-E155-4B0A-935D-4F3958E75141}"/>
                  </a:ext>
                </a:extLst>
              </p:cNvPr>
              <p:cNvSpPr/>
              <p:nvPr/>
            </p:nvSpPr>
            <p:spPr bwMode="auto">
              <a:xfrm>
                <a:off x="7201991" y="4126466"/>
                <a:ext cx="3477616" cy="4846320"/>
              </a:xfrm>
              <a:prstGeom prst="roundRect">
                <a:avLst/>
              </a:prstGeom>
              <a:solidFill>
                <a:srgbClr val="E8E8E8"/>
              </a:solidFill>
              <a:ln w="222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1" compatLnSpc="1">
                <a:prstTxWarp prst="textNoShape">
                  <a:avLst/>
                </a:prstTxWarp>
              </a:bodyPr>
              <a:lstStyle/>
              <a:p>
                <a:pPr algn="ctr" defTabSz="2195513"/>
                <a:r>
                  <a:rPr lang="en-US" sz="3200" b="1" dirty="0">
                    <a:latin typeface="Tahoma" charset="0"/>
                  </a:rPr>
                  <a:t>Human</a:t>
                </a:r>
                <a:br>
                  <a:rPr lang="en-US" sz="3200" b="1" dirty="0">
                    <a:latin typeface="Tahoma" charset="0"/>
                  </a:rPr>
                </a:br>
                <a:r>
                  <a:rPr lang="en-US" sz="3200" b="1" u="sng" dirty="0">
                    <a:latin typeface="Tahoma" charset="0"/>
                  </a:rPr>
                  <a:t>self-model:</a:t>
                </a:r>
              </a:p>
              <a:p>
                <a:pPr algn="ctr" defTabSz="2195513"/>
                <a:endParaRPr lang="en-US" sz="3200" b="1" dirty="0">
                  <a:latin typeface="Tahoma" charset="0"/>
                </a:endParaRPr>
              </a:p>
            </p:txBody>
          </p:sp>
          <p:sp>
            <p:nvSpPr>
              <p:cNvPr id="38" name="Rounded Rectangle 40">
                <a:extLst>
                  <a:ext uri="{FF2B5EF4-FFF2-40B4-BE49-F238E27FC236}">
                    <a16:creationId xmlns:a16="http://schemas.microsoft.com/office/drawing/2014/main" id="{D8760E63-F297-4723-A0C1-8ECEA1E549CC}"/>
                  </a:ext>
                </a:extLst>
              </p:cNvPr>
              <p:cNvSpPr/>
              <p:nvPr/>
            </p:nvSpPr>
            <p:spPr bwMode="auto">
              <a:xfrm>
                <a:off x="7477759" y="5646938"/>
                <a:ext cx="2926080" cy="1554480"/>
              </a:xfrm>
              <a:prstGeom prst="roundRect">
                <a:avLst/>
              </a:prstGeom>
              <a:solidFill>
                <a:srgbClr val="9999FF"/>
              </a:solidFill>
              <a:ln w="222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1" compatLnSpc="1">
                <a:prstTxWarp prst="textNoShape">
                  <a:avLst/>
                </a:prstTxWarp>
              </a:bodyPr>
              <a:lstStyle/>
              <a:p>
                <a:pPr algn="ctr" defTabSz="2195513"/>
                <a:r>
                  <a:rPr lang="en-US" sz="3200" b="1" dirty="0">
                    <a:latin typeface="Tahoma" charset="0"/>
                  </a:rPr>
                  <a:t>Controller</a:t>
                </a:r>
                <a:br>
                  <a:rPr lang="en-US" sz="3200" b="1" dirty="0">
                    <a:latin typeface="Tahoma" charset="0"/>
                  </a:rPr>
                </a:br>
                <a:r>
                  <a:rPr lang="en-US" sz="3200" b="1" dirty="0">
                    <a:latin typeface="Tahoma" charset="0"/>
                  </a:rPr>
                  <a:t>self-model</a:t>
                </a: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52CA0C4-5AAB-416E-B519-32FC8E56EEB2}"/>
                </a:ext>
              </a:extLst>
            </p:cNvPr>
            <p:cNvSpPr txBox="1"/>
            <p:nvPr/>
          </p:nvSpPr>
          <p:spPr>
            <a:xfrm>
              <a:off x="10913127" y="2662602"/>
              <a:ext cx="4464941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dirty="0"/>
                <a:t>With Some</a:t>
              </a:r>
              <a:br>
                <a:rPr lang="en-US" sz="4000" dirty="0"/>
              </a:br>
              <a:r>
                <a:rPr lang="en-US" sz="4000" dirty="0"/>
                <a:t>Meditation Practice</a:t>
              </a:r>
            </a:p>
          </p:txBody>
        </p:sp>
      </p:grpSp>
      <p:sp>
        <p:nvSpPr>
          <p:cNvPr id="16" name="Rounded Rectangle 39">
            <a:extLst>
              <a:ext uri="{FF2B5EF4-FFF2-40B4-BE49-F238E27FC236}">
                <a16:creationId xmlns:a16="http://schemas.microsoft.com/office/drawing/2014/main" id="{AE175DA0-260B-4857-81BB-E04834D2AFB8}"/>
              </a:ext>
            </a:extLst>
          </p:cNvPr>
          <p:cNvSpPr/>
          <p:nvPr/>
        </p:nvSpPr>
        <p:spPr bwMode="auto">
          <a:xfrm>
            <a:off x="11951208" y="7498080"/>
            <a:ext cx="2377440" cy="1188720"/>
          </a:xfrm>
          <a:prstGeom prst="roundRect">
            <a:avLst/>
          </a:prstGeom>
          <a:solidFill>
            <a:srgbClr val="ADEFD1"/>
          </a:solidFill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 defTabSz="2195513" eaLnBrk="0" hangingPunct="0"/>
            <a:r>
              <a:rPr lang="en-US" sz="2800" b="1" dirty="0">
                <a:latin typeface="Tahoma" charset="0"/>
              </a:rPr>
              <a:t>Modeler</a:t>
            </a:r>
            <a:br>
              <a:rPr lang="en-US" sz="2800" b="1" dirty="0">
                <a:latin typeface="Tahoma" charset="0"/>
              </a:rPr>
            </a:br>
            <a:r>
              <a:rPr lang="en-US" sz="2800" b="1" dirty="0">
                <a:latin typeface="Tahoma" charset="0"/>
              </a:rPr>
              <a:t>self-model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62CA839-90C2-4970-B4E3-8AC840339ABB}"/>
              </a:ext>
            </a:extLst>
          </p:cNvPr>
          <p:cNvSpPr txBox="1"/>
          <p:nvPr/>
        </p:nvSpPr>
        <p:spPr>
          <a:xfrm>
            <a:off x="12068161" y="7646926"/>
            <a:ext cx="2143536" cy="854080"/>
          </a:xfrm>
          <a:prstGeom prst="rect">
            <a:avLst/>
          </a:prstGeom>
          <a:solidFill>
            <a:srgbClr val="ADEFD1"/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endParaRPr lang="en-US" sz="1100" dirty="0"/>
          </a:p>
          <a:p>
            <a:pPr algn="ctr"/>
            <a:r>
              <a:rPr lang="en-US" sz="2800" b="1" dirty="0"/>
              <a:t>Awareness</a:t>
            </a:r>
            <a:endParaRPr lang="en-US" sz="1050" b="1" dirty="0"/>
          </a:p>
          <a:p>
            <a:pPr algn="ctr"/>
            <a:endParaRPr lang="en-US" sz="105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27522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91">
        <p:fade/>
      </p:transition>
    </mc:Choice>
    <mc:Fallback xmlns="">
      <p:transition spd="med" advTm="5009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268D8E-CBF0-4B45-A612-89A4CA666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Flow State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C3F7758-5B1E-44EC-87DA-5B322CA5BB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9582" y="2971800"/>
            <a:ext cx="13061819" cy="6035234"/>
          </a:xfrm>
        </p:spPr>
        <p:txBody>
          <a:bodyPr/>
          <a:lstStyle/>
          <a:p>
            <a:r>
              <a:rPr lang="en-US" sz="4800" dirty="0"/>
              <a:t>Transient </a:t>
            </a:r>
            <a:r>
              <a:rPr lang="en-US" sz="4800" b="1" dirty="0"/>
              <a:t>Flow State</a:t>
            </a:r>
            <a:r>
              <a:rPr lang="en-US" sz="4800" dirty="0"/>
              <a:t>:</a:t>
            </a:r>
          </a:p>
          <a:p>
            <a:pPr lvl="1"/>
            <a:r>
              <a:rPr lang="en-US" sz="4400" dirty="0"/>
              <a:t>A loss of reflective </a:t>
            </a:r>
            <a:r>
              <a:rPr lang="en-US" sz="4400" b="1" dirty="0"/>
              <a:t>self-consciousness</a:t>
            </a:r>
          </a:p>
          <a:p>
            <a:pPr lvl="1"/>
            <a:r>
              <a:rPr lang="en-US" sz="4400" dirty="0"/>
              <a:t>Intense concentration on the </a:t>
            </a:r>
            <a:r>
              <a:rPr lang="en-US" sz="4400" b="1" dirty="0"/>
              <a:t>now</a:t>
            </a:r>
          </a:p>
          <a:p>
            <a:pPr lvl="1"/>
            <a:r>
              <a:rPr lang="en-US" sz="4400" b="1" dirty="0"/>
              <a:t>Merging</a:t>
            </a:r>
            <a:r>
              <a:rPr lang="en-US" sz="4400" dirty="0"/>
              <a:t> of action and awareness</a:t>
            </a:r>
          </a:p>
          <a:p>
            <a:r>
              <a:rPr lang="en-US" sz="4800" dirty="0"/>
              <a:t>More persistent </a:t>
            </a:r>
            <a:r>
              <a:rPr lang="en-US" sz="4800" b="1" dirty="0"/>
              <a:t>Enlightened States</a:t>
            </a:r>
            <a:r>
              <a:rPr lang="en-US" sz="4800" dirty="0"/>
              <a:t>:</a:t>
            </a:r>
          </a:p>
          <a:p>
            <a:pPr lvl="1"/>
            <a:r>
              <a:rPr lang="en-US" sz="4400" dirty="0"/>
              <a:t>Self-less awareness (Nonduality)</a:t>
            </a:r>
          </a:p>
          <a:p>
            <a:pPr lvl="1"/>
            <a:r>
              <a:rPr lang="en-US" sz="4400" dirty="0"/>
              <a:t>Presence</a:t>
            </a:r>
          </a:p>
          <a:p>
            <a:pPr lvl="1"/>
            <a:r>
              <a:rPr lang="en-US" sz="4400" dirty="0"/>
              <a:t>No sense of agency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5703D8-F91C-4236-A14B-A1813E6AD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FA7B1-9781-4CDD-AD7A-615476979112}" type="slidenum">
              <a:rPr lang="en-US" smtClean="0"/>
              <a:pPr>
                <a:defRPr/>
              </a:pPr>
              <a:t>93</a:t>
            </a:fld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EDEFC61-223C-4313-AA0B-66705BB638FB}"/>
              </a:ext>
            </a:extLst>
          </p:cNvPr>
          <p:cNvGrpSpPr/>
          <p:nvPr/>
        </p:nvGrpSpPr>
        <p:grpSpPr>
          <a:xfrm>
            <a:off x="914400" y="3017520"/>
            <a:ext cx="3477616" cy="5902705"/>
            <a:chOff x="863600" y="3070086"/>
            <a:chExt cx="3477616" cy="5902705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5860A264-4BD6-4F27-B971-661F804AE604}"/>
                </a:ext>
              </a:extLst>
            </p:cNvPr>
            <p:cNvGrpSpPr/>
            <p:nvPr/>
          </p:nvGrpSpPr>
          <p:grpSpPr>
            <a:xfrm>
              <a:off x="863600" y="4126470"/>
              <a:ext cx="3477616" cy="4846321"/>
              <a:chOff x="11915913" y="4126470"/>
              <a:chExt cx="3477616" cy="4846321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3EA66793-8DC6-4B2C-A0FE-4E9AE34C0057}"/>
                  </a:ext>
                </a:extLst>
              </p:cNvPr>
              <p:cNvGrpSpPr/>
              <p:nvPr/>
            </p:nvGrpSpPr>
            <p:grpSpPr>
              <a:xfrm>
                <a:off x="11915913" y="4126470"/>
                <a:ext cx="3477616" cy="4846321"/>
                <a:chOff x="3987800" y="26890688"/>
                <a:chExt cx="2286000" cy="3185714"/>
              </a:xfrm>
              <a:solidFill>
                <a:schemeClr val="accent3">
                  <a:lumMod val="20000"/>
                  <a:lumOff val="80000"/>
                </a:schemeClr>
              </a:solidFill>
            </p:grpSpPr>
            <p:sp>
              <p:nvSpPr>
                <p:cNvPr id="8" name="Rounded Rectangle 63">
                  <a:extLst>
                    <a:ext uri="{FF2B5EF4-FFF2-40B4-BE49-F238E27FC236}">
                      <a16:creationId xmlns:a16="http://schemas.microsoft.com/office/drawing/2014/main" id="{81D7A4ED-A3CE-4D28-A2BA-1918F6632C95}"/>
                    </a:ext>
                  </a:extLst>
                </p:cNvPr>
                <p:cNvSpPr/>
                <p:nvPr/>
              </p:nvSpPr>
              <p:spPr bwMode="auto">
                <a:xfrm>
                  <a:off x="3987800" y="26890688"/>
                  <a:ext cx="2286000" cy="3185714"/>
                </a:xfrm>
                <a:prstGeom prst="roundRect">
                  <a:avLst/>
                </a:prstGeom>
                <a:solidFill>
                  <a:srgbClr val="E8E8E8"/>
                </a:solidFill>
                <a:ln w="222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1" compatLnSpc="1">
                  <a:prstTxWarp prst="textNoShape">
                    <a:avLst/>
                  </a:prstTxWarp>
                </a:bodyPr>
                <a:lstStyle/>
                <a:p>
                  <a:pPr algn="ctr" defTabSz="2195513"/>
                  <a:r>
                    <a:rPr lang="en-US" sz="3200" b="1" dirty="0">
                      <a:latin typeface="Tahoma" charset="0"/>
                    </a:rPr>
                    <a:t>Human</a:t>
                  </a:r>
                  <a:br>
                    <a:rPr lang="en-US" sz="3200" b="1" dirty="0">
                      <a:latin typeface="Tahoma" charset="0"/>
                    </a:rPr>
                  </a:br>
                  <a:r>
                    <a:rPr lang="en-US" sz="3200" b="1" u="sng" dirty="0">
                      <a:latin typeface="Tahoma" charset="0"/>
                    </a:rPr>
                    <a:t>self-model:</a:t>
                  </a:r>
                </a:p>
                <a:p>
                  <a:pPr algn="ctr" defTabSz="2195513"/>
                  <a:endParaRPr lang="en-US" sz="3200" b="1" dirty="0">
                    <a:latin typeface="Tahoma" charset="0"/>
                  </a:endParaRPr>
                </a:p>
              </p:txBody>
            </p:sp>
            <p:sp>
              <p:nvSpPr>
                <p:cNvPr id="9" name="Rounded Rectangle 41">
                  <a:extLst>
                    <a:ext uri="{FF2B5EF4-FFF2-40B4-BE49-F238E27FC236}">
                      <a16:creationId xmlns:a16="http://schemas.microsoft.com/office/drawing/2014/main" id="{57C05A91-C272-4D09-ABC2-20D71CFFBBC6}"/>
                    </a:ext>
                  </a:extLst>
                </p:cNvPr>
                <p:cNvSpPr/>
                <p:nvPr/>
              </p:nvSpPr>
              <p:spPr bwMode="auto">
                <a:xfrm>
                  <a:off x="4170028" y="27904850"/>
                  <a:ext cx="1923449" cy="781401"/>
                </a:xfrm>
                <a:prstGeom prst="roundRect">
                  <a:avLst/>
                </a:prstGeom>
                <a:solidFill>
                  <a:srgbClr val="ADEFD1"/>
                </a:solidFill>
                <a:ln w="222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1" compatLnSpc="1">
                  <a:prstTxWarp prst="textNoShape">
                    <a:avLst/>
                  </a:prstTxWarp>
                </a:bodyPr>
                <a:lstStyle/>
                <a:p>
                  <a:pPr algn="ctr" defTabSz="2195513"/>
                  <a:r>
                    <a:rPr lang="en-US" sz="3200" b="1" dirty="0">
                      <a:latin typeface="Tahoma" charset="0"/>
                    </a:rPr>
                    <a:t>Modeler</a:t>
                  </a:r>
                  <a:br>
                    <a:rPr lang="en-US" sz="3200" b="1" dirty="0">
                      <a:latin typeface="Tahoma" charset="0"/>
                    </a:rPr>
                  </a:br>
                  <a:r>
                    <a:rPr lang="en-US" sz="3200" b="1" dirty="0">
                      <a:latin typeface="Tahoma" charset="0"/>
                    </a:rPr>
                    <a:t>self-model</a:t>
                  </a:r>
                </a:p>
              </p:txBody>
            </p:sp>
          </p:grpSp>
          <p:sp>
            <p:nvSpPr>
              <p:cNvPr id="7" name="Rounded Rectangle 40">
                <a:extLst>
                  <a:ext uri="{FF2B5EF4-FFF2-40B4-BE49-F238E27FC236}">
                    <a16:creationId xmlns:a16="http://schemas.microsoft.com/office/drawing/2014/main" id="{315822AE-6BAE-4446-8A33-EEF6CB032286}"/>
                  </a:ext>
                </a:extLst>
              </p:cNvPr>
              <p:cNvSpPr/>
              <p:nvPr/>
            </p:nvSpPr>
            <p:spPr bwMode="auto">
              <a:xfrm>
                <a:off x="12190233" y="7345680"/>
                <a:ext cx="2926080" cy="1188720"/>
              </a:xfrm>
              <a:prstGeom prst="roundRect">
                <a:avLst/>
              </a:prstGeom>
              <a:solidFill>
                <a:srgbClr val="9999FF"/>
              </a:solidFill>
              <a:ln w="222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1" compatLnSpc="1">
                <a:prstTxWarp prst="textNoShape">
                  <a:avLst/>
                </a:prstTxWarp>
              </a:bodyPr>
              <a:lstStyle/>
              <a:p>
                <a:pPr algn="ctr" defTabSz="2195513"/>
                <a:r>
                  <a:rPr lang="en-US" sz="3200" b="1" dirty="0">
                    <a:latin typeface="Tahoma" charset="0"/>
                  </a:rPr>
                  <a:t>Controller</a:t>
                </a:r>
                <a:br>
                  <a:rPr lang="en-US" sz="3200" b="1" dirty="0">
                    <a:latin typeface="Tahoma" charset="0"/>
                  </a:rPr>
                </a:br>
                <a:r>
                  <a:rPr lang="en-US" sz="3200" b="1" dirty="0">
                    <a:latin typeface="Tahoma" charset="0"/>
                  </a:rPr>
                  <a:t>self-model</a:t>
                </a:r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082E9C0-7B4D-4A77-9D88-D0DAA2DFCC5D}"/>
                </a:ext>
              </a:extLst>
            </p:cNvPr>
            <p:cNvSpPr txBox="1"/>
            <p:nvPr/>
          </p:nvSpPr>
          <p:spPr>
            <a:xfrm>
              <a:off x="1245223" y="3070086"/>
              <a:ext cx="255711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/>
                <a:t>Flow State</a:t>
              </a:r>
            </a:p>
          </p:txBody>
        </p:sp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id="{2702DE25-29E3-4E1A-9E57-F50DB8BA0A6B}"/>
              </a:ext>
            </a:extLst>
          </p:cNvPr>
          <p:cNvSpPr txBox="1">
            <a:spLocks/>
          </p:cNvSpPr>
          <p:nvPr/>
        </p:nvSpPr>
        <p:spPr bwMode="auto">
          <a:xfrm>
            <a:off x="6010103" y="228601"/>
            <a:ext cx="10093498" cy="2229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46157" tIns="73079" rIns="146157" bIns="73079" numCol="1" anchor="ctr" anchorCtr="0" compatLnSpc="1">
            <a:prstTxWarp prst="textNoShape">
              <a:avLst/>
            </a:prstTxWarp>
          </a:bodyPr>
          <a:lstStyle>
            <a:lvl1pPr algn="l" defTabSz="1462653" rtl="0" eaLnBrk="1" fontAlgn="base" hangingPunct="1">
              <a:spcBef>
                <a:spcPct val="0"/>
              </a:spcBef>
              <a:spcAft>
                <a:spcPct val="0"/>
              </a:spcAft>
              <a:defRPr sz="6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defTabSz="1462653" rtl="0" eaLnBrk="1" fontAlgn="base" hangingPunct="1">
              <a:spcBef>
                <a:spcPct val="0"/>
              </a:spcBef>
              <a:spcAft>
                <a:spcPct val="0"/>
              </a:spcAft>
              <a:defRPr sz="7100">
                <a:solidFill>
                  <a:schemeClr val="tx2"/>
                </a:solidFill>
                <a:latin typeface="Tahoma" charset="0"/>
              </a:defRPr>
            </a:lvl2pPr>
            <a:lvl3pPr algn="l" defTabSz="1462653" rtl="0" eaLnBrk="1" fontAlgn="base" hangingPunct="1">
              <a:spcBef>
                <a:spcPct val="0"/>
              </a:spcBef>
              <a:spcAft>
                <a:spcPct val="0"/>
              </a:spcAft>
              <a:defRPr sz="7100">
                <a:solidFill>
                  <a:schemeClr val="tx2"/>
                </a:solidFill>
                <a:latin typeface="Tahoma" charset="0"/>
              </a:defRPr>
            </a:lvl3pPr>
            <a:lvl4pPr algn="l" defTabSz="1462653" rtl="0" eaLnBrk="1" fontAlgn="base" hangingPunct="1">
              <a:spcBef>
                <a:spcPct val="0"/>
              </a:spcBef>
              <a:spcAft>
                <a:spcPct val="0"/>
              </a:spcAft>
              <a:defRPr sz="7100">
                <a:solidFill>
                  <a:schemeClr val="tx2"/>
                </a:solidFill>
                <a:latin typeface="Tahoma" charset="0"/>
              </a:defRPr>
            </a:lvl4pPr>
            <a:lvl5pPr algn="l" defTabSz="1462653" rtl="0" eaLnBrk="1" fontAlgn="base" hangingPunct="1">
              <a:spcBef>
                <a:spcPct val="0"/>
              </a:spcBef>
              <a:spcAft>
                <a:spcPct val="0"/>
              </a:spcAft>
              <a:defRPr sz="7100">
                <a:solidFill>
                  <a:schemeClr val="tx2"/>
                </a:solidFill>
                <a:latin typeface="Tahoma" charset="0"/>
              </a:defRPr>
            </a:lvl5pPr>
            <a:lvl6pPr marL="304590" algn="l" defTabSz="1462653" rtl="0" eaLnBrk="1" fontAlgn="base" hangingPunct="1">
              <a:spcBef>
                <a:spcPct val="0"/>
              </a:spcBef>
              <a:spcAft>
                <a:spcPct val="0"/>
              </a:spcAft>
              <a:defRPr sz="7100">
                <a:solidFill>
                  <a:schemeClr val="tx2"/>
                </a:solidFill>
                <a:latin typeface="Tahoma" charset="0"/>
              </a:defRPr>
            </a:lvl6pPr>
            <a:lvl7pPr marL="609173" algn="l" defTabSz="1462653" rtl="0" eaLnBrk="1" fontAlgn="base" hangingPunct="1">
              <a:spcBef>
                <a:spcPct val="0"/>
              </a:spcBef>
              <a:spcAft>
                <a:spcPct val="0"/>
              </a:spcAft>
              <a:defRPr sz="7100">
                <a:solidFill>
                  <a:schemeClr val="tx2"/>
                </a:solidFill>
                <a:latin typeface="Tahoma" charset="0"/>
              </a:defRPr>
            </a:lvl7pPr>
            <a:lvl8pPr marL="913763" algn="l" defTabSz="1462653" rtl="0" eaLnBrk="1" fontAlgn="base" hangingPunct="1">
              <a:spcBef>
                <a:spcPct val="0"/>
              </a:spcBef>
              <a:spcAft>
                <a:spcPct val="0"/>
              </a:spcAft>
              <a:defRPr sz="7100">
                <a:solidFill>
                  <a:schemeClr val="tx2"/>
                </a:solidFill>
                <a:latin typeface="Tahoma" charset="0"/>
              </a:defRPr>
            </a:lvl8pPr>
            <a:lvl9pPr marL="1218346" algn="l" defTabSz="1462653" rtl="0" eaLnBrk="1" fontAlgn="base" hangingPunct="1">
              <a:spcBef>
                <a:spcPct val="0"/>
              </a:spcBef>
              <a:spcAft>
                <a:spcPct val="0"/>
              </a:spcAft>
              <a:defRPr sz="7100">
                <a:solidFill>
                  <a:schemeClr val="tx2"/>
                </a:solidFill>
                <a:latin typeface="Tahoma" charset="0"/>
              </a:defRPr>
            </a:lvl9pPr>
          </a:lstStyle>
          <a:p>
            <a:r>
              <a:rPr lang="en-US" kern="0" dirty="0"/>
              <a:t>+ Enlightened States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C0F8666-B014-4735-AC45-6BC2EBD6BC20}"/>
              </a:ext>
            </a:extLst>
          </p:cNvPr>
          <p:cNvSpPr txBox="1"/>
          <p:nvPr/>
        </p:nvSpPr>
        <p:spPr>
          <a:xfrm>
            <a:off x="1299466" y="5677549"/>
            <a:ext cx="2704587" cy="1000274"/>
          </a:xfrm>
          <a:prstGeom prst="rect">
            <a:avLst/>
          </a:prstGeom>
          <a:solidFill>
            <a:srgbClr val="ADEFD1"/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endParaRPr lang="en-US" sz="1200" b="1" dirty="0"/>
          </a:p>
          <a:p>
            <a:pPr algn="ctr"/>
            <a:r>
              <a:rPr lang="en-US" sz="3600" b="1" dirty="0"/>
              <a:t>Awareness</a:t>
            </a:r>
            <a:endParaRPr lang="en-US" sz="1400" b="1" dirty="0"/>
          </a:p>
          <a:p>
            <a:pPr algn="ctr"/>
            <a:endParaRPr lang="en-US" sz="1100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ABED0BB-D102-4B90-84FD-5C1F5E2654FE}"/>
              </a:ext>
            </a:extLst>
          </p:cNvPr>
          <p:cNvSpPr txBox="1"/>
          <p:nvPr/>
        </p:nvSpPr>
        <p:spPr>
          <a:xfrm>
            <a:off x="1441030" y="7391400"/>
            <a:ext cx="2464136" cy="1000274"/>
          </a:xfrm>
          <a:prstGeom prst="rect">
            <a:avLst/>
          </a:prstGeom>
          <a:solidFill>
            <a:srgbClr val="9999FF"/>
          </a:solidFill>
          <a:ln>
            <a:solidFill>
              <a:srgbClr val="9999FF"/>
            </a:solidFill>
          </a:ln>
        </p:spPr>
        <p:txBody>
          <a:bodyPr wrap="none" rtlCol="0">
            <a:spAutoFit/>
          </a:bodyPr>
          <a:lstStyle/>
          <a:p>
            <a:pPr algn="ctr"/>
            <a:endParaRPr lang="en-US" sz="1200" b="1" dirty="0"/>
          </a:p>
          <a:p>
            <a:pPr algn="ctr"/>
            <a:r>
              <a:rPr lang="en-US" sz="3600" b="1" dirty="0"/>
              <a:t>   Action   </a:t>
            </a:r>
            <a:endParaRPr lang="en-US" sz="1400" b="1" dirty="0"/>
          </a:p>
          <a:p>
            <a:pPr algn="ctr"/>
            <a:endParaRPr lang="en-US" sz="11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45691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9289">
        <p:fade/>
      </p:transition>
    </mc:Choice>
    <mc:Fallback xmlns="">
      <p:transition spd="med" advTm="7928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/>
      <p:bldP spid="13" grpId="0"/>
      <p:bldP spid="14" grpId="0" animBg="1"/>
      <p:bldP spid="14" grpId="1" animBg="1"/>
      <p:bldP spid="15" grpId="0" animBg="1"/>
      <p:bldP spid="15" grpId="1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B7779897-D5DA-44AD-BBEE-60B086AA6AC1}"/>
              </a:ext>
            </a:extLst>
          </p:cNvPr>
          <p:cNvGrpSpPr/>
          <p:nvPr/>
        </p:nvGrpSpPr>
        <p:grpSpPr>
          <a:xfrm>
            <a:off x="914400" y="3017520"/>
            <a:ext cx="3477616" cy="5902705"/>
            <a:chOff x="863600" y="3070086"/>
            <a:chExt cx="3477616" cy="5902705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AE589D4E-D1DE-4FF6-A7F9-E894B381FE45}"/>
                </a:ext>
              </a:extLst>
            </p:cNvPr>
            <p:cNvGrpSpPr/>
            <p:nvPr/>
          </p:nvGrpSpPr>
          <p:grpSpPr>
            <a:xfrm>
              <a:off x="863600" y="4126470"/>
              <a:ext cx="3477616" cy="4846321"/>
              <a:chOff x="11915913" y="4126470"/>
              <a:chExt cx="3477616" cy="4846321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4C9D18A8-3656-4F20-BB0F-B24E5EA0AB84}"/>
                  </a:ext>
                </a:extLst>
              </p:cNvPr>
              <p:cNvGrpSpPr/>
              <p:nvPr/>
            </p:nvGrpSpPr>
            <p:grpSpPr>
              <a:xfrm>
                <a:off x="11915913" y="4126470"/>
                <a:ext cx="3477616" cy="4846321"/>
                <a:chOff x="3987800" y="26890688"/>
                <a:chExt cx="2286000" cy="3185714"/>
              </a:xfrm>
              <a:solidFill>
                <a:schemeClr val="accent3">
                  <a:lumMod val="20000"/>
                  <a:lumOff val="80000"/>
                </a:schemeClr>
              </a:solidFill>
            </p:grpSpPr>
            <p:sp>
              <p:nvSpPr>
                <p:cNvPr id="43" name="Rounded Rectangle 63">
                  <a:extLst>
                    <a:ext uri="{FF2B5EF4-FFF2-40B4-BE49-F238E27FC236}">
                      <a16:creationId xmlns:a16="http://schemas.microsoft.com/office/drawing/2014/main" id="{332AFA75-B1B1-478B-9DBA-624DB689B487}"/>
                    </a:ext>
                  </a:extLst>
                </p:cNvPr>
                <p:cNvSpPr/>
                <p:nvPr/>
              </p:nvSpPr>
              <p:spPr bwMode="auto">
                <a:xfrm>
                  <a:off x="3987800" y="26890688"/>
                  <a:ext cx="2286000" cy="3185714"/>
                </a:xfrm>
                <a:prstGeom prst="roundRect">
                  <a:avLst/>
                </a:prstGeom>
                <a:solidFill>
                  <a:srgbClr val="E8E8E8"/>
                </a:solidFill>
                <a:ln w="222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1" compatLnSpc="1">
                  <a:prstTxWarp prst="textNoShape">
                    <a:avLst/>
                  </a:prstTxWarp>
                </a:bodyPr>
                <a:lstStyle/>
                <a:p>
                  <a:pPr algn="ctr" defTabSz="2195513"/>
                  <a:r>
                    <a:rPr lang="en-US" sz="3200" b="1" dirty="0">
                      <a:latin typeface="Tahoma" charset="0"/>
                    </a:rPr>
                    <a:t>Human</a:t>
                  </a:r>
                  <a:br>
                    <a:rPr lang="en-US" sz="3200" b="1" dirty="0">
                      <a:latin typeface="Tahoma" charset="0"/>
                    </a:rPr>
                  </a:br>
                  <a:r>
                    <a:rPr lang="en-US" sz="3200" b="1" u="sng" dirty="0">
                      <a:latin typeface="Tahoma" charset="0"/>
                    </a:rPr>
                    <a:t>self-model:</a:t>
                  </a:r>
                </a:p>
                <a:p>
                  <a:pPr algn="ctr" defTabSz="2195513"/>
                  <a:endParaRPr lang="en-US" sz="3200" b="1" dirty="0">
                    <a:latin typeface="Tahoma" charset="0"/>
                  </a:endParaRPr>
                </a:p>
              </p:txBody>
            </p:sp>
            <p:sp>
              <p:nvSpPr>
                <p:cNvPr id="44" name="Rounded Rectangle 41">
                  <a:extLst>
                    <a:ext uri="{FF2B5EF4-FFF2-40B4-BE49-F238E27FC236}">
                      <a16:creationId xmlns:a16="http://schemas.microsoft.com/office/drawing/2014/main" id="{A5E087C1-B1D7-4F64-9A25-21075BBE2DD8}"/>
                    </a:ext>
                  </a:extLst>
                </p:cNvPr>
                <p:cNvSpPr/>
                <p:nvPr/>
              </p:nvSpPr>
              <p:spPr bwMode="auto">
                <a:xfrm>
                  <a:off x="4170028" y="27904850"/>
                  <a:ext cx="1923449" cy="781401"/>
                </a:xfrm>
                <a:prstGeom prst="roundRect">
                  <a:avLst/>
                </a:prstGeom>
                <a:solidFill>
                  <a:srgbClr val="ADEFD1"/>
                </a:solidFill>
                <a:ln w="222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1" compatLnSpc="1">
                  <a:prstTxWarp prst="textNoShape">
                    <a:avLst/>
                  </a:prstTxWarp>
                </a:bodyPr>
                <a:lstStyle/>
                <a:p>
                  <a:pPr algn="ctr" defTabSz="2195513"/>
                  <a:r>
                    <a:rPr lang="en-US" sz="3200" b="1" dirty="0">
                      <a:latin typeface="Tahoma" charset="0"/>
                    </a:rPr>
                    <a:t>Modeler</a:t>
                  </a:r>
                  <a:br>
                    <a:rPr lang="en-US" sz="3200" b="1" dirty="0">
                      <a:latin typeface="Tahoma" charset="0"/>
                    </a:rPr>
                  </a:br>
                  <a:r>
                    <a:rPr lang="en-US" sz="3200" b="1" dirty="0">
                      <a:latin typeface="Tahoma" charset="0"/>
                    </a:rPr>
                    <a:t>self-model</a:t>
                  </a:r>
                </a:p>
              </p:txBody>
            </p:sp>
          </p:grpSp>
          <p:sp>
            <p:nvSpPr>
              <p:cNvPr id="34" name="Rounded Rectangle 40">
                <a:extLst>
                  <a:ext uri="{FF2B5EF4-FFF2-40B4-BE49-F238E27FC236}">
                    <a16:creationId xmlns:a16="http://schemas.microsoft.com/office/drawing/2014/main" id="{C2C43DF9-AFD6-4CBC-B873-10C9FF673F7D}"/>
                  </a:ext>
                </a:extLst>
              </p:cNvPr>
              <p:cNvSpPr/>
              <p:nvPr/>
            </p:nvSpPr>
            <p:spPr bwMode="auto">
              <a:xfrm>
                <a:off x="12190233" y="7345680"/>
                <a:ext cx="2926080" cy="1188720"/>
              </a:xfrm>
              <a:prstGeom prst="roundRect">
                <a:avLst/>
              </a:prstGeom>
              <a:solidFill>
                <a:srgbClr val="9999FF"/>
              </a:solidFill>
              <a:ln w="222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1" compatLnSpc="1">
                <a:prstTxWarp prst="textNoShape">
                  <a:avLst/>
                </a:prstTxWarp>
              </a:bodyPr>
              <a:lstStyle/>
              <a:p>
                <a:pPr algn="ctr" defTabSz="2195513"/>
                <a:r>
                  <a:rPr lang="en-US" sz="3200" b="1" dirty="0">
                    <a:latin typeface="Tahoma" charset="0"/>
                  </a:rPr>
                  <a:t>Controller</a:t>
                </a:r>
                <a:br>
                  <a:rPr lang="en-US" sz="3200" b="1" dirty="0">
                    <a:latin typeface="Tahoma" charset="0"/>
                  </a:rPr>
                </a:br>
                <a:r>
                  <a:rPr lang="en-US" sz="3200" b="1" dirty="0">
                    <a:latin typeface="Tahoma" charset="0"/>
                  </a:rPr>
                  <a:t>self-model</a:t>
                </a:r>
              </a:p>
            </p:txBody>
          </p: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C8C9BC0-9ECF-4F74-BA5E-4F03095C2C28}"/>
                </a:ext>
              </a:extLst>
            </p:cNvPr>
            <p:cNvSpPr txBox="1"/>
            <p:nvPr/>
          </p:nvSpPr>
          <p:spPr>
            <a:xfrm>
              <a:off x="1245223" y="3070086"/>
              <a:ext cx="2557110" cy="70788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4000" dirty="0"/>
                <a:t>Flow State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1268D8E-CBF0-4B45-A612-89A4CA666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Flow State + Enlightened States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5703D8-F91C-4236-A14B-A1813E6AD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FA7B1-9781-4CDD-AD7A-615476979112}" type="slidenum">
              <a:rPr lang="en-US" smtClean="0"/>
              <a:pPr>
                <a:defRPr/>
              </a:pPr>
              <a:t>94</a:t>
            </a:fld>
            <a:endParaRPr lang="en-US" dirty="0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0C0783B1-6FD4-4618-B00B-7BCDD6BEAB5B}"/>
              </a:ext>
            </a:extLst>
          </p:cNvPr>
          <p:cNvGrpSpPr/>
          <p:nvPr/>
        </p:nvGrpSpPr>
        <p:grpSpPr>
          <a:xfrm>
            <a:off x="4978400" y="3048000"/>
            <a:ext cx="6138732" cy="5902705"/>
            <a:chOff x="759816" y="3070086"/>
            <a:chExt cx="6138732" cy="5902705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08CDD555-9675-4FF9-96CA-BC2DA3FD5FA5}"/>
                </a:ext>
              </a:extLst>
            </p:cNvPr>
            <p:cNvGrpSpPr/>
            <p:nvPr/>
          </p:nvGrpSpPr>
          <p:grpSpPr>
            <a:xfrm>
              <a:off x="863600" y="4126470"/>
              <a:ext cx="3477616" cy="4846321"/>
              <a:chOff x="11915913" y="4126470"/>
              <a:chExt cx="3477616" cy="4846321"/>
            </a:xfrm>
          </p:grpSpPr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ACFBB5C8-42CC-4F5F-9D3C-E8AFAFE6832B}"/>
                  </a:ext>
                </a:extLst>
              </p:cNvPr>
              <p:cNvGrpSpPr/>
              <p:nvPr/>
            </p:nvGrpSpPr>
            <p:grpSpPr>
              <a:xfrm>
                <a:off x="11915913" y="4126470"/>
                <a:ext cx="3477616" cy="4846321"/>
                <a:chOff x="3987800" y="26890688"/>
                <a:chExt cx="2286000" cy="3185714"/>
              </a:xfrm>
              <a:solidFill>
                <a:schemeClr val="accent3">
                  <a:lumMod val="20000"/>
                  <a:lumOff val="80000"/>
                </a:schemeClr>
              </a:solidFill>
            </p:grpSpPr>
            <p:sp>
              <p:nvSpPr>
                <p:cNvPr id="50" name="Rounded Rectangle 63">
                  <a:extLst>
                    <a:ext uri="{FF2B5EF4-FFF2-40B4-BE49-F238E27FC236}">
                      <a16:creationId xmlns:a16="http://schemas.microsoft.com/office/drawing/2014/main" id="{1A882617-3AF3-454B-8411-2E7A917EB33C}"/>
                    </a:ext>
                  </a:extLst>
                </p:cNvPr>
                <p:cNvSpPr/>
                <p:nvPr/>
              </p:nvSpPr>
              <p:spPr bwMode="auto">
                <a:xfrm>
                  <a:off x="3987800" y="26890688"/>
                  <a:ext cx="2286000" cy="3185714"/>
                </a:xfrm>
                <a:prstGeom prst="roundRect">
                  <a:avLst/>
                </a:prstGeom>
                <a:solidFill>
                  <a:srgbClr val="E8E8E8"/>
                </a:solidFill>
                <a:ln w="222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1" compatLnSpc="1">
                  <a:prstTxWarp prst="textNoShape">
                    <a:avLst/>
                  </a:prstTxWarp>
                </a:bodyPr>
                <a:lstStyle/>
                <a:p>
                  <a:pPr algn="ctr" defTabSz="2195513"/>
                  <a:r>
                    <a:rPr lang="en-US" sz="3200" b="1" dirty="0">
                      <a:latin typeface="Tahoma" charset="0"/>
                    </a:rPr>
                    <a:t>Human</a:t>
                  </a:r>
                  <a:br>
                    <a:rPr lang="en-US" sz="3200" b="1" dirty="0">
                      <a:latin typeface="Tahoma" charset="0"/>
                    </a:rPr>
                  </a:br>
                  <a:r>
                    <a:rPr lang="en-US" sz="3200" b="1" u="sng" dirty="0">
                      <a:latin typeface="Tahoma" charset="0"/>
                    </a:rPr>
                    <a:t>self-model:</a:t>
                  </a:r>
                </a:p>
                <a:p>
                  <a:pPr algn="ctr" defTabSz="2195513"/>
                  <a:endParaRPr lang="en-US" sz="3200" b="1" dirty="0">
                    <a:latin typeface="Tahoma" charset="0"/>
                  </a:endParaRPr>
                </a:p>
              </p:txBody>
            </p:sp>
            <p:sp>
              <p:nvSpPr>
                <p:cNvPr id="51" name="Rounded Rectangle 41">
                  <a:extLst>
                    <a:ext uri="{FF2B5EF4-FFF2-40B4-BE49-F238E27FC236}">
                      <a16:creationId xmlns:a16="http://schemas.microsoft.com/office/drawing/2014/main" id="{B3288C72-7424-4740-A8FF-32285AF2F1BC}"/>
                    </a:ext>
                  </a:extLst>
                </p:cNvPr>
                <p:cNvSpPr/>
                <p:nvPr/>
              </p:nvSpPr>
              <p:spPr bwMode="auto">
                <a:xfrm>
                  <a:off x="4170028" y="27904848"/>
                  <a:ext cx="1923449" cy="1021833"/>
                </a:xfrm>
                <a:prstGeom prst="roundRect">
                  <a:avLst/>
                </a:prstGeom>
                <a:solidFill>
                  <a:srgbClr val="ADEFD1"/>
                </a:solidFill>
                <a:ln w="222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1" compatLnSpc="1">
                  <a:prstTxWarp prst="textNoShape">
                    <a:avLst/>
                  </a:prstTxWarp>
                </a:bodyPr>
                <a:lstStyle/>
                <a:p>
                  <a:pPr algn="ctr" defTabSz="2195513"/>
                  <a:r>
                    <a:rPr lang="en-US" sz="3200" b="1" dirty="0">
                      <a:latin typeface="Tahoma" charset="0"/>
                    </a:rPr>
                    <a:t>Modeler</a:t>
                  </a:r>
                  <a:br>
                    <a:rPr lang="en-US" sz="3200" b="1" dirty="0">
                      <a:latin typeface="Tahoma" charset="0"/>
                    </a:rPr>
                  </a:br>
                  <a:r>
                    <a:rPr lang="en-US" sz="3200" b="1" dirty="0">
                      <a:latin typeface="Tahoma" charset="0"/>
                    </a:rPr>
                    <a:t>self-model</a:t>
                  </a:r>
                </a:p>
              </p:txBody>
            </p:sp>
          </p:grpSp>
          <p:sp>
            <p:nvSpPr>
              <p:cNvPr id="49" name="Rounded Rectangle 40">
                <a:extLst>
                  <a:ext uri="{FF2B5EF4-FFF2-40B4-BE49-F238E27FC236}">
                    <a16:creationId xmlns:a16="http://schemas.microsoft.com/office/drawing/2014/main" id="{1CCA0118-415F-496E-902E-F9C4D1FEDE9F}"/>
                  </a:ext>
                </a:extLst>
              </p:cNvPr>
              <p:cNvSpPr/>
              <p:nvPr/>
            </p:nvSpPr>
            <p:spPr bwMode="auto">
              <a:xfrm>
                <a:off x="12472453" y="7503914"/>
                <a:ext cx="2377440" cy="1005840"/>
              </a:xfrm>
              <a:prstGeom prst="roundRect">
                <a:avLst/>
              </a:prstGeom>
              <a:solidFill>
                <a:srgbClr val="9999FF"/>
              </a:solidFill>
              <a:ln w="222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1" compatLnSpc="1">
                <a:prstTxWarp prst="textNoShape">
                  <a:avLst/>
                </a:prstTxWarp>
              </a:bodyPr>
              <a:lstStyle/>
              <a:p>
                <a:pPr algn="ctr" defTabSz="2195513"/>
                <a:r>
                  <a:rPr lang="en-US" sz="2600" b="1" dirty="0">
                    <a:latin typeface="Tahoma" charset="0"/>
                  </a:rPr>
                  <a:t>Controller</a:t>
                </a:r>
                <a:br>
                  <a:rPr lang="en-US" sz="2600" b="1" dirty="0">
                    <a:latin typeface="Tahoma" charset="0"/>
                  </a:rPr>
                </a:br>
                <a:r>
                  <a:rPr lang="en-US" sz="2600" b="1" dirty="0">
                    <a:latin typeface="Tahoma" charset="0"/>
                  </a:rPr>
                  <a:t>self-model</a:t>
                </a:r>
              </a:p>
            </p:txBody>
          </p:sp>
        </p:grp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602CE537-506F-4E9E-B52B-0FF485158288}"/>
                </a:ext>
              </a:extLst>
            </p:cNvPr>
            <p:cNvSpPr txBox="1"/>
            <p:nvPr/>
          </p:nvSpPr>
          <p:spPr>
            <a:xfrm>
              <a:off x="759816" y="3070086"/>
              <a:ext cx="613873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/>
                <a:t>Early Enlightened States…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1CF420E5-E757-4EBA-856A-DD32CC7C374B}"/>
              </a:ext>
            </a:extLst>
          </p:cNvPr>
          <p:cNvGrpSpPr/>
          <p:nvPr/>
        </p:nvGrpSpPr>
        <p:grpSpPr>
          <a:xfrm>
            <a:off x="9262872" y="4104384"/>
            <a:ext cx="3477616" cy="4846321"/>
            <a:chOff x="11915913" y="4126470"/>
            <a:chExt cx="3477616" cy="4846321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214A2451-7597-42C4-AF9C-669DA38BD05C}"/>
                </a:ext>
              </a:extLst>
            </p:cNvPr>
            <p:cNvGrpSpPr/>
            <p:nvPr/>
          </p:nvGrpSpPr>
          <p:grpSpPr>
            <a:xfrm>
              <a:off x="11915913" y="4126470"/>
              <a:ext cx="3477616" cy="4846321"/>
              <a:chOff x="3987800" y="26890688"/>
              <a:chExt cx="2286000" cy="3185714"/>
            </a:xfrm>
            <a:solidFill>
              <a:schemeClr val="accent3">
                <a:lumMod val="20000"/>
                <a:lumOff val="80000"/>
              </a:schemeClr>
            </a:solidFill>
          </p:grpSpPr>
          <p:sp>
            <p:nvSpPr>
              <p:cNvPr id="57" name="Rounded Rectangle 63">
                <a:extLst>
                  <a:ext uri="{FF2B5EF4-FFF2-40B4-BE49-F238E27FC236}">
                    <a16:creationId xmlns:a16="http://schemas.microsoft.com/office/drawing/2014/main" id="{A0048779-8CA2-46E1-BEE1-B38FE08A608F}"/>
                  </a:ext>
                </a:extLst>
              </p:cNvPr>
              <p:cNvSpPr/>
              <p:nvPr/>
            </p:nvSpPr>
            <p:spPr bwMode="auto">
              <a:xfrm>
                <a:off x="3987800" y="26890688"/>
                <a:ext cx="2286000" cy="3185714"/>
              </a:xfrm>
              <a:prstGeom prst="roundRect">
                <a:avLst/>
              </a:prstGeom>
              <a:solidFill>
                <a:srgbClr val="E8E8E8"/>
              </a:solidFill>
              <a:ln w="222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1" compatLnSpc="1">
                <a:prstTxWarp prst="textNoShape">
                  <a:avLst/>
                </a:prstTxWarp>
              </a:bodyPr>
              <a:lstStyle/>
              <a:p>
                <a:pPr algn="ctr" defTabSz="2195513"/>
                <a:r>
                  <a:rPr lang="en-US" sz="3200" b="1" dirty="0">
                    <a:latin typeface="Tahoma" charset="0"/>
                  </a:rPr>
                  <a:t>Human</a:t>
                </a:r>
                <a:br>
                  <a:rPr lang="en-US" sz="3200" b="1" dirty="0">
                    <a:latin typeface="Tahoma" charset="0"/>
                  </a:rPr>
                </a:br>
                <a:r>
                  <a:rPr lang="en-US" sz="3200" b="1" u="sng" dirty="0">
                    <a:latin typeface="Tahoma" charset="0"/>
                  </a:rPr>
                  <a:t>self-model:</a:t>
                </a:r>
              </a:p>
              <a:p>
                <a:pPr algn="ctr" defTabSz="2195513"/>
                <a:endParaRPr lang="en-US" sz="3200" b="1" dirty="0">
                  <a:latin typeface="Tahoma" charset="0"/>
                </a:endParaRPr>
              </a:p>
            </p:txBody>
          </p:sp>
          <p:sp>
            <p:nvSpPr>
              <p:cNvPr id="58" name="Rounded Rectangle 41">
                <a:extLst>
                  <a:ext uri="{FF2B5EF4-FFF2-40B4-BE49-F238E27FC236}">
                    <a16:creationId xmlns:a16="http://schemas.microsoft.com/office/drawing/2014/main" id="{1BC7789B-1D50-4193-84BC-29DF855A56B2}"/>
                  </a:ext>
                </a:extLst>
              </p:cNvPr>
              <p:cNvSpPr/>
              <p:nvPr/>
            </p:nvSpPr>
            <p:spPr bwMode="auto">
              <a:xfrm>
                <a:off x="4170028" y="27904845"/>
                <a:ext cx="1923449" cy="1262264"/>
              </a:xfrm>
              <a:prstGeom prst="roundRect">
                <a:avLst/>
              </a:prstGeom>
              <a:solidFill>
                <a:srgbClr val="ADEFD1"/>
              </a:solidFill>
              <a:ln w="222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1" compatLnSpc="1">
                <a:prstTxWarp prst="textNoShape">
                  <a:avLst/>
                </a:prstTxWarp>
              </a:bodyPr>
              <a:lstStyle/>
              <a:p>
                <a:pPr algn="ctr" defTabSz="2195513"/>
                <a:r>
                  <a:rPr lang="en-US" sz="3200" b="1" dirty="0">
                    <a:latin typeface="Tahoma" charset="0"/>
                  </a:rPr>
                  <a:t>Modeler</a:t>
                </a:r>
                <a:br>
                  <a:rPr lang="en-US" sz="3200" b="1" dirty="0">
                    <a:latin typeface="Tahoma" charset="0"/>
                  </a:rPr>
                </a:br>
                <a:r>
                  <a:rPr lang="en-US" sz="3200" b="1" dirty="0">
                    <a:latin typeface="Tahoma" charset="0"/>
                  </a:rPr>
                  <a:t>self-model</a:t>
                </a:r>
              </a:p>
            </p:txBody>
          </p:sp>
        </p:grpSp>
        <p:sp>
          <p:nvSpPr>
            <p:cNvPr id="56" name="Rounded Rectangle 40">
              <a:extLst>
                <a:ext uri="{FF2B5EF4-FFF2-40B4-BE49-F238E27FC236}">
                  <a16:creationId xmlns:a16="http://schemas.microsoft.com/office/drawing/2014/main" id="{5ED9CDD9-9DFD-4E41-AB7F-A7B81919F8EA}"/>
                </a:ext>
              </a:extLst>
            </p:cNvPr>
            <p:cNvSpPr/>
            <p:nvPr/>
          </p:nvSpPr>
          <p:spPr bwMode="auto">
            <a:xfrm>
              <a:off x="12831761" y="7772400"/>
              <a:ext cx="1645920" cy="731520"/>
            </a:xfrm>
            <a:prstGeom prst="roundRect">
              <a:avLst/>
            </a:prstGeom>
            <a:solidFill>
              <a:srgbClr val="9999FF"/>
            </a:solidFill>
            <a:ln w="222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algn="ctr" defTabSz="2195513"/>
              <a:r>
                <a:rPr lang="en-US" sz="2000" b="1" dirty="0">
                  <a:latin typeface="Tahoma" charset="0"/>
                </a:rPr>
                <a:t>Controller</a:t>
              </a:r>
              <a:br>
                <a:rPr lang="en-US" sz="2000" b="1" dirty="0">
                  <a:latin typeface="Tahoma" charset="0"/>
                </a:rPr>
              </a:br>
              <a:r>
                <a:rPr lang="en-US" sz="2000" b="1" dirty="0">
                  <a:latin typeface="Tahoma" charset="0"/>
                </a:rPr>
                <a:t>self-model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045D7E49-B841-4CDB-8620-479213927435}"/>
              </a:ext>
            </a:extLst>
          </p:cNvPr>
          <p:cNvGrpSpPr/>
          <p:nvPr/>
        </p:nvGrpSpPr>
        <p:grpSpPr>
          <a:xfrm>
            <a:off x="11874232" y="3048000"/>
            <a:ext cx="5372368" cy="5902705"/>
            <a:chOff x="-703848" y="3070086"/>
            <a:chExt cx="5372368" cy="5902705"/>
          </a:xfrm>
        </p:grpSpPr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132C2340-A1C4-49B0-BB76-F8F5702ABD32}"/>
                </a:ext>
              </a:extLst>
            </p:cNvPr>
            <p:cNvGrpSpPr/>
            <p:nvPr/>
          </p:nvGrpSpPr>
          <p:grpSpPr>
            <a:xfrm>
              <a:off x="863600" y="4126470"/>
              <a:ext cx="3477616" cy="4846321"/>
              <a:chOff x="3987800" y="26890688"/>
              <a:chExt cx="2286000" cy="3185714"/>
            </a:xfrm>
            <a:solidFill>
              <a:schemeClr val="accent3">
                <a:lumMod val="20000"/>
                <a:lumOff val="80000"/>
              </a:schemeClr>
            </a:solidFill>
          </p:grpSpPr>
          <p:sp>
            <p:nvSpPr>
              <p:cNvPr id="64" name="Rounded Rectangle 63">
                <a:extLst>
                  <a:ext uri="{FF2B5EF4-FFF2-40B4-BE49-F238E27FC236}">
                    <a16:creationId xmlns:a16="http://schemas.microsoft.com/office/drawing/2014/main" id="{3D1EAA3A-4C5F-48C3-BCE2-00C2D451E731}"/>
                  </a:ext>
                </a:extLst>
              </p:cNvPr>
              <p:cNvSpPr/>
              <p:nvPr/>
            </p:nvSpPr>
            <p:spPr bwMode="auto">
              <a:xfrm>
                <a:off x="3987800" y="26890688"/>
                <a:ext cx="2286000" cy="3185714"/>
              </a:xfrm>
              <a:prstGeom prst="roundRect">
                <a:avLst/>
              </a:prstGeom>
              <a:solidFill>
                <a:srgbClr val="E8E8E8"/>
              </a:solidFill>
              <a:ln w="222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1" compatLnSpc="1">
                <a:prstTxWarp prst="textNoShape">
                  <a:avLst/>
                </a:prstTxWarp>
              </a:bodyPr>
              <a:lstStyle/>
              <a:p>
                <a:pPr algn="ctr" defTabSz="2195513"/>
                <a:r>
                  <a:rPr lang="en-US" sz="3200" b="1" dirty="0">
                    <a:latin typeface="Tahoma" charset="0"/>
                  </a:rPr>
                  <a:t>Human</a:t>
                </a:r>
                <a:br>
                  <a:rPr lang="en-US" sz="3200" b="1" dirty="0">
                    <a:latin typeface="Tahoma" charset="0"/>
                  </a:rPr>
                </a:br>
                <a:r>
                  <a:rPr lang="en-US" sz="3200" b="1" u="sng" dirty="0">
                    <a:latin typeface="Tahoma" charset="0"/>
                  </a:rPr>
                  <a:t>self-model:</a:t>
                </a:r>
              </a:p>
              <a:p>
                <a:pPr algn="ctr" defTabSz="2195513"/>
                <a:endParaRPr lang="en-US" sz="3200" b="1" dirty="0">
                  <a:latin typeface="Tahoma" charset="0"/>
                </a:endParaRPr>
              </a:p>
            </p:txBody>
          </p:sp>
          <p:sp>
            <p:nvSpPr>
              <p:cNvPr id="65" name="Rounded Rectangle 41">
                <a:extLst>
                  <a:ext uri="{FF2B5EF4-FFF2-40B4-BE49-F238E27FC236}">
                    <a16:creationId xmlns:a16="http://schemas.microsoft.com/office/drawing/2014/main" id="{D7BBB4FE-5792-47CC-9B41-B1196AD5625A}"/>
                  </a:ext>
                </a:extLst>
              </p:cNvPr>
              <p:cNvSpPr/>
              <p:nvPr/>
            </p:nvSpPr>
            <p:spPr bwMode="auto">
              <a:xfrm>
                <a:off x="4170028" y="27904841"/>
                <a:ext cx="1923449" cy="1863342"/>
              </a:xfrm>
              <a:prstGeom prst="roundRect">
                <a:avLst/>
              </a:prstGeom>
              <a:solidFill>
                <a:srgbClr val="ADEFD1"/>
              </a:solidFill>
              <a:ln w="222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1" compatLnSpc="1">
                <a:prstTxWarp prst="textNoShape">
                  <a:avLst/>
                </a:prstTxWarp>
              </a:bodyPr>
              <a:lstStyle/>
              <a:p>
                <a:pPr algn="ctr" defTabSz="2195513"/>
                <a:r>
                  <a:rPr lang="en-US" sz="3200" b="1" dirty="0">
                    <a:latin typeface="Tahoma" charset="0"/>
                  </a:rPr>
                  <a:t>Modeler</a:t>
                </a:r>
                <a:br>
                  <a:rPr lang="en-US" sz="3200" b="1" dirty="0">
                    <a:latin typeface="Tahoma" charset="0"/>
                  </a:rPr>
                </a:br>
                <a:r>
                  <a:rPr lang="en-US" sz="3200" b="1" dirty="0">
                    <a:latin typeface="Tahoma" charset="0"/>
                  </a:rPr>
                  <a:t>self-model</a:t>
                </a:r>
              </a:p>
            </p:txBody>
          </p:sp>
        </p:grp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C4EAE1C0-7E54-4B99-A8BD-3A5B250458E1}"/>
                </a:ext>
              </a:extLst>
            </p:cNvPr>
            <p:cNvSpPr txBox="1"/>
            <p:nvPr/>
          </p:nvSpPr>
          <p:spPr>
            <a:xfrm>
              <a:off x="-703848" y="3070086"/>
              <a:ext cx="537236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/>
                <a:t>Fully Enlightened State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57F231CE-82BF-43C0-A2BC-54752041C698}"/>
              </a:ext>
            </a:extLst>
          </p:cNvPr>
          <p:cNvSpPr txBox="1"/>
          <p:nvPr/>
        </p:nvSpPr>
        <p:spPr>
          <a:xfrm>
            <a:off x="13828194" y="6477000"/>
            <a:ext cx="2704587" cy="1000274"/>
          </a:xfrm>
          <a:prstGeom prst="rect">
            <a:avLst/>
          </a:prstGeom>
          <a:solidFill>
            <a:srgbClr val="ADEFD1"/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endParaRPr lang="en-US" sz="1200" b="1" dirty="0"/>
          </a:p>
          <a:p>
            <a:pPr algn="ctr"/>
            <a:r>
              <a:rPr lang="en-US" sz="3600" b="1" dirty="0"/>
              <a:t>Awareness</a:t>
            </a:r>
            <a:endParaRPr lang="en-US" sz="1400" b="1" dirty="0"/>
          </a:p>
          <a:p>
            <a:pPr algn="ctr"/>
            <a:endParaRPr lang="en-US" sz="1100" b="1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ACD02AF-6F43-44FB-81CC-A8337AA00F1D}"/>
              </a:ext>
            </a:extLst>
          </p:cNvPr>
          <p:cNvSpPr txBox="1"/>
          <p:nvPr/>
        </p:nvSpPr>
        <p:spPr>
          <a:xfrm>
            <a:off x="9649386" y="6107170"/>
            <a:ext cx="2704587" cy="1000274"/>
          </a:xfrm>
          <a:prstGeom prst="rect">
            <a:avLst/>
          </a:prstGeom>
          <a:solidFill>
            <a:srgbClr val="ADEFD1"/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endParaRPr lang="en-US" sz="1200" b="1" dirty="0"/>
          </a:p>
          <a:p>
            <a:pPr algn="ctr"/>
            <a:r>
              <a:rPr lang="en-US" sz="3600" b="1" dirty="0"/>
              <a:t>Awareness</a:t>
            </a:r>
            <a:endParaRPr lang="en-US" sz="1400" b="1" dirty="0"/>
          </a:p>
          <a:p>
            <a:pPr algn="ctr"/>
            <a:endParaRPr lang="en-US" sz="1100" b="1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3E7428B-8F39-4303-AB48-D03843AC1818}"/>
              </a:ext>
            </a:extLst>
          </p:cNvPr>
          <p:cNvSpPr txBox="1"/>
          <p:nvPr/>
        </p:nvSpPr>
        <p:spPr>
          <a:xfrm>
            <a:off x="5475150" y="5923169"/>
            <a:ext cx="2704587" cy="1000274"/>
          </a:xfrm>
          <a:prstGeom prst="rect">
            <a:avLst/>
          </a:prstGeom>
          <a:solidFill>
            <a:srgbClr val="ADEFD1"/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endParaRPr lang="en-US" sz="1200" b="1" dirty="0"/>
          </a:p>
          <a:p>
            <a:pPr algn="ctr"/>
            <a:r>
              <a:rPr lang="en-US" sz="3600" b="1" dirty="0"/>
              <a:t>Awareness</a:t>
            </a:r>
            <a:endParaRPr lang="en-US" sz="1400" b="1" dirty="0"/>
          </a:p>
          <a:p>
            <a:pPr algn="ctr"/>
            <a:endParaRPr lang="en-US" sz="1100" b="1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236B7F9-358A-4BC4-B387-BF31F6751038}"/>
              </a:ext>
            </a:extLst>
          </p:cNvPr>
          <p:cNvSpPr txBox="1"/>
          <p:nvPr/>
        </p:nvSpPr>
        <p:spPr>
          <a:xfrm>
            <a:off x="1299466" y="5677549"/>
            <a:ext cx="2704587" cy="1000274"/>
          </a:xfrm>
          <a:prstGeom prst="rect">
            <a:avLst/>
          </a:prstGeom>
          <a:solidFill>
            <a:srgbClr val="ADEFD1"/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endParaRPr lang="en-US" sz="1200" b="1" dirty="0"/>
          </a:p>
          <a:p>
            <a:pPr algn="ctr"/>
            <a:r>
              <a:rPr lang="en-US" sz="3600" b="1" dirty="0"/>
              <a:t>Awareness</a:t>
            </a:r>
            <a:endParaRPr lang="en-US" sz="1400" b="1" dirty="0"/>
          </a:p>
          <a:p>
            <a:pPr algn="ctr"/>
            <a:endParaRPr lang="en-US" sz="11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47901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614">
        <p:fade/>
      </p:transition>
    </mc:Choice>
    <mc:Fallback xmlns="">
      <p:transition spd="med" advTm="961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0" presetClass="exit" presetSubtype="0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29" grpId="0" animBg="1"/>
      <p:bldP spid="29" grpId="1" animBg="1"/>
      <p:bldP spid="35" grpId="0" animBg="1"/>
      <p:bldP spid="35" grpId="1" animBg="1"/>
      <p:bldP spid="36" grpId="0" animBg="1"/>
      <p:bldP spid="36" grpId="1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oup 62">
            <a:extLst>
              <a:ext uri="{FF2B5EF4-FFF2-40B4-BE49-F238E27FC236}">
                <a16:creationId xmlns:a16="http://schemas.microsoft.com/office/drawing/2014/main" id="{4925425F-9C32-451F-9825-BFD19D007556}"/>
              </a:ext>
            </a:extLst>
          </p:cNvPr>
          <p:cNvGrpSpPr/>
          <p:nvPr/>
        </p:nvGrpSpPr>
        <p:grpSpPr>
          <a:xfrm>
            <a:off x="9273184" y="2651760"/>
            <a:ext cx="3477616" cy="6298945"/>
            <a:chOff x="863600" y="2673846"/>
            <a:chExt cx="3477616" cy="6298945"/>
          </a:xfrm>
        </p:grpSpPr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2A72744C-4511-4FD1-A72F-1365E58F64FB}"/>
                </a:ext>
              </a:extLst>
            </p:cNvPr>
            <p:cNvGrpSpPr/>
            <p:nvPr/>
          </p:nvGrpSpPr>
          <p:grpSpPr>
            <a:xfrm>
              <a:off x="863600" y="4126470"/>
              <a:ext cx="3477616" cy="4846321"/>
              <a:chOff x="11915913" y="4126470"/>
              <a:chExt cx="3477616" cy="4846321"/>
            </a:xfrm>
          </p:grpSpPr>
          <p:grpSp>
            <p:nvGrpSpPr>
              <p:cNvPr id="69" name="Group 68">
                <a:extLst>
                  <a:ext uri="{FF2B5EF4-FFF2-40B4-BE49-F238E27FC236}">
                    <a16:creationId xmlns:a16="http://schemas.microsoft.com/office/drawing/2014/main" id="{ABE29A06-F4CD-4F83-9606-B327C34BA56F}"/>
                  </a:ext>
                </a:extLst>
              </p:cNvPr>
              <p:cNvGrpSpPr/>
              <p:nvPr/>
            </p:nvGrpSpPr>
            <p:grpSpPr>
              <a:xfrm>
                <a:off x="11915913" y="4126470"/>
                <a:ext cx="3477616" cy="4846321"/>
                <a:chOff x="3987800" y="26890688"/>
                <a:chExt cx="2286000" cy="3185714"/>
              </a:xfrm>
              <a:solidFill>
                <a:schemeClr val="accent3">
                  <a:lumMod val="20000"/>
                  <a:lumOff val="80000"/>
                </a:schemeClr>
              </a:solidFill>
            </p:grpSpPr>
            <p:sp>
              <p:nvSpPr>
                <p:cNvPr id="71" name="Rounded Rectangle 63">
                  <a:extLst>
                    <a:ext uri="{FF2B5EF4-FFF2-40B4-BE49-F238E27FC236}">
                      <a16:creationId xmlns:a16="http://schemas.microsoft.com/office/drawing/2014/main" id="{C6982653-DF4B-4DDA-A3AF-1EC65151155B}"/>
                    </a:ext>
                  </a:extLst>
                </p:cNvPr>
                <p:cNvSpPr/>
                <p:nvPr/>
              </p:nvSpPr>
              <p:spPr bwMode="auto">
                <a:xfrm>
                  <a:off x="3987800" y="26890688"/>
                  <a:ext cx="2286000" cy="3185714"/>
                </a:xfrm>
                <a:prstGeom prst="roundRect">
                  <a:avLst/>
                </a:prstGeom>
                <a:solidFill>
                  <a:srgbClr val="E8E8E8"/>
                </a:solidFill>
                <a:ln w="222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1" compatLnSpc="1">
                  <a:prstTxWarp prst="textNoShape">
                    <a:avLst/>
                  </a:prstTxWarp>
                </a:bodyPr>
                <a:lstStyle/>
                <a:p>
                  <a:pPr algn="ctr" defTabSz="2195513"/>
                  <a:r>
                    <a:rPr lang="en-US" sz="3200" b="1" dirty="0">
                      <a:latin typeface="Tahoma" charset="0"/>
                    </a:rPr>
                    <a:t>Human</a:t>
                  </a:r>
                  <a:br>
                    <a:rPr lang="en-US" sz="3200" b="1" dirty="0">
                      <a:latin typeface="Tahoma" charset="0"/>
                    </a:rPr>
                  </a:br>
                  <a:r>
                    <a:rPr lang="en-US" sz="3200" b="1" u="sng" dirty="0">
                      <a:latin typeface="Tahoma" charset="0"/>
                    </a:rPr>
                    <a:t>self-model:</a:t>
                  </a:r>
                </a:p>
                <a:p>
                  <a:pPr algn="ctr" defTabSz="2195513"/>
                  <a:endParaRPr lang="en-US" sz="3200" b="1" dirty="0">
                    <a:latin typeface="Tahoma" charset="0"/>
                  </a:endParaRPr>
                </a:p>
              </p:txBody>
            </p:sp>
            <p:sp>
              <p:nvSpPr>
                <p:cNvPr id="72" name="Rounded Rectangle 41">
                  <a:extLst>
                    <a:ext uri="{FF2B5EF4-FFF2-40B4-BE49-F238E27FC236}">
                      <a16:creationId xmlns:a16="http://schemas.microsoft.com/office/drawing/2014/main" id="{3EEC8E81-4C17-4AE5-B65A-7C86DC6171AA}"/>
                    </a:ext>
                  </a:extLst>
                </p:cNvPr>
                <p:cNvSpPr/>
                <p:nvPr/>
              </p:nvSpPr>
              <p:spPr bwMode="auto">
                <a:xfrm>
                  <a:off x="4170028" y="27904850"/>
                  <a:ext cx="1923449" cy="781401"/>
                </a:xfrm>
                <a:prstGeom prst="roundRect">
                  <a:avLst/>
                </a:prstGeom>
                <a:solidFill>
                  <a:srgbClr val="ADEFD1"/>
                </a:solidFill>
                <a:ln w="222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1" compatLnSpc="1">
                  <a:prstTxWarp prst="textNoShape">
                    <a:avLst/>
                  </a:prstTxWarp>
                </a:bodyPr>
                <a:lstStyle/>
                <a:p>
                  <a:pPr algn="ctr" defTabSz="2195513"/>
                  <a:r>
                    <a:rPr lang="en-US" sz="3200" b="1" dirty="0">
                      <a:latin typeface="Tahoma" charset="0"/>
                    </a:rPr>
                    <a:t>Modeler</a:t>
                  </a:r>
                  <a:br>
                    <a:rPr lang="en-US" sz="3200" b="1" dirty="0">
                      <a:latin typeface="Tahoma" charset="0"/>
                    </a:rPr>
                  </a:br>
                  <a:r>
                    <a:rPr lang="en-US" sz="3200" b="1" dirty="0">
                      <a:latin typeface="Tahoma" charset="0"/>
                    </a:rPr>
                    <a:t>self-model</a:t>
                  </a:r>
                </a:p>
              </p:txBody>
            </p:sp>
          </p:grpSp>
          <p:sp>
            <p:nvSpPr>
              <p:cNvPr id="70" name="Rounded Rectangle 40">
                <a:extLst>
                  <a:ext uri="{FF2B5EF4-FFF2-40B4-BE49-F238E27FC236}">
                    <a16:creationId xmlns:a16="http://schemas.microsoft.com/office/drawing/2014/main" id="{5BED6148-532E-45A1-B2F1-8ED27B84A0D1}"/>
                  </a:ext>
                </a:extLst>
              </p:cNvPr>
              <p:cNvSpPr/>
              <p:nvPr/>
            </p:nvSpPr>
            <p:spPr bwMode="auto">
              <a:xfrm>
                <a:off x="12190233" y="7345680"/>
                <a:ext cx="2926080" cy="1188720"/>
              </a:xfrm>
              <a:prstGeom prst="roundRect">
                <a:avLst/>
              </a:prstGeom>
              <a:solidFill>
                <a:srgbClr val="9999FF"/>
              </a:solidFill>
              <a:ln w="222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1" compatLnSpc="1">
                <a:prstTxWarp prst="textNoShape">
                  <a:avLst/>
                </a:prstTxWarp>
              </a:bodyPr>
              <a:lstStyle/>
              <a:p>
                <a:pPr algn="ctr" defTabSz="2195513"/>
                <a:r>
                  <a:rPr lang="en-US" sz="3200" b="1" dirty="0">
                    <a:latin typeface="Tahoma" charset="0"/>
                  </a:rPr>
                  <a:t>Controller</a:t>
                </a:r>
                <a:br>
                  <a:rPr lang="en-US" sz="3200" b="1" dirty="0">
                    <a:latin typeface="Tahoma" charset="0"/>
                  </a:rPr>
                </a:br>
                <a:r>
                  <a:rPr lang="en-US" sz="3200" b="1" dirty="0">
                    <a:latin typeface="Tahoma" charset="0"/>
                  </a:rPr>
                  <a:t>self-model</a:t>
                </a:r>
              </a:p>
            </p:txBody>
          </p:sp>
        </p:grp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8A058B08-17FD-4295-AE10-A3346E19539E}"/>
                </a:ext>
              </a:extLst>
            </p:cNvPr>
            <p:cNvSpPr txBox="1"/>
            <p:nvPr/>
          </p:nvSpPr>
          <p:spPr>
            <a:xfrm>
              <a:off x="1925134" y="2673846"/>
              <a:ext cx="1351652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/>
                <a:t>Flow</a:t>
              </a:r>
              <a:br>
                <a:rPr lang="en-US" sz="4000" dirty="0"/>
              </a:br>
              <a:r>
                <a:rPr lang="en-US" sz="4000" dirty="0"/>
                <a:t>State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58808842-C7CA-47FB-AF87-3E29426B7963}"/>
              </a:ext>
            </a:extLst>
          </p:cNvPr>
          <p:cNvGrpSpPr/>
          <p:nvPr/>
        </p:nvGrpSpPr>
        <p:grpSpPr>
          <a:xfrm>
            <a:off x="5091057" y="2651760"/>
            <a:ext cx="3477616" cy="6271566"/>
            <a:chOff x="11406784" y="2723562"/>
            <a:chExt cx="3477616" cy="6271566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D881002C-CD68-4D7D-AD6B-442F80D067CB}"/>
                </a:ext>
              </a:extLst>
            </p:cNvPr>
            <p:cNvGrpSpPr/>
            <p:nvPr/>
          </p:nvGrpSpPr>
          <p:grpSpPr>
            <a:xfrm>
              <a:off x="11406784" y="4148808"/>
              <a:ext cx="3477616" cy="4846320"/>
              <a:chOff x="7201991" y="4126466"/>
              <a:chExt cx="3477616" cy="4846320"/>
            </a:xfrm>
          </p:grpSpPr>
          <p:sp>
            <p:nvSpPr>
              <p:cNvPr id="42" name="Rounded Rectangle 63">
                <a:extLst>
                  <a:ext uri="{FF2B5EF4-FFF2-40B4-BE49-F238E27FC236}">
                    <a16:creationId xmlns:a16="http://schemas.microsoft.com/office/drawing/2014/main" id="{DFB5A331-A8C8-4744-B4B3-B3F03313D381}"/>
                  </a:ext>
                </a:extLst>
              </p:cNvPr>
              <p:cNvSpPr/>
              <p:nvPr/>
            </p:nvSpPr>
            <p:spPr bwMode="auto">
              <a:xfrm>
                <a:off x="7201991" y="4126466"/>
                <a:ext cx="3477616" cy="4846320"/>
              </a:xfrm>
              <a:prstGeom prst="roundRect">
                <a:avLst/>
              </a:prstGeom>
              <a:solidFill>
                <a:srgbClr val="E8E8E8"/>
              </a:solidFill>
              <a:ln w="222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1" compatLnSpc="1">
                <a:prstTxWarp prst="textNoShape">
                  <a:avLst/>
                </a:prstTxWarp>
              </a:bodyPr>
              <a:lstStyle/>
              <a:p>
                <a:pPr algn="ctr" defTabSz="2195513"/>
                <a:r>
                  <a:rPr lang="en-US" sz="3200" b="1" dirty="0">
                    <a:latin typeface="Tahoma" charset="0"/>
                  </a:rPr>
                  <a:t>Human</a:t>
                </a:r>
                <a:br>
                  <a:rPr lang="en-US" sz="3200" b="1" dirty="0">
                    <a:latin typeface="Tahoma" charset="0"/>
                  </a:rPr>
                </a:br>
                <a:r>
                  <a:rPr lang="en-US" sz="3200" b="1" u="sng" dirty="0">
                    <a:latin typeface="Tahoma" charset="0"/>
                  </a:rPr>
                  <a:t>self-model:</a:t>
                </a:r>
              </a:p>
              <a:p>
                <a:pPr algn="ctr" defTabSz="2195513"/>
                <a:endParaRPr lang="en-US" sz="3200" b="1" dirty="0">
                  <a:latin typeface="Tahoma" charset="0"/>
                </a:endParaRPr>
              </a:p>
            </p:txBody>
          </p:sp>
          <p:sp>
            <p:nvSpPr>
              <p:cNvPr id="54" name="Rounded Rectangle 40">
                <a:extLst>
                  <a:ext uri="{FF2B5EF4-FFF2-40B4-BE49-F238E27FC236}">
                    <a16:creationId xmlns:a16="http://schemas.microsoft.com/office/drawing/2014/main" id="{97C2F245-E793-4BCA-AEE3-BD96DCDD36E4}"/>
                  </a:ext>
                </a:extLst>
              </p:cNvPr>
              <p:cNvSpPr/>
              <p:nvPr/>
            </p:nvSpPr>
            <p:spPr bwMode="auto">
              <a:xfrm>
                <a:off x="7477759" y="5646938"/>
                <a:ext cx="2926080" cy="1554480"/>
              </a:xfrm>
              <a:prstGeom prst="roundRect">
                <a:avLst/>
              </a:prstGeom>
              <a:solidFill>
                <a:srgbClr val="9999FF"/>
              </a:solidFill>
              <a:ln w="222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1" compatLnSpc="1">
                <a:prstTxWarp prst="textNoShape">
                  <a:avLst/>
                </a:prstTxWarp>
              </a:bodyPr>
              <a:lstStyle/>
              <a:p>
                <a:pPr algn="ctr" defTabSz="2195513"/>
                <a:r>
                  <a:rPr lang="en-US" sz="3200" b="1" dirty="0">
                    <a:latin typeface="Tahoma" charset="0"/>
                  </a:rPr>
                  <a:t>Controller</a:t>
                </a:r>
                <a:br>
                  <a:rPr lang="en-US" sz="3200" b="1" dirty="0">
                    <a:latin typeface="Tahoma" charset="0"/>
                  </a:rPr>
                </a:br>
                <a:r>
                  <a:rPr lang="en-US" sz="3200" b="1" dirty="0">
                    <a:latin typeface="Tahoma" charset="0"/>
                  </a:rPr>
                  <a:t>self-model</a:t>
                </a:r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F4E05636-13C4-4F69-B775-88A685CB5A13}"/>
                </a:ext>
              </a:extLst>
            </p:cNvPr>
            <p:cNvSpPr txBox="1"/>
            <p:nvPr/>
          </p:nvSpPr>
          <p:spPr>
            <a:xfrm>
              <a:off x="11792791" y="2723562"/>
              <a:ext cx="2705612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dirty="0"/>
                <a:t>…With</a:t>
              </a:r>
              <a:br>
                <a:rPr lang="en-US" sz="4000" dirty="0"/>
              </a:br>
              <a:r>
                <a:rPr lang="en-US" sz="4000" dirty="0"/>
                <a:t> Meditation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ADF13DA-9706-47EB-AD3D-E8DC041E083B}"/>
              </a:ext>
            </a:extLst>
          </p:cNvPr>
          <p:cNvGrpSpPr/>
          <p:nvPr/>
        </p:nvGrpSpPr>
        <p:grpSpPr>
          <a:xfrm>
            <a:off x="917836" y="2651760"/>
            <a:ext cx="3477615" cy="6263640"/>
            <a:chOff x="3253385" y="2731488"/>
            <a:chExt cx="3477615" cy="6263640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15EA4B5C-0DC5-42A3-B2F7-108E6A02E6F8}"/>
                </a:ext>
              </a:extLst>
            </p:cNvPr>
            <p:cNvGrpSpPr/>
            <p:nvPr/>
          </p:nvGrpSpPr>
          <p:grpSpPr>
            <a:xfrm>
              <a:off x="3253385" y="4148807"/>
              <a:ext cx="3477615" cy="4846321"/>
              <a:chOff x="2488069" y="4126469"/>
              <a:chExt cx="3477615" cy="4846321"/>
            </a:xfrm>
          </p:grpSpPr>
          <p:sp>
            <p:nvSpPr>
              <p:cNvPr id="37" name="Rounded Rectangle 63">
                <a:extLst>
                  <a:ext uri="{FF2B5EF4-FFF2-40B4-BE49-F238E27FC236}">
                    <a16:creationId xmlns:a16="http://schemas.microsoft.com/office/drawing/2014/main" id="{9061E4CB-4ADD-4213-A454-B25C8448AD35}"/>
                  </a:ext>
                </a:extLst>
              </p:cNvPr>
              <p:cNvSpPr/>
              <p:nvPr/>
            </p:nvSpPr>
            <p:spPr bwMode="auto">
              <a:xfrm>
                <a:off x="2488069" y="4126469"/>
                <a:ext cx="3477615" cy="4846321"/>
              </a:xfrm>
              <a:prstGeom prst="roundRect">
                <a:avLst/>
              </a:prstGeom>
              <a:solidFill>
                <a:srgbClr val="E8E8E8"/>
              </a:solidFill>
              <a:ln w="222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1" compatLnSpc="1">
                <a:prstTxWarp prst="textNoShape">
                  <a:avLst/>
                </a:prstTxWarp>
              </a:bodyPr>
              <a:lstStyle/>
              <a:p>
                <a:pPr algn="ctr" defTabSz="2195513"/>
                <a:r>
                  <a:rPr lang="en-US" sz="3200" b="1" dirty="0">
                    <a:latin typeface="Tahoma" charset="0"/>
                  </a:rPr>
                  <a:t>Human</a:t>
                </a:r>
                <a:br>
                  <a:rPr lang="en-US" sz="3200" b="1" dirty="0">
                    <a:latin typeface="Tahoma" charset="0"/>
                  </a:rPr>
                </a:br>
                <a:r>
                  <a:rPr lang="en-US" sz="3200" b="1" u="sng" dirty="0">
                    <a:latin typeface="Tahoma" charset="0"/>
                  </a:rPr>
                  <a:t>self-model</a:t>
                </a:r>
                <a:r>
                  <a:rPr lang="en-US" sz="3200" b="1" dirty="0">
                    <a:latin typeface="Tahoma" charset="0"/>
                  </a:rPr>
                  <a:t>:</a:t>
                </a:r>
              </a:p>
              <a:p>
                <a:pPr algn="ctr" defTabSz="2195513"/>
                <a:endParaRPr lang="en-US" sz="3200" b="1" dirty="0">
                  <a:latin typeface="Tahoma" charset="0"/>
                </a:endParaRPr>
              </a:p>
            </p:txBody>
          </p:sp>
          <p:sp>
            <p:nvSpPr>
              <p:cNvPr id="38" name="Rounded Rectangle 40">
                <a:extLst>
                  <a:ext uri="{FF2B5EF4-FFF2-40B4-BE49-F238E27FC236}">
                    <a16:creationId xmlns:a16="http://schemas.microsoft.com/office/drawing/2014/main" id="{6B5F45CB-04AC-4C72-A42F-7617526716C3}"/>
                  </a:ext>
                </a:extLst>
              </p:cNvPr>
              <p:cNvSpPr/>
              <p:nvPr/>
            </p:nvSpPr>
            <p:spPr bwMode="auto">
              <a:xfrm>
                <a:off x="2763836" y="5845062"/>
                <a:ext cx="2926080" cy="2407358"/>
              </a:xfrm>
              <a:prstGeom prst="roundRect">
                <a:avLst/>
              </a:prstGeom>
              <a:solidFill>
                <a:srgbClr val="9999FF"/>
              </a:solidFill>
              <a:ln w="222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1" compatLnSpc="1">
                <a:prstTxWarp prst="textNoShape">
                  <a:avLst/>
                </a:prstTxWarp>
              </a:bodyPr>
              <a:lstStyle/>
              <a:p>
                <a:pPr algn="ctr" defTabSz="2195513"/>
                <a:r>
                  <a:rPr lang="en-US" sz="3200" b="1" dirty="0">
                    <a:latin typeface="Tahoma" charset="0"/>
                  </a:rPr>
                  <a:t>Controller</a:t>
                </a:r>
                <a:br>
                  <a:rPr lang="en-US" sz="3200" b="1" dirty="0">
                    <a:latin typeface="Tahoma" charset="0"/>
                  </a:rPr>
                </a:br>
                <a:r>
                  <a:rPr lang="en-US" sz="3200" b="1" dirty="0">
                    <a:latin typeface="Tahoma" charset="0"/>
                  </a:rPr>
                  <a:t>self-model</a:t>
                </a: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5F0AFC7-A8A7-41F7-9C1B-46B0A01BE0DA}"/>
                </a:ext>
              </a:extLst>
            </p:cNvPr>
            <p:cNvSpPr txBox="1"/>
            <p:nvPr/>
          </p:nvSpPr>
          <p:spPr>
            <a:xfrm>
              <a:off x="4051068" y="2731488"/>
              <a:ext cx="1882247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dirty="0"/>
                <a:t>Modern</a:t>
              </a:r>
              <a:br>
                <a:rPr lang="en-US" sz="4000" dirty="0"/>
              </a:br>
              <a:r>
                <a:rPr lang="en-US" sz="4000" dirty="0"/>
                <a:t>Human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1268D8E-CBF0-4B45-A612-89A4CA666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Are You?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5703D8-F91C-4236-A14B-A1813E6AD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FA7B1-9781-4CDD-AD7A-615476979112}" type="slidenum">
              <a:rPr lang="en-US" smtClean="0"/>
              <a:pPr>
                <a:defRPr/>
              </a:pPr>
              <a:t>95</a:t>
            </a:fld>
            <a:endParaRPr lang="en-US" dirty="0"/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045D7E49-B841-4CDB-8620-479213927435}"/>
              </a:ext>
            </a:extLst>
          </p:cNvPr>
          <p:cNvGrpSpPr/>
          <p:nvPr/>
        </p:nvGrpSpPr>
        <p:grpSpPr>
          <a:xfrm>
            <a:off x="13441680" y="2651760"/>
            <a:ext cx="3477616" cy="6298945"/>
            <a:chOff x="863600" y="2673846"/>
            <a:chExt cx="3477616" cy="6298945"/>
          </a:xfrm>
        </p:grpSpPr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132C2340-A1C4-49B0-BB76-F8F5702ABD32}"/>
                </a:ext>
              </a:extLst>
            </p:cNvPr>
            <p:cNvGrpSpPr/>
            <p:nvPr/>
          </p:nvGrpSpPr>
          <p:grpSpPr>
            <a:xfrm>
              <a:off x="863600" y="4126470"/>
              <a:ext cx="3477616" cy="4846321"/>
              <a:chOff x="3987800" y="26890688"/>
              <a:chExt cx="2286000" cy="3185714"/>
            </a:xfrm>
            <a:solidFill>
              <a:schemeClr val="accent3">
                <a:lumMod val="20000"/>
                <a:lumOff val="80000"/>
              </a:schemeClr>
            </a:solidFill>
          </p:grpSpPr>
          <p:sp>
            <p:nvSpPr>
              <p:cNvPr id="64" name="Rounded Rectangle 63">
                <a:extLst>
                  <a:ext uri="{FF2B5EF4-FFF2-40B4-BE49-F238E27FC236}">
                    <a16:creationId xmlns:a16="http://schemas.microsoft.com/office/drawing/2014/main" id="{3D1EAA3A-4C5F-48C3-BCE2-00C2D451E731}"/>
                  </a:ext>
                </a:extLst>
              </p:cNvPr>
              <p:cNvSpPr/>
              <p:nvPr/>
            </p:nvSpPr>
            <p:spPr bwMode="auto">
              <a:xfrm>
                <a:off x="3987800" y="26890688"/>
                <a:ext cx="2286000" cy="3185714"/>
              </a:xfrm>
              <a:prstGeom prst="roundRect">
                <a:avLst/>
              </a:prstGeom>
              <a:solidFill>
                <a:srgbClr val="E8E8E8"/>
              </a:solidFill>
              <a:ln w="222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1" compatLnSpc="1">
                <a:prstTxWarp prst="textNoShape">
                  <a:avLst/>
                </a:prstTxWarp>
              </a:bodyPr>
              <a:lstStyle/>
              <a:p>
                <a:pPr algn="ctr" defTabSz="2195513"/>
                <a:r>
                  <a:rPr lang="en-US" sz="3200" b="1" dirty="0">
                    <a:latin typeface="Tahoma" charset="0"/>
                  </a:rPr>
                  <a:t>Human</a:t>
                </a:r>
                <a:br>
                  <a:rPr lang="en-US" sz="3200" b="1" dirty="0">
                    <a:latin typeface="Tahoma" charset="0"/>
                  </a:rPr>
                </a:br>
                <a:r>
                  <a:rPr lang="en-US" sz="3200" b="1" u="sng" dirty="0">
                    <a:latin typeface="Tahoma" charset="0"/>
                  </a:rPr>
                  <a:t>self-model:</a:t>
                </a:r>
              </a:p>
              <a:p>
                <a:pPr algn="ctr" defTabSz="2195513"/>
                <a:endParaRPr lang="en-US" sz="3200" b="1" dirty="0">
                  <a:latin typeface="Tahoma" charset="0"/>
                </a:endParaRPr>
              </a:p>
            </p:txBody>
          </p:sp>
          <p:sp>
            <p:nvSpPr>
              <p:cNvPr id="65" name="Rounded Rectangle 41">
                <a:extLst>
                  <a:ext uri="{FF2B5EF4-FFF2-40B4-BE49-F238E27FC236}">
                    <a16:creationId xmlns:a16="http://schemas.microsoft.com/office/drawing/2014/main" id="{D7BBB4FE-5792-47CC-9B41-B1196AD5625A}"/>
                  </a:ext>
                </a:extLst>
              </p:cNvPr>
              <p:cNvSpPr/>
              <p:nvPr/>
            </p:nvSpPr>
            <p:spPr bwMode="auto">
              <a:xfrm>
                <a:off x="4170028" y="27904841"/>
                <a:ext cx="1923449" cy="1863342"/>
              </a:xfrm>
              <a:prstGeom prst="roundRect">
                <a:avLst/>
              </a:prstGeom>
              <a:solidFill>
                <a:srgbClr val="ADEFD1"/>
              </a:solidFill>
              <a:ln w="222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1" compatLnSpc="1">
                <a:prstTxWarp prst="textNoShape">
                  <a:avLst/>
                </a:prstTxWarp>
              </a:bodyPr>
              <a:lstStyle/>
              <a:p>
                <a:pPr algn="ctr" defTabSz="2195513"/>
                <a:r>
                  <a:rPr lang="en-US" sz="3200" b="1" dirty="0">
                    <a:latin typeface="Tahoma" charset="0"/>
                  </a:rPr>
                  <a:t>Modeler</a:t>
                </a:r>
                <a:br>
                  <a:rPr lang="en-US" sz="3200" b="1" dirty="0">
                    <a:latin typeface="Tahoma" charset="0"/>
                  </a:rPr>
                </a:br>
                <a:r>
                  <a:rPr lang="en-US" sz="3200" b="1" dirty="0">
                    <a:latin typeface="Tahoma" charset="0"/>
                  </a:rPr>
                  <a:t>self-model</a:t>
                </a:r>
              </a:p>
            </p:txBody>
          </p:sp>
        </p:grp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C4EAE1C0-7E54-4B99-A8BD-3A5B250458E1}"/>
                </a:ext>
              </a:extLst>
            </p:cNvPr>
            <p:cNvSpPr txBox="1"/>
            <p:nvPr/>
          </p:nvSpPr>
          <p:spPr>
            <a:xfrm>
              <a:off x="1181732" y="2673846"/>
              <a:ext cx="2841355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dirty="0"/>
                <a:t>Enlightened</a:t>
              </a:r>
              <a:br>
                <a:rPr lang="en-US" sz="4000" dirty="0"/>
              </a:br>
              <a:r>
                <a:rPr lang="en-US" sz="4000" dirty="0"/>
                <a:t>State</a:t>
              </a:r>
            </a:p>
          </p:txBody>
        </p:sp>
      </p:grpSp>
      <p:sp>
        <p:nvSpPr>
          <p:cNvPr id="27" name="Rounded Rectangle 39">
            <a:extLst>
              <a:ext uri="{FF2B5EF4-FFF2-40B4-BE49-F238E27FC236}">
                <a16:creationId xmlns:a16="http://schemas.microsoft.com/office/drawing/2014/main" id="{823DA7E3-E51F-4826-8B41-7D4281C9D71B}"/>
              </a:ext>
            </a:extLst>
          </p:cNvPr>
          <p:cNvSpPr/>
          <p:nvPr/>
        </p:nvSpPr>
        <p:spPr bwMode="auto">
          <a:xfrm>
            <a:off x="5824025" y="7498080"/>
            <a:ext cx="2011680" cy="1188720"/>
          </a:xfrm>
          <a:prstGeom prst="roundRect">
            <a:avLst/>
          </a:prstGeom>
          <a:solidFill>
            <a:srgbClr val="ADEFD1"/>
          </a:solidFill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 defTabSz="2195513" eaLnBrk="0" hangingPunct="0"/>
            <a:r>
              <a:rPr lang="en-US" sz="2400" b="1" dirty="0">
                <a:latin typeface="Tahoma" charset="0"/>
              </a:rPr>
              <a:t>Modeler</a:t>
            </a:r>
            <a:br>
              <a:rPr lang="en-US" sz="2400" b="1" dirty="0">
                <a:latin typeface="Tahoma" charset="0"/>
              </a:rPr>
            </a:br>
            <a:r>
              <a:rPr lang="en-US" sz="2400" b="1" dirty="0">
                <a:latin typeface="Tahoma" charset="0"/>
              </a:rPr>
              <a:t>self-model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50254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614">
        <p:fade/>
      </p:transition>
    </mc:Choice>
    <mc:Fallback xmlns="">
      <p:transition spd="med" advTm="961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268D8E-CBF0-4B45-A612-89A4CA666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Are You?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5703D8-F91C-4236-A14B-A1813E6AD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FA7B1-9781-4CDD-AD7A-615476979112}" type="slidenum">
              <a:rPr lang="en-US" smtClean="0"/>
              <a:pPr>
                <a:defRPr/>
              </a:pPr>
              <a:t>96</a:t>
            </a:fld>
            <a:endParaRPr lang="en-US" dirty="0"/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4925425F-9C32-451F-9825-BFD19D007556}"/>
              </a:ext>
            </a:extLst>
          </p:cNvPr>
          <p:cNvGrpSpPr/>
          <p:nvPr/>
        </p:nvGrpSpPr>
        <p:grpSpPr>
          <a:xfrm>
            <a:off x="9273184" y="2651760"/>
            <a:ext cx="3477616" cy="6298945"/>
            <a:chOff x="863600" y="2673846"/>
            <a:chExt cx="3477616" cy="6298945"/>
          </a:xfrm>
        </p:grpSpPr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2A72744C-4511-4FD1-A72F-1365E58F64FB}"/>
                </a:ext>
              </a:extLst>
            </p:cNvPr>
            <p:cNvGrpSpPr/>
            <p:nvPr/>
          </p:nvGrpSpPr>
          <p:grpSpPr>
            <a:xfrm>
              <a:off x="863600" y="4126470"/>
              <a:ext cx="3477616" cy="4846321"/>
              <a:chOff x="11915913" y="4126470"/>
              <a:chExt cx="3477616" cy="4846321"/>
            </a:xfrm>
          </p:grpSpPr>
          <p:grpSp>
            <p:nvGrpSpPr>
              <p:cNvPr id="69" name="Group 68">
                <a:extLst>
                  <a:ext uri="{FF2B5EF4-FFF2-40B4-BE49-F238E27FC236}">
                    <a16:creationId xmlns:a16="http://schemas.microsoft.com/office/drawing/2014/main" id="{ABE29A06-F4CD-4F83-9606-B327C34BA56F}"/>
                  </a:ext>
                </a:extLst>
              </p:cNvPr>
              <p:cNvGrpSpPr/>
              <p:nvPr/>
            </p:nvGrpSpPr>
            <p:grpSpPr>
              <a:xfrm>
                <a:off x="11915913" y="4126470"/>
                <a:ext cx="3477616" cy="4846321"/>
                <a:chOff x="3987800" y="26890688"/>
                <a:chExt cx="2286000" cy="3185714"/>
              </a:xfrm>
              <a:solidFill>
                <a:schemeClr val="accent3">
                  <a:lumMod val="20000"/>
                  <a:lumOff val="80000"/>
                </a:schemeClr>
              </a:solidFill>
            </p:grpSpPr>
            <p:sp>
              <p:nvSpPr>
                <p:cNvPr id="71" name="Rounded Rectangle 63">
                  <a:extLst>
                    <a:ext uri="{FF2B5EF4-FFF2-40B4-BE49-F238E27FC236}">
                      <a16:creationId xmlns:a16="http://schemas.microsoft.com/office/drawing/2014/main" id="{C6982653-DF4B-4DDA-A3AF-1EC65151155B}"/>
                    </a:ext>
                  </a:extLst>
                </p:cNvPr>
                <p:cNvSpPr/>
                <p:nvPr/>
              </p:nvSpPr>
              <p:spPr bwMode="auto">
                <a:xfrm>
                  <a:off x="3987800" y="26890688"/>
                  <a:ext cx="2286000" cy="3185714"/>
                </a:xfrm>
                <a:prstGeom prst="roundRect">
                  <a:avLst/>
                </a:prstGeom>
                <a:solidFill>
                  <a:srgbClr val="E8E8E8"/>
                </a:solidFill>
                <a:ln w="222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1" compatLnSpc="1">
                  <a:prstTxWarp prst="textNoShape">
                    <a:avLst/>
                  </a:prstTxWarp>
                </a:bodyPr>
                <a:lstStyle/>
                <a:p>
                  <a:pPr algn="ctr" defTabSz="2195513"/>
                  <a:r>
                    <a:rPr lang="en-US" sz="3200" b="1" dirty="0">
                      <a:latin typeface="Tahoma" charset="0"/>
                    </a:rPr>
                    <a:t>Human</a:t>
                  </a:r>
                  <a:br>
                    <a:rPr lang="en-US" sz="3200" b="1" dirty="0">
                      <a:latin typeface="Tahoma" charset="0"/>
                    </a:rPr>
                  </a:br>
                  <a:r>
                    <a:rPr lang="en-US" sz="3200" b="1" u="sng" dirty="0">
                      <a:latin typeface="Tahoma" charset="0"/>
                    </a:rPr>
                    <a:t>self-model:</a:t>
                  </a:r>
                </a:p>
                <a:p>
                  <a:pPr algn="ctr" defTabSz="2195513"/>
                  <a:endParaRPr lang="en-US" sz="3200" b="1" dirty="0">
                    <a:latin typeface="Tahoma" charset="0"/>
                  </a:endParaRPr>
                </a:p>
              </p:txBody>
            </p:sp>
            <p:sp>
              <p:nvSpPr>
                <p:cNvPr id="72" name="Rounded Rectangle 41">
                  <a:extLst>
                    <a:ext uri="{FF2B5EF4-FFF2-40B4-BE49-F238E27FC236}">
                      <a16:creationId xmlns:a16="http://schemas.microsoft.com/office/drawing/2014/main" id="{3EEC8E81-4C17-4AE5-B65A-7C86DC6171AA}"/>
                    </a:ext>
                  </a:extLst>
                </p:cNvPr>
                <p:cNvSpPr/>
                <p:nvPr/>
              </p:nvSpPr>
              <p:spPr bwMode="auto">
                <a:xfrm>
                  <a:off x="4170028" y="27904850"/>
                  <a:ext cx="1923449" cy="781401"/>
                </a:xfrm>
                <a:prstGeom prst="roundRect">
                  <a:avLst/>
                </a:prstGeom>
                <a:solidFill>
                  <a:srgbClr val="ADEFD1"/>
                </a:solidFill>
                <a:ln w="222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1" compatLnSpc="1">
                  <a:prstTxWarp prst="textNoShape">
                    <a:avLst/>
                  </a:prstTxWarp>
                </a:bodyPr>
                <a:lstStyle/>
                <a:p>
                  <a:pPr algn="ctr" defTabSz="2195513"/>
                  <a:r>
                    <a:rPr lang="en-US" sz="3200" b="1" dirty="0">
                      <a:latin typeface="Tahoma" charset="0"/>
                    </a:rPr>
                    <a:t>Modeler</a:t>
                  </a:r>
                  <a:br>
                    <a:rPr lang="en-US" sz="3200" b="1" dirty="0">
                      <a:latin typeface="Tahoma" charset="0"/>
                    </a:rPr>
                  </a:br>
                  <a:r>
                    <a:rPr lang="en-US" sz="3200" b="1" dirty="0">
                      <a:latin typeface="Tahoma" charset="0"/>
                    </a:rPr>
                    <a:t>self-model</a:t>
                  </a:r>
                </a:p>
              </p:txBody>
            </p:sp>
          </p:grpSp>
          <p:sp>
            <p:nvSpPr>
              <p:cNvPr id="70" name="Rounded Rectangle 40">
                <a:extLst>
                  <a:ext uri="{FF2B5EF4-FFF2-40B4-BE49-F238E27FC236}">
                    <a16:creationId xmlns:a16="http://schemas.microsoft.com/office/drawing/2014/main" id="{5BED6148-532E-45A1-B2F1-8ED27B84A0D1}"/>
                  </a:ext>
                </a:extLst>
              </p:cNvPr>
              <p:cNvSpPr/>
              <p:nvPr/>
            </p:nvSpPr>
            <p:spPr bwMode="auto">
              <a:xfrm>
                <a:off x="12190233" y="7345680"/>
                <a:ext cx="2926080" cy="1188720"/>
              </a:xfrm>
              <a:prstGeom prst="roundRect">
                <a:avLst/>
              </a:prstGeom>
              <a:solidFill>
                <a:srgbClr val="9999FF"/>
              </a:solidFill>
              <a:ln w="222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1" compatLnSpc="1">
                <a:prstTxWarp prst="textNoShape">
                  <a:avLst/>
                </a:prstTxWarp>
              </a:bodyPr>
              <a:lstStyle/>
              <a:p>
                <a:pPr algn="ctr" defTabSz="2195513"/>
                <a:r>
                  <a:rPr lang="en-US" sz="3200" b="1" dirty="0">
                    <a:latin typeface="Tahoma" charset="0"/>
                  </a:rPr>
                  <a:t>Controller</a:t>
                </a:r>
                <a:br>
                  <a:rPr lang="en-US" sz="3200" b="1" dirty="0">
                    <a:latin typeface="Tahoma" charset="0"/>
                  </a:rPr>
                </a:br>
                <a:r>
                  <a:rPr lang="en-US" sz="3200" b="1" dirty="0">
                    <a:latin typeface="Tahoma" charset="0"/>
                  </a:rPr>
                  <a:t>self-model</a:t>
                </a:r>
              </a:p>
            </p:txBody>
          </p:sp>
        </p:grp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8A058B08-17FD-4295-AE10-A3346E19539E}"/>
                </a:ext>
              </a:extLst>
            </p:cNvPr>
            <p:cNvSpPr txBox="1"/>
            <p:nvPr/>
          </p:nvSpPr>
          <p:spPr>
            <a:xfrm>
              <a:off x="1925134" y="2673846"/>
              <a:ext cx="1351652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/>
                <a:t>Flow</a:t>
              </a:r>
              <a:br>
                <a:rPr lang="en-US" sz="4000" dirty="0"/>
              </a:br>
              <a:r>
                <a:rPr lang="en-US" sz="4000" dirty="0"/>
                <a:t>State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58808842-C7CA-47FB-AF87-3E29426B7963}"/>
              </a:ext>
            </a:extLst>
          </p:cNvPr>
          <p:cNvGrpSpPr/>
          <p:nvPr/>
        </p:nvGrpSpPr>
        <p:grpSpPr>
          <a:xfrm>
            <a:off x="5091057" y="2651760"/>
            <a:ext cx="3477616" cy="6271566"/>
            <a:chOff x="11406784" y="2723562"/>
            <a:chExt cx="3477616" cy="6271566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D881002C-CD68-4D7D-AD6B-442F80D067CB}"/>
                </a:ext>
              </a:extLst>
            </p:cNvPr>
            <p:cNvGrpSpPr/>
            <p:nvPr/>
          </p:nvGrpSpPr>
          <p:grpSpPr>
            <a:xfrm>
              <a:off x="11406784" y="4148808"/>
              <a:ext cx="3477616" cy="4846320"/>
              <a:chOff x="7201991" y="4126466"/>
              <a:chExt cx="3477616" cy="4846320"/>
            </a:xfrm>
          </p:grpSpPr>
          <p:sp>
            <p:nvSpPr>
              <p:cNvPr id="42" name="Rounded Rectangle 63">
                <a:extLst>
                  <a:ext uri="{FF2B5EF4-FFF2-40B4-BE49-F238E27FC236}">
                    <a16:creationId xmlns:a16="http://schemas.microsoft.com/office/drawing/2014/main" id="{DFB5A331-A8C8-4744-B4B3-B3F03313D381}"/>
                  </a:ext>
                </a:extLst>
              </p:cNvPr>
              <p:cNvSpPr/>
              <p:nvPr/>
            </p:nvSpPr>
            <p:spPr bwMode="auto">
              <a:xfrm>
                <a:off x="7201991" y="4126466"/>
                <a:ext cx="3477616" cy="4846320"/>
              </a:xfrm>
              <a:prstGeom prst="roundRect">
                <a:avLst/>
              </a:prstGeom>
              <a:solidFill>
                <a:srgbClr val="E8E8E8"/>
              </a:solidFill>
              <a:ln w="222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1" compatLnSpc="1">
                <a:prstTxWarp prst="textNoShape">
                  <a:avLst/>
                </a:prstTxWarp>
              </a:bodyPr>
              <a:lstStyle/>
              <a:p>
                <a:pPr algn="ctr" defTabSz="2195513"/>
                <a:r>
                  <a:rPr lang="en-US" sz="3200" b="1" dirty="0">
                    <a:latin typeface="Tahoma" charset="0"/>
                  </a:rPr>
                  <a:t>Human</a:t>
                </a:r>
                <a:br>
                  <a:rPr lang="en-US" sz="3200" b="1" dirty="0">
                    <a:latin typeface="Tahoma" charset="0"/>
                  </a:rPr>
                </a:br>
                <a:r>
                  <a:rPr lang="en-US" sz="3200" b="1" u="sng" dirty="0">
                    <a:latin typeface="Tahoma" charset="0"/>
                  </a:rPr>
                  <a:t>self-model:</a:t>
                </a:r>
              </a:p>
              <a:p>
                <a:pPr algn="ctr" defTabSz="2195513"/>
                <a:endParaRPr lang="en-US" sz="3200" b="1" dirty="0">
                  <a:latin typeface="Tahoma" charset="0"/>
                </a:endParaRPr>
              </a:p>
            </p:txBody>
          </p:sp>
          <p:sp>
            <p:nvSpPr>
              <p:cNvPr id="54" name="Rounded Rectangle 40">
                <a:extLst>
                  <a:ext uri="{FF2B5EF4-FFF2-40B4-BE49-F238E27FC236}">
                    <a16:creationId xmlns:a16="http://schemas.microsoft.com/office/drawing/2014/main" id="{97C2F245-E793-4BCA-AEE3-BD96DCDD36E4}"/>
                  </a:ext>
                </a:extLst>
              </p:cNvPr>
              <p:cNvSpPr/>
              <p:nvPr/>
            </p:nvSpPr>
            <p:spPr bwMode="auto">
              <a:xfrm>
                <a:off x="7477759" y="5646938"/>
                <a:ext cx="2926080" cy="1554480"/>
              </a:xfrm>
              <a:prstGeom prst="roundRect">
                <a:avLst/>
              </a:prstGeom>
              <a:solidFill>
                <a:srgbClr val="9999FF"/>
              </a:solidFill>
              <a:ln w="222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1" compatLnSpc="1">
                <a:prstTxWarp prst="textNoShape">
                  <a:avLst/>
                </a:prstTxWarp>
              </a:bodyPr>
              <a:lstStyle/>
              <a:p>
                <a:pPr algn="ctr" defTabSz="2195513"/>
                <a:r>
                  <a:rPr lang="en-US" sz="3200" b="1" dirty="0">
                    <a:latin typeface="Tahoma" charset="0"/>
                  </a:rPr>
                  <a:t>Controller</a:t>
                </a:r>
                <a:br>
                  <a:rPr lang="en-US" sz="3200" b="1" dirty="0">
                    <a:latin typeface="Tahoma" charset="0"/>
                  </a:rPr>
                </a:br>
                <a:r>
                  <a:rPr lang="en-US" sz="3200" b="1" dirty="0">
                    <a:latin typeface="Tahoma" charset="0"/>
                  </a:rPr>
                  <a:t>self-model</a:t>
                </a:r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F4E05636-13C4-4F69-B775-88A685CB5A13}"/>
                </a:ext>
              </a:extLst>
            </p:cNvPr>
            <p:cNvSpPr txBox="1"/>
            <p:nvPr/>
          </p:nvSpPr>
          <p:spPr>
            <a:xfrm>
              <a:off x="11792791" y="2723562"/>
              <a:ext cx="2705612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dirty="0"/>
                <a:t>…With</a:t>
              </a:r>
              <a:br>
                <a:rPr lang="en-US" sz="4000" dirty="0"/>
              </a:br>
              <a:r>
                <a:rPr lang="en-US" sz="4000" dirty="0"/>
                <a:t> Meditation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ADF13DA-9706-47EB-AD3D-E8DC041E083B}"/>
              </a:ext>
            </a:extLst>
          </p:cNvPr>
          <p:cNvGrpSpPr/>
          <p:nvPr/>
        </p:nvGrpSpPr>
        <p:grpSpPr>
          <a:xfrm>
            <a:off x="917836" y="2651760"/>
            <a:ext cx="3477615" cy="6263640"/>
            <a:chOff x="3253385" y="2731488"/>
            <a:chExt cx="3477615" cy="6263640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15EA4B5C-0DC5-42A3-B2F7-108E6A02E6F8}"/>
                </a:ext>
              </a:extLst>
            </p:cNvPr>
            <p:cNvGrpSpPr/>
            <p:nvPr/>
          </p:nvGrpSpPr>
          <p:grpSpPr>
            <a:xfrm>
              <a:off x="3253385" y="4148807"/>
              <a:ext cx="3477615" cy="4846321"/>
              <a:chOff x="2488069" y="4126469"/>
              <a:chExt cx="3477615" cy="4846321"/>
            </a:xfrm>
          </p:grpSpPr>
          <p:sp>
            <p:nvSpPr>
              <p:cNvPr id="37" name="Rounded Rectangle 63">
                <a:extLst>
                  <a:ext uri="{FF2B5EF4-FFF2-40B4-BE49-F238E27FC236}">
                    <a16:creationId xmlns:a16="http://schemas.microsoft.com/office/drawing/2014/main" id="{9061E4CB-4ADD-4213-A454-B25C8448AD35}"/>
                  </a:ext>
                </a:extLst>
              </p:cNvPr>
              <p:cNvSpPr/>
              <p:nvPr/>
            </p:nvSpPr>
            <p:spPr bwMode="auto">
              <a:xfrm>
                <a:off x="2488069" y="4126469"/>
                <a:ext cx="3477615" cy="4846321"/>
              </a:xfrm>
              <a:prstGeom prst="roundRect">
                <a:avLst/>
              </a:prstGeom>
              <a:solidFill>
                <a:srgbClr val="E8E8E8"/>
              </a:solidFill>
              <a:ln w="222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1" compatLnSpc="1">
                <a:prstTxWarp prst="textNoShape">
                  <a:avLst/>
                </a:prstTxWarp>
              </a:bodyPr>
              <a:lstStyle/>
              <a:p>
                <a:pPr algn="ctr" defTabSz="2195513"/>
                <a:r>
                  <a:rPr lang="en-US" sz="3200" b="1" dirty="0">
                    <a:latin typeface="Tahoma" charset="0"/>
                  </a:rPr>
                  <a:t>Human</a:t>
                </a:r>
                <a:br>
                  <a:rPr lang="en-US" sz="3200" b="1" dirty="0">
                    <a:latin typeface="Tahoma" charset="0"/>
                  </a:rPr>
                </a:br>
                <a:r>
                  <a:rPr lang="en-US" sz="3200" b="1" u="sng" dirty="0">
                    <a:latin typeface="Tahoma" charset="0"/>
                  </a:rPr>
                  <a:t>self-model</a:t>
                </a:r>
                <a:r>
                  <a:rPr lang="en-US" sz="3200" b="1" dirty="0">
                    <a:latin typeface="Tahoma" charset="0"/>
                  </a:rPr>
                  <a:t>:</a:t>
                </a:r>
              </a:p>
              <a:p>
                <a:pPr algn="ctr" defTabSz="2195513"/>
                <a:endParaRPr lang="en-US" sz="3200" b="1" dirty="0">
                  <a:latin typeface="Tahoma" charset="0"/>
                </a:endParaRPr>
              </a:p>
            </p:txBody>
          </p:sp>
          <p:sp>
            <p:nvSpPr>
              <p:cNvPr id="38" name="Rounded Rectangle 40">
                <a:extLst>
                  <a:ext uri="{FF2B5EF4-FFF2-40B4-BE49-F238E27FC236}">
                    <a16:creationId xmlns:a16="http://schemas.microsoft.com/office/drawing/2014/main" id="{6B5F45CB-04AC-4C72-A42F-7617526716C3}"/>
                  </a:ext>
                </a:extLst>
              </p:cNvPr>
              <p:cNvSpPr/>
              <p:nvPr/>
            </p:nvSpPr>
            <p:spPr bwMode="auto">
              <a:xfrm>
                <a:off x="2763836" y="5845062"/>
                <a:ext cx="2926080" cy="2407358"/>
              </a:xfrm>
              <a:prstGeom prst="roundRect">
                <a:avLst/>
              </a:prstGeom>
              <a:solidFill>
                <a:srgbClr val="9999FF"/>
              </a:solidFill>
              <a:ln w="222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1" compatLnSpc="1">
                <a:prstTxWarp prst="textNoShape">
                  <a:avLst/>
                </a:prstTxWarp>
              </a:bodyPr>
              <a:lstStyle/>
              <a:p>
                <a:pPr algn="ctr" defTabSz="2195513"/>
                <a:r>
                  <a:rPr lang="en-US" sz="3200" b="1" dirty="0">
                    <a:latin typeface="Tahoma" charset="0"/>
                  </a:rPr>
                  <a:t>Controller</a:t>
                </a:r>
                <a:br>
                  <a:rPr lang="en-US" sz="3200" b="1" dirty="0">
                    <a:latin typeface="Tahoma" charset="0"/>
                  </a:rPr>
                </a:br>
                <a:r>
                  <a:rPr lang="en-US" sz="3200" b="1" dirty="0">
                    <a:latin typeface="Tahoma" charset="0"/>
                  </a:rPr>
                  <a:t>self-model</a:t>
                </a: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5F0AFC7-A8A7-41F7-9C1B-46B0A01BE0DA}"/>
                </a:ext>
              </a:extLst>
            </p:cNvPr>
            <p:cNvSpPr txBox="1"/>
            <p:nvPr/>
          </p:nvSpPr>
          <p:spPr>
            <a:xfrm>
              <a:off x="4051068" y="2731488"/>
              <a:ext cx="1882247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dirty="0"/>
                <a:t>Modern</a:t>
              </a:r>
              <a:br>
                <a:rPr lang="en-US" sz="4000" dirty="0"/>
              </a:br>
              <a:r>
                <a:rPr lang="en-US" sz="4000" dirty="0"/>
                <a:t>Human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045D7E49-B841-4CDB-8620-479213927435}"/>
              </a:ext>
            </a:extLst>
          </p:cNvPr>
          <p:cNvGrpSpPr/>
          <p:nvPr/>
        </p:nvGrpSpPr>
        <p:grpSpPr>
          <a:xfrm>
            <a:off x="13441680" y="2651760"/>
            <a:ext cx="3477616" cy="6298945"/>
            <a:chOff x="863600" y="2673846"/>
            <a:chExt cx="3477616" cy="6298945"/>
          </a:xfrm>
        </p:grpSpPr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132C2340-A1C4-49B0-BB76-F8F5702ABD32}"/>
                </a:ext>
              </a:extLst>
            </p:cNvPr>
            <p:cNvGrpSpPr/>
            <p:nvPr/>
          </p:nvGrpSpPr>
          <p:grpSpPr>
            <a:xfrm>
              <a:off x="863600" y="4126470"/>
              <a:ext cx="3477616" cy="4846321"/>
              <a:chOff x="3987800" y="26890688"/>
              <a:chExt cx="2286000" cy="3185714"/>
            </a:xfrm>
            <a:solidFill>
              <a:schemeClr val="accent3">
                <a:lumMod val="20000"/>
                <a:lumOff val="80000"/>
              </a:schemeClr>
            </a:solidFill>
          </p:grpSpPr>
          <p:sp>
            <p:nvSpPr>
              <p:cNvPr id="64" name="Rounded Rectangle 63">
                <a:extLst>
                  <a:ext uri="{FF2B5EF4-FFF2-40B4-BE49-F238E27FC236}">
                    <a16:creationId xmlns:a16="http://schemas.microsoft.com/office/drawing/2014/main" id="{3D1EAA3A-4C5F-48C3-BCE2-00C2D451E731}"/>
                  </a:ext>
                </a:extLst>
              </p:cNvPr>
              <p:cNvSpPr/>
              <p:nvPr/>
            </p:nvSpPr>
            <p:spPr bwMode="auto">
              <a:xfrm>
                <a:off x="3987800" y="26890688"/>
                <a:ext cx="2286000" cy="3185714"/>
              </a:xfrm>
              <a:prstGeom prst="roundRect">
                <a:avLst/>
              </a:prstGeom>
              <a:solidFill>
                <a:srgbClr val="E8E8E8"/>
              </a:solidFill>
              <a:ln w="222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1" compatLnSpc="1">
                <a:prstTxWarp prst="textNoShape">
                  <a:avLst/>
                </a:prstTxWarp>
              </a:bodyPr>
              <a:lstStyle/>
              <a:p>
                <a:pPr algn="ctr" defTabSz="2195513"/>
                <a:r>
                  <a:rPr lang="en-US" sz="3200" b="1" dirty="0">
                    <a:latin typeface="Tahoma" charset="0"/>
                  </a:rPr>
                  <a:t>Human</a:t>
                </a:r>
                <a:br>
                  <a:rPr lang="en-US" sz="3200" b="1" dirty="0">
                    <a:latin typeface="Tahoma" charset="0"/>
                  </a:rPr>
                </a:br>
                <a:r>
                  <a:rPr lang="en-US" sz="3200" b="1" u="sng" dirty="0">
                    <a:latin typeface="Tahoma" charset="0"/>
                  </a:rPr>
                  <a:t>self-model:</a:t>
                </a:r>
              </a:p>
              <a:p>
                <a:pPr algn="ctr" defTabSz="2195513"/>
                <a:endParaRPr lang="en-US" sz="3200" b="1" dirty="0">
                  <a:latin typeface="Tahoma" charset="0"/>
                </a:endParaRPr>
              </a:p>
            </p:txBody>
          </p:sp>
          <p:sp>
            <p:nvSpPr>
              <p:cNvPr id="65" name="Rounded Rectangle 41">
                <a:extLst>
                  <a:ext uri="{FF2B5EF4-FFF2-40B4-BE49-F238E27FC236}">
                    <a16:creationId xmlns:a16="http://schemas.microsoft.com/office/drawing/2014/main" id="{D7BBB4FE-5792-47CC-9B41-B1196AD5625A}"/>
                  </a:ext>
                </a:extLst>
              </p:cNvPr>
              <p:cNvSpPr/>
              <p:nvPr/>
            </p:nvSpPr>
            <p:spPr bwMode="auto">
              <a:xfrm>
                <a:off x="4170028" y="27904841"/>
                <a:ext cx="1923449" cy="1863342"/>
              </a:xfrm>
              <a:prstGeom prst="roundRect">
                <a:avLst/>
              </a:prstGeom>
              <a:solidFill>
                <a:srgbClr val="ADEFD1"/>
              </a:solidFill>
              <a:ln w="222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1" compatLnSpc="1">
                <a:prstTxWarp prst="textNoShape">
                  <a:avLst/>
                </a:prstTxWarp>
              </a:bodyPr>
              <a:lstStyle/>
              <a:p>
                <a:pPr algn="ctr" defTabSz="2195513"/>
                <a:r>
                  <a:rPr lang="en-US" sz="3200" b="1" dirty="0">
                    <a:latin typeface="Tahoma" charset="0"/>
                  </a:rPr>
                  <a:t>Modeler</a:t>
                </a:r>
                <a:br>
                  <a:rPr lang="en-US" sz="3200" b="1" dirty="0">
                    <a:latin typeface="Tahoma" charset="0"/>
                  </a:rPr>
                </a:br>
                <a:r>
                  <a:rPr lang="en-US" sz="3200" b="1" dirty="0">
                    <a:latin typeface="Tahoma" charset="0"/>
                  </a:rPr>
                  <a:t>self-model</a:t>
                </a:r>
              </a:p>
            </p:txBody>
          </p:sp>
        </p:grp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C4EAE1C0-7E54-4B99-A8BD-3A5B250458E1}"/>
                </a:ext>
              </a:extLst>
            </p:cNvPr>
            <p:cNvSpPr txBox="1"/>
            <p:nvPr/>
          </p:nvSpPr>
          <p:spPr>
            <a:xfrm>
              <a:off x="1181732" y="2673846"/>
              <a:ext cx="2841355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dirty="0"/>
                <a:t>Enlightened</a:t>
              </a:r>
              <a:br>
                <a:rPr lang="en-US" sz="4000" dirty="0"/>
              </a:br>
              <a:r>
                <a:rPr lang="en-US" sz="4000" dirty="0"/>
                <a:t>State</a:t>
              </a:r>
            </a:p>
          </p:txBody>
        </p:sp>
      </p:grpSp>
      <p:sp>
        <p:nvSpPr>
          <p:cNvPr id="30" name="Rounded Rectangle 39">
            <a:extLst>
              <a:ext uri="{FF2B5EF4-FFF2-40B4-BE49-F238E27FC236}">
                <a16:creationId xmlns:a16="http://schemas.microsoft.com/office/drawing/2014/main" id="{ADF36425-C6A2-42C2-B823-B4F69625C7E9}"/>
              </a:ext>
            </a:extLst>
          </p:cNvPr>
          <p:cNvSpPr/>
          <p:nvPr/>
        </p:nvSpPr>
        <p:spPr bwMode="auto">
          <a:xfrm>
            <a:off x="5824025" y="7498080"/>
            <a:ext cx="2011680" cy="1188720"/>
          </a:xfrm>
          <a:prstGeom prst="roundRect">
            <a:avLst/>
          </a:prstGeom>
          <a:solidFill>
            <a:srgbClr val="ADEFD1"/>
          </a:solidFill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 defTabSz="2195513" eaLnBrk="0" hangingPunct="0"/>
            <a:r>
              <a:rPr lang="en-US" sz="2400" b="1" dirty="0">
                <a:latin typeface="Tahoma" charset="0"/>
              </a:rPr>
              <a:t>Modeler</a:t>
            </a:r>
            <a:br>
              <a:rPr lang="en-US" sz="2400" b="1" dirty="0">
                <a:latin typeface="Tahoma" charset="0"/>
              </a:rPr>
            </a:br>
            <a:r>
              <a:rPr lang="en-US" sz="2400" b="1" dirty="0">
                <a:latin typeface="Tahoma" charset="0"/>
              </a:rPr>
              <a:t>self-model</a:t>
            </a:r>
          </a:p>
        </p:txBody>
      </p:sp>
      <p:sp>
        <p:nvSpPr>
          <p:cNvPr id="3" name="Speech Bubble: Rectangle 2">
            <a:extLst>
              <a:ext uri="{FF2B5EF4-FFF2-40B4-BE49-F238E27FC236}">
                <a16:creationId xmlns:a16="http://schemas.microsoft.com/office/drawing/2014/main" id="{F6552848-BDEF-4B7F-96FF-6971E59DDE5A}"/>
              </a:ext>
            </a:extLst>
          </p:cNvPr>
          <p:cNvSpPr/>
          <p:nvPr/>
        </p:nvSpPr>
        <p:spPr bwMode="auto">
          <a:xfrm>
            <a:off x="402336" y="448056"/>
            <a:ext cx="14813280" cy="3685312"/>
          </a:xfrm>
          <a:custGeom>
            <a:avLst/>
            <a:gdLst>
              <a:gd name="connsiteX0" fmla="*/ 0 w 15495553"/>
              <a:gd name="connsiteY0" fmla="*/ 0 h 1772238"/>
              <a:gd name="connsiteX1" fmla="*/ 2582592 w 15495553"/>
              <a:gd name="connsiteY1" fmla="*/ 0 h 1772238"/>
              <a:gd name="connsiteX2" fmla="*/ 2582592 w 15495553"/>
              <a:gd name="connsiteY2" fmla="*/ 0 h 1772238"/>
              <a:gd name="connsiteX3" fmla="*/ 6456480 w 15495553"/>
              <a:gd name="connsiteY3" fmla="*/ 0 h 1772238"/>
              <a:gd name="connsiteX4" fmla="*/ 15495553 w 15495553"/>
              <a:gd name="connsiteY4" fmla="*/ 0 h 1772238"/>
              <a:gd name="connsiteX5" fmla="*/ 15495553 w 15495553"/>
              <a:gd name="connsiteY5" fmla="*/ 1033806 h 1772238"/>
              <a:gd name="connsiteX6" fmla="*/ 15495553 w 15495553"/>
              <a:gd name="connsiteY6" fmla="*/ 1033806 h 1772238"/>
              <a:gd name="connsiteX7" fmla="*/ 15495553 w 15495553"/>
              <a:gd name="connsiteY7" fmla="*/ 1476865 h 1772238"/>
              <a:gd name="connsiteX8" fmla="*/ 15495553 w 15495553"/>
              <a:gd name="connsiteY8" fmla="*/ 1772238 h 1772238"/>
              <a:gd name="connsiteX9" fmla="*/ 6456480 w 15495553"/>
              <a:gd name="connsiteY9" fmla="*/ 1772238 h 1772238"/>
              <a:gd name="connsiteX10" fmla="*/ 862018 w 15495553"/>
              <a:gd name="connsiteY10" fmla="*/ 3390770 h 1772238"/>
              <a:gd name="connsiteX11" fmla="*/ 2582592 w 15495553"/>
              <a:gd name="connsiteY11" fmla="*/ 1772238 h 1772238"/>
              <a:gd name="connsiteX12" fmla="*/ 0 w 15495553"/>
              <a:gd name="connsiteY12" fmla="*/ 1772238 h 1772238"/>
              <a:gd name="connsiteX13" fmla="*/ 0 w 15495553"/>
              <a:gd name="connsiteY13" fmla="*/ 1476865 h 1772238"/>
              <a:gd name="connsiteX14" fmla="*/ 0 w 15495553"/>
              <a:gd name="connsiteY14" fmla="*/ 1033806 h 1772238"/>
              <a:gd name="connsiteX15" fmla="*/ 0 w 15495553"/>
              <a:gd name="connsiteY15" fmla="*/ 1033806 h 1772238"/>
              <a:gd name="connsiteX16" fmla="*/ 0 w 15495553"/>
              <a:gd name="connsiteY16" fmla="*/ 0 h 1772238"/>
              <a:gd name="connsiteX0" fmla="*/ 0 w 15495553"/>
              <a:gd name="connsiteY0" fmla="*/ 0 h 3390770"/>
              <a:gd name="connsiteX1" fmla="*/ 2582592 w 15495553"/>
              <a:gd name="connsiteY1" fmla="*/ 0 h 3390770"/>
              <a:gd name="connsiteX2" fmla="*/ 2582592 w 15495553"/>
              <a:gd name="connsiteY2" fmla="*/ 0 h 3390770"/>
              <a:gd name="connsiteX3" fmla="*/ 6456480 w 15495553"/>
              <a:gd name="connsiteY3" fmla="*/ 0 h 3390770"/>
              <a:gd name="connsiteX4" fmla="*/ 15495553 w 15495553"/>
              <a:gd name="connsiteY4" fmla="*/ 0 h 3390770"/>
              <a:gd name="connsiteX5" fmla="*/ 15495553 w 15495553"/>
              <a:gd name="connsiteY5" fmla="*/ 1033806 h 3390770"/>
              <a:gd name="connsiteX6" fmla="*/ 15495553 w 15495553"/>
              <a:gd name="connsiteY6" fmla="*/ 1033806 h 3390770"/>
              <a:gd name="connsiteX7" fmla="*/ 15495553 w 15495553"/>
              <a:gd name="connsiteY7" fmla="*/ 1476865 h 3390770"/>
              <a:gd name="connsiteX8" fmla="*/ 15495553 w 15495553"/>
              <a:gd name="connsiteY8" fmla="*/ 1772238 h 3390770"/>
              <a:gd name="connsiteX9" fmla="*/ 6456480 w 15495553"/>
              <a:gd name="connsiteY9" fmla="*/ 1772238 h 3390770"/>
              <a:gd name="connsiteX10" fmla="*/ 862018 w 15495553"/>
              <a:gd name="connsiteY10" fmla="*/ 3390770 h 3390770"/>
              <a:gd name="connsiteX11" fmla="*/ 880792 w 15495553"/>
              <a:gd name="connsiteY11" fmla="*/ 1772238 h 3390770"/>
              <a:gd name="connsiteX12" fmla="*/ 0 w 15495553"/>
              <a:gd name="connsiteY12" fmla="*/ 1772238 h 3390770"/>
              <a:gd name="connsiteX13" fmla="*/ 0 w 15495553"/>
              <a:gd name="connsiteY13" fmla="*/ 1476865 h 3390770"/>
              <a:gd name="connsiteX14" fmla="*/ 0 w 15495553"/>
              <a:gd name="connsiteY14" fmla="*/ 1033806 h 3390770"/>
              <a:gd name="connsiteX15" fmla="*/ 0 w 15495553"/>
              <a:gd name="connsiteY15" fmla="*/ 1033806 h 3390770"/>
              <a:gd name="connsiteX16" fmla="*/ 0 w 15495553"/>
              <a:gd name="connsiteY16" fmla="*/ 0 h 3390770"/>
              <a:gd name="connsiteX0" fmla="*/ 0 w 15495553"/>
              <a:gd name="connsiteY0" fmla="*/ 0 h 3390770"/>
              <a:gd name="connsiteX1" fmla="*/ 2582592 w 15495553"/>
              <a:gd name="connsiteY1" fmla="*/ 0 h 3390770"/>
              <a:gd name="connsiteX2" fmla="*/ 2582592 w 15495553"/>
              <a:gd name="connsiteY2" fmla="*/ 0 h 3390770"/>
              <a:gd name="connsiteX3" fmla="*/ 6456480 w 15495553"/>
              <a:gd name="connsiteY3" fmla="*/ 0 h 3390770"/>
              <a:gd name="connsiteX4" fmla="*/ 15495553 w 15495553"/>
              <a:gd name="connsiteY4" fmla="*/ 0 h 3390770"/>
              <a:gd name="connsiteX5" fmla="*/ 15495553 w 15495553"/>
              <a:gd name="connsiteY5" fmla="*/ 1033806 h 3390770"/>
              <a:gd name="connsiteX6" fmla="*/ 15495553 w 15495553"/>
              <a:gd name="connsiteY6" fmla="*/ 1033806 h 3390770"/>
              <a:gd name="connsiteX7" fmla="*/ 15495553 w 15495553"/>
              <a:gd name="connsiteY7" fmla="*/ 1476865 h 3390770"/>
              <a:gd name="connsiteX8" fmla="*/ 15495553 w 15495553"/>
              <a:gd name="connsiteY8" fmla="*/ 1772238 h 3390770"/>
              <a:gd name="connsiteX9" fmla="*/ 1833680 w 15495553"/>
              <a:gd name="connsiteY9" fmla="*/ 1772238 h 3390770"/>
              <a:gd name="connsiteX10" fmla="*/ 862018 w 15495553"/>
              <a:gd name="connsiteY10" fmla="*/ 3390770 h 3390770"/>
              <a:gd name="connsiteX11" fmla="*/ 880792 w 15495553"/>
              <a:gd name="connsiteY11" fmla="*/ 1772238 h 3390770"/>
              <a:gd name="connsiteX12" fmla="*/ 0 w 15495553"/>
              <a:gd name="connsiteY12" fmla="*/ 1772238 h 3390770"/>
              <a:gd name="connsiteX13" fmla="*/ 0 w 15495553"/>
              <a:gd name="connsiteY13" fmla="*/ 1476865 h 3390770"/>
              <a:gd name="connsiteX14" fmla="*/ 0 w 15495553"/>
              <a:gd name="connsiteY14" fmla="*/ 1033806 h 3390770"/>
              <a:gd name="connsiteX15" fmla="*/ 0 w 15495553"/>
              <a:gd name="connsiteY15" fmla="*/ 1033806 h 3390770"/>
              <a:gd name="connsiteX16" fmla="*/ 0 w 15495553"/>
              <a:gd name="connsiteY16" fmla="*/ 0 h 3390770"/>
              <a:gd name="connsiteX0" fmla="*/ 0 w 15495553"/>
              <a:gd name="connsiteY0" fmla="*/ 0 h 4291098"/>
              <a:gd name="connsiteX1" fmla="*/ 2582592 w 15495553"/>
              <a:gd name="connsiteY1" fmla="*/ 0 h 4291098"/>
              <a:gd name="connsiteX2" fmla="*/ 2582592 w 15495553"/>
              <a:gd name="connsiteY2" fmla="*/ 0 h 4291098"/>
              <a:gd name="connsiteX3" fmla="*/ 6456480 w 15495553"/>
              <a:gd name="connsiteY3" fmla="*/ 0 h 4291098"/>
              <a:gd name="connsiteX4" fmla="*/ 15495553 w 15495553"/>
              <a:gd name="connsiteY4" fmla="*/ 0 h 4291098"/>
              <a:gd name="connsiteX5" fmla="*/ 15495553 w 15495553"/>
              <a:gd name="connsiteY5" fmla="*/ 1033806 h 4291098"/>
              <a:gd name="connsiteX6" fmla="*/ 15495553 w 15495553"/>
              <a:gd name="connsiteY6" fmla="*/ 1033806 h 4291098"/>
              <a:gd name="connsiteX7" fmla="*/ 15495553 w 15495553"/>
              <a:gd name="connsiteY7" fmla="*/ 1476865 h 4291098"/>
              <a:gd name="connsiteX8" fmla="*/ 15495553 w 15495553"/>
              <a:gd name="connsiteY8" fmla="*/ 1772238 h 4291098"/>
              <a:gd name="connsiteX9" fmla="*/ 1833680 w 15495553"/>
              <a:gd name="connsiteY9" fmla="*/ 1772238 h 4291098"/>
              <a:gd name="connsiteX10" fmla="*/ 1163143 w 15495553"/>
              <a:gd name="connsiteY10" fmla="*/ 4291098 h 4291098"/>
              <a:gd name="connsiteX11" fmla="*/ 880792 w 15495553"/>
              <a:gd name="connsiteY11" fmla="*/ 1772238 h 4291098"/>
              <a:gd name="connsiteX12" fmla="*/ 0 w 15495553"/>
              <a:gd name="connsiteY12" fmla="*/ 1772238 h 4291098"/>
              <a:gd name="connsiteX13" fmla="*/ 0 w 15495553"/>
              <a:gd name="connsiteY13" fmla="*/ 1476865 h 4291098"/>
              <a:gd name="connsiteX14" fmla="*/ 0 w 15495553"/>
              <a:gd name="connsiteY14" fmla="*/ 1033806 h 4291098"/>
              <a:gd name="connsiteX15" fmla="*/ 0 w 15495553"/>
              <a:gd name="connsiteY15" fmla="*/ 1033806 h 4291098"/>
              <a:gd name="connsiteX16" fmla="*/ 0 w 15495553"/>
              <a:gd name="connsiteY16" fmla="*/ 0 h 4291098"/>
              <a:gd name="connsiteX0" fmla="*/ 0 w 15495553"/>
              <a:gd name="connsiteY0" fmla="*/ 0 h 4291098"/>
              <a:gd name="connsiteX1" fmla="*/ 2582592 w 15495553"/>
              <a:gd name="connsiteY1" fmla="*/ 0 h 4291098"/>
              <a:gd name="connsiteX2" fmla="*/ 2582592 w 15495553"/>
              <a:gd name="connsiteY2" fmla="*/ 0 h 4291098"/>
              <a:gd name="connsiteX3" fmla="*/ 6456480 w 15495553"/>
              <a:gd name="connsiteY3" fmla="*/ 0 h 4291098"/>
              <a:gd name="connsiteX4" fmla="*/ 15495553 w 15495553"/>
              <a:gd name="connsiteY4" fmla="*/ 0 h 4291098"/>
              <a:gd name="connsiteX5" fmla="*/ 15495553 w 15495553"/>
              <a:gd name="connsiteY5" fmla="*/ 1033806 h 4291098"/>
              <a:gd name="connsiteX6" fmla="*/ 15495553 w 15495553"/>
              <a:gd name="connsiteY6" fmla="*/ 1033806 h 4291098"/>
              <a:gd name="connsiteX7" fmla="*/ 15495553 w 15495553"/>
              <a:gd name="connsiteY7" fmla="*/ 1476865 h 4291098"/>
              <a:gd name="connsiteX8" fmla="*/ 15495553 w 15495553"/>
              <a:gd name="connsiteY8" fmla="*/ 1772238 h 4291098"/>
              <a:gd name="connsiteX9" fmla="*/ 3172322 w 15495553"/>
              <a:gd name="connsiteY9" fmla="*/ 1772239 h 4291098"/>
              <a:gd name="connsiteX10" fmla="*/ 1163143 w 15495553"/>
              <a:gd name="connsiteY10" fmla="*/ 4291098 h 4291098"/>
              <a:gd name="connsiteX11" fmla="*/ 880792 w 15495553"/>
              <a:gd name="connsiteY11" fmla="*/ 1772238 h 4291098"/>
              <a:gd name="connsiteX12" fmla="*/ 0 w 15495553"/>
              <a:gd name="connsiteY12" fmla="*/ 1772238 h 4291098"/>
              <a:gd name="connsiteX13" fmla="*/ 0 w 15495553"/>
              <a:gd name="connsiteY13" fmla="*/ 1476865 h 4291098"/>
              <a:gd name="connsiteX14" fmla="*/ 0 w 15495553"/>
              <a:gd name="connsiteY14" fmla="*/ 1033806 h 4291098"/>
              <a:gd name="connsiteX15" fmla="*/ 0 w 15495553"/>
              <a:gd name="connsiteY15" fmla="*/ 1033806 h 4291098"/>
              <a:gd name="connsiteX16" fmla="*/ 0 w 15495553"/>
              <a:gd name="connsiteY16" fmla="*/ 0 h 4291098"/>
              <a:gd name="connsiteX0" fmla="*/ 0 w 15495553"/>
              <a:gd name="connsiteY0" fmla="*/ 0 h 4291098"/>
              <a:gd name="connsiteX1" fmla="*/ 2582592 w 15495553"/>
              <a:gd name="connsiteY1" fmla="*/ 0 h 4291098"/>
              <a:gd name="connsiteX2" fmla="*/ 2582592 w 15495553"/>
              <a:gd name="connsiteY2" fmla="*/ 0 h 4291098"/>
              <a:gd name="connsiteX3" fmla="*/ 6456480 w 15495553"/>
              <a:gd name="connsiteY3" fmla="*/ 0 h 4291098"/>
              <a:gd name="connsiteX4" fmla="*/ 15495553 w 15495553"/>
              <a:gd name="connsiteY4" fmla="*/ 0 h 4291098"/>
              <a:gd name="connsiteX5" fmla="*/ 15495553 w 15495553"/>
              <a:gd name="connsiteY5" fmla="*/ 1033806 h 4291098"/>
              <a:gd name="connsiteX6" fmla="*/ 15495553 w 15495553"/>
              <a:gd name="connsiteY6" fmla="*/ 1033806 h 4291098"/>
              <a:gd name="connsiteX7" fmla="*/ 15495553 w 15495553"/>
              <a:gd name="connsiteY7" fmla="*/ 1476865 h 4291098"/>
              <a:gd name="connsiteX8" fmla="*/ 15495553 w 15495553"/>
              <a:gd name="connsiteY8" fmla="*/ 1772238 h 4291098"/>
              <a:gd name="connsiteX9" fmla="*/ 3172322 w 15495553"/>
              <a:gd name="connsiteY9" fmla="*/ 1772239 h 4291098"/>
              <a:gd name="connsiteX10" fmla="*/ 1163143 w 15495553"/>
              <a:gd name="connsiteY10" fmla="*/ 4291098 h 4291098"/>
              <a:gd name="connsiteX11" fmla="*/ 1598723 w 15495553"/>
              <a:gd name="connsiteY11" fmla="*/ 1777008 h 4291098"/>
              <a:gd name="connsiteX12" fmla="*/ 0 w 15495553"/>
              <a:gd name="connsiteY12" fmla="*/ 1772238 h 4291098"/>
              <a:gd name="connsiteX13" fmla="*/ 0 w 15495553"/>
              <a:gd name="connsiteY13" fmla="*/ 1476865 h 4291098"/>
              <a:gd name="connsiteX14" fmla="*/ 0 w 15495553"/>
              <a:gd name="connsiteY14" fmla="*/ 1033806 h 4291098"/>
              <a:gd name="connsiteX15" fmla="*/ 0 w 15495553"/>
              <a:gd name="connsiteY15" fmla="*/ 1033806 h 4291098"/>
              <a:gd name="connsiteX16" fmla="*/ 0 w 15495553"/>
              <a:gd name="connsiteY16" fmla="*/ 0 h 4291098"/>
              <a:gd name="connsiteX0" fmla="*/ 0 w 15495553"/>
              <a:gd name="connsiteY0" fmla="*/ 0 h 4291098"/>
              <a:gd name="connsiteX1" fmla="*/ 2582592 w 15495553"/>
              <a:gd name="connsiteY1" fmla="*/ 0 h 4291098"/>
              <a:gd name="connsiteX2" fmla="*/ 2582592 w 15495553"/>
              <a:gd name="connsiteY2" fmla="*/ 0 h 4291098"/>
              <a:gd name="connsiteX3" fmla="*/ 6456480 w 15495553"/>
              <a:gd name="connsiteY3" fmla="*/ 0 h 4291098"/>
              <a:gd name="connsiteX4" fmla="*/ 15495553 w 15495553"/>
              <a:gd name="connsiteY4" fmla="*/ 0 h 4291098"/>
              <a:gd name="connsiteX5" fmla="*/ 15495553 w 15495553"/>
              <a:gd name="connsiteY5" fmla="*/ 1033806 h 4291098"/>
              <a:gd name="connsiteX6" fmla="*/ 15495553 w 15495553"/>
              <a:gd name="connsiteY6" fmla="*/ 1033806 h 4291098"/>
              <a:gd name="connsiteX7" fmla="*/ 15495553 w 15495553"/>
              <a:gd name="connsiteY7" fmla="*/ 1476865 h 4291098"/>
              <a:gd name="connsiteX8" fmla="*/ 15495553 w 15495553"/>
              <a:gd name="connsiteY8" fmla="*/ 1772238 h 4291098"/>
              <a:gd name="connsiteX9" fmla="*/ 3172322 w 15495553"/>
              <a:gd name="connsiteY9" fmla="*/ 1772239 h 4291098"/>
              <a:gd name="connsiteX10" fmla="*/ 1163143 w 15495553"/>
              <a:gd name="connsiteY10" fmla="*/ 4291098 h 4291098"/>
              <a:gd name="connsiteX11" fmla="*/ 2354045 w 15495553"/>
              <a:gd name="connsiteY11" fmla="*/ 1781778 h 4291098"/>
              <a:gd name="connsiteX12" fmla="*/ 0 w 15495553"/>
              <a:gd name="connsiteY12" fmla="*/ 1772238 h 4291098"/>
              <a:gd name="connsiteX13" fmla="*/ 0 w 15495553"/>
              <a:gd name="connsiteY13" fmla="*/ 1476865 h 4291098"/>
              <a:gd name="connsiteX14" fmla="*/ 0 w 15495553"/>
              <a:gd name="connsiteY14" fmla="*/ 1033806 h 4291098"/>
              <a:gd name="connsiteX15" fmla="*/ 0 w 15495553"/>
              <a:gd name="connsiteY15" fmla="*/ 1033806 h 4291098"/>
              <a:gd name="connsiteX16" fmla="*/ 0 w 15495553"/>
              <a:gd name="connsiteY16" fmla="*/ 0 h 4291098"/>
              <a:gd name="connsiteX0" fmla="*/ 0 w 15495553"/>
              <a:gd name="connsiteY0" fmla="*/ 0 h 4288712"/>
              <a:gd name="connsiteX1" fmla="*/ 2582592 w 15495553"/>
              <a:gd name="connsiteY1" fmla="*/ 0 h 4288712"/>
              <a:gd name="connsiteX2" fmla="*/ 2582592 w 15495553"/>
              <a:gd name="connsiteY2" fmla="*/ 0 h 4288712"/>
              <a:gd name="connsiteX3" fmla="*/ 6456480 w 15495553"/>
              <a:gd name="connsiteY3" fmla="*/ 0 h 4288712"/>
              <a:gd name="connsiteX4" fmla="*/ 15495553 w 15495553"/>
              <a:gd name="connsiteY4" fmla="*/ 0 h 4288712"/>
              <a:gd name="connsiteX5" fmla="*/ 15495553 w 15495553"/>
              <a:gd name="connsiteY5" fmla="*/ 1033806 h 4288712"/>
              <a:gd name="connsiteX6" fmla="*/ 15495553 w 15495553"/>
              <a:gd name="connsiteY6" fmla="*/ 1033806 h 4288712"/>
              <a:gd name="connsiteX7" fmla="*/ 15495553 w 15495553"/>
              <a:gd name="connsiteY7" fmla="*/ 1476865 h 4288712"/>
              <a:gd name="connsiteX8" fmla="*/ 15495553 w 15495553"/>
              <a:gd name="connsiteY8" fmla="*/ 1772238 h 4288712"/>
              <a:gd name="connsiteX9" fmla="*/ 3172322 w 15495553"/>
              <a:gd name="connsiteY9" fmla="*/ 1772239 h 4288712"/>
              <a:gd name="connsiteX10" fmla="*/ 2342244 w 15495553"/>
              <a:gd name="connsiteY10" fmla="*/ 4288712 h 4288712"/>
              <a:gd name="connsiteX11" fmla="*/ 2354045 w 15495553"/>
              <a:gd name="connsiteY11" fmla="*/ 1781778 h 4288712"/>
              <a:gd name="connsiteX12" fmla="*/ 0 w 15495553"/>
              <a:gd name="connsiteY12" fmla="*/ 1772238 h 4288712"/>
              <a:gd name="connsiteX13" fmla="*/ 0 w 15495553"/>
              <a:gd name="connsiteY13" fmla="*/ 1476865 h 4288712"/>
              <a:gd name="connsiteX14" fmla="*/ 0 w 15495553"/>
              <a:gd name="connsiteY14" fmla="*/ 1033806 h 4288712"/>
              <a:gd name="connsiteX15" fmla="*/ 0 w 15495553"/>
              <a:gd name="connsiteY15" fmla="*/ 1033806 h 4288712"/>
              <a:gd name="connsiteX16" fmla="*/ 0 w 15495553"/>
              <a:gd name="connsiteY16" fmla="*/ 0 h 4288712"/>
              <a:gd name="connsiteX0" fmla="*/ 0 w 15495553"/>
              <a:gd name="connsiteY0" fmla="*/ 0 h 4312560"/>
              <a:gd name="connsiteX1" fmla="*/ 2582592 w 15495553"/>
              <a:gd name="connsiteY1" fmla="*/ 0 h 4312560"/>
              <a:gd name="connsiteX2" fmla="*/ 2582592 w 15495553"/>
              <a:gd name="connsiteY2" fmla="*/ 0 h 4312560"/>
              <a:gd name="connsiteX3" fmla="*/ 6456480 w 15495553"/>
              <a:gd name="connsiteY3" fmla="*/ 0 h 4312560"/>
              <a:gd name="connsiteX4" fmla="*/ 15495553 w 15495553"/>
              <a:gd name="connsiteY4" fmla="*/ 0 h 4312560"/>
              <a:gd name="connsiteX5" fmla="*/ 15495553 w 15495553"/>
              <a:gd name="connsiteY5" fmla="*/ 1033806 h 4312560"/>
              <a:gd name="connsiteX6" fmla="*/ 15495553 w 15495553"/>
              <a:gd name="connsiteY6" fmla="*/ 1033806 h 4312560"/>
              <a:gd name="connsiteX7" fmla="*/ 15495553 w 15495553"/>
              <a:gd name="connsiteY7" fmla="*/ 1476865 h 4312560"/>
              <a:gd name="connsiteX8" fmla="*/ 15495553 w 15495553"/>
              <a:gd name="connsiteY8" fmla="*/ 1772238 h 4312560"/>
              <a:gd name="connsiteX9" fmla="*/ 3172322 w 15495553"/>
              <a:gd name="connsiteY9" fmla="*/ 1772239 h 4312560"/>
              <a:gd name="connsiteX10" fmla="*/ 2855765 w 15495553"/>
              <a:gd name="connsiteY10" fmla="*/ 4312560 h 4312560"/>
              <a:gd name="connsiteX11" fmla="*/ 2354045 w 15495553"/>
              <a:gd name="connsiteY11" fmla="*/ 1781778 h 4312560"/>
              <a:gd name="connsiteX12" fmla="*/ 0 w 15495553"/>
              <a:gd name="connsiteY12" fmla="*/ 1772238 h 4312560"/>
              <a:gd name="connsiteX13" fmla="*/ 0 w 15495553"/>
              <a:gd name="connsiteY13" fmla="*/ 1476865 h 4312560"/>
              <a:gd name="connsiteX14" fmla="*/ 0 w 15495553"/>
              <a:gd name="connsiteY14" fmla="*/ 1033806 h 4312560"/>
              <a:gd name="connsiteX15" fmla="*/ 0 w 15495553"/>
              <a:gd name="connsiteY15" fmla="*/ 1033806 h 4312560"/>
              <a:gd name="connsiteX16" fmla="*/ 0 w 15495553"/>
              <a:gd name="connsiteY16" fmla="*/ 0 h 4312560"/>
              <a:gd name="connsiteX0" fmla="*/ 0 w 15495553"/>
              <a:gd name="connsiteY0" fmla="*/ 0 h 4312560"/>
              <a:gd name="connsiteX1" fmla="*/ 2582592 w 15495553"/>
              <a:gd name="connsiteY1" fmla="*/ 0 h 4312560"/>
              <a:gd name="connsiteX2" fmla="*/ 2582592 w 15495553"/>
              <a:gd name="connsiteY2" fmla="*/ 0 h 4312560"/>
              <a:gd name="connsiteX3" fmla="*/ 6456480 w 15495553"/>
              <a:gd name="connsiteY3" fmla="*/ 0 h 4312560"/>
              <a:gd name="connsiteX4" fmla="*/ 15495553 w 15495553"/>
              <a:gd name="connsiteY4" fmla="*/ 0 h 4312560"/>
              <a:gd name="connsiteX5" fmla="*/ 15495553 w 15495553"/>
              <a:gd name="connsiteY5" fmla="*/ 1033806 h 4312560"/>
              <a:gd name="connsiteX6" fmla="*/ 15495553 w 15495553"/>
              <a:gd name="connsiteY6" fmla="*/ 1033806 h 4312560"/>
              <a:gd name="connsiteX7" fmla="*/ 15495553 w 15495553"/>
              <a:gd name="connsiteY7" fmla="*/ 1476865 h 4312560"/>
              <a:gd name="connsiteX8" fmla="*/ 15495553 w 15495553"/>
              <a:gd name="connsiteY8" fmla="*/ 1772238 h 4312560"/>
              <a:gd name="connsiteX9" fmla="*/ 3444039 w 15495553"/>
              <a:gd name="connsiteY9" fmla="*/ 1774624 h 4312560"/>
              <a:gd name="connsiteX10" fmla="*/ 2855765 w 15495553"/>
              <a:gd name="connsiteY10" fmla="*/ 4312560 h 4312560"/>
              <a:gd name="connsiteX11" fmla="*/ 2354045 w 15495553"/>
              <a:gd name="connsiteY11" fmla="*/ 1781778 h 4312560"/>
              <a:gd name="connsiteX12" fmla="*/ 0 w 15495553"/>
              <a:gd name="connsiteY12" fmla="*/ 1772238 h 4312560"/>
              <a:gd name="connsiteX13" fmla="*/ 0 w 15495553"/>
              <a:gd name="connsiteY13" fmla="*/ 1476865 h 4312560"/>
              <a:gd name="connsiteX14" fmla="*/ 0 w 15495553"/>
              <a:gd name="connsiteY14" fmla="*/ 1033806 h 4312560"/>
              <a:gd name="connsiteX15" fmla="*/ 0 w 15495553"/>
              <a:gd name="connsiteY15" fmla="*/ 1033806 h 4312560"/>
              <a:gd name="connsiteX16" fmla="*/ 0 w 15495553"/>
              <a:gd name="connsiteY16" fmla="*/ 0 h 4312560"/>
              <a:gd name="connsiteX0" fmla="*/ 0 w 15495553"/>
              <a:gd name="connsiteY0" fmla="*/ 0 h 4312560"/>
              <a:gd name="connsiteX1" fmla="*/ 2582592 w 15495553"/>
              <a:gd name="connsiteY1" fmla="*/ 0 h 4312560"/>
              <a:gd name="connsiteX2" fmla="*/ 2582592 w 15495553"/>
              <a:gd name="connsiteY2" fmla="*/ 0 h 4312560"/>
              <a:gd name="connsiteX3" fmla="*/ 6456480 w 15495553"/>
              <a:gd name="connsiteY3" fmla="*/ 0 h 4312560"/>
              <a:gd name="connsiteX4" fmla="*/ 15495553 w 15495553"/>
              <a:gd name="connsiteY4" fmla="*/ 0 h 4312560"/>
              <a:gd name="connsiteX5" fmla="*/ 15495553 w 15495553"/>
              <a:gd name="connsiteY5" fmla="*/ 1033806 h 4312560"/>
              <a:gd name="connsiteX6" fmla="*/ 15495553 w 15495553"/>
              <a:gd name="connsiteY6" fmla="*/ 1033806 h 4312560"/>
              <a:gd name="connsiteX7" fmla="*/ 15495553 w 15495553"/>
              <a:gd name="connsiteY7" fmla="*/ 1476865 h 4312560"/>
              <a:gd name="connsiteX8" fmla="*/ 15495553 w 15495553"/>
              <a:gd name="connsiteY8" fmla="*/ 1772238 h 4312560"/>
              <a:gd name="connsiteX9" fmla="*/ 3444039 w 15495553"/>
              <a:gd name="connsiteY9" fmla="*/ 1774624 h 4312560"/>
              <a:gd name="connsiteX10" fmla="*/ 2855765 w 15495553"/>
              <a:gd name="connsiteY10" fmla="*/ 4312560 h 4312560"/>
              <a:gd name="connsiteX11" fmla="*/ 2600834 w 15495553"/>
              <a:gd name="connsiteY11" fmla="*/ 1781778 h 4312560"/>
              <a:gd name="connsiteX12" fmla="*/ 0 w 15495553"/>
              <a:gd name="connsiteY12" fmla="*/ 1772238 h 4312560"/>
              <a:gd name="connsiteX13" fmla="*/ 0 w 15495553"/>
              <a:gd name="connsiteY13" fmla="*/ 1476865 h 4312560"/>
              <a:gd name="connsiteX14" fmla="*/ 0 w 15495553"/>
              <a:gd name="connsiteY14" fmla="*/ 1033806 h 4312560"/>
              <a:gd name="connsiteX15" fmla="*/ 0 w 15495553"/>
              <a:gd name="connsiteY15" fmla="*/ 1033806 h 4312560"/>
              <a:gd name="connsiteX16" fmla="*/ 0 w 15495553"/>
              <a:gd name="connsiteY16" fmla="*/ 0 h 4312560"/>
              <a:gd name="connsiteX0" fmla="*/ 0 w 15495553"/>
              <a:gd name="connsiteY0" fmla="*/ 0 h 4312560"/>
              <a:gd name="connsiteX1" fmla="*/ 2582592 w 15495553"/>
              <a:gd name="connsiteY1" fmla="*/ 0 h 4312560"/>
              <a:gd name="connsiteX2" fmla="*/ 2582592 w 15495553"/>
              <a:gd name="connsiteY2" fmla="*/ 0 h 4312560"/>
              <a:gd name="connsiteX3" fmla="*/ 6456480 w 15495553"/>
              <a:gd name="connsiteY3" fmla="*/ 0 h 4312560"/>
              <a:gd name="connsiteX4" fmla="*/ 15495553 w 15495553"/>
              <a:gd name="connsiteY4" fmla="*/ 0 h 4312560"/>
              <a:gd name="connsiteX5" fmla="*/ 15495553 w 15495553"/>
              <a:gd name="connsiteY5" fmla="*/ 1033806 h 4312560"/>
              <a:gd name="connsiteX6" fmla="*/ 15495553 w 15495553"/>
              <a:gd name="connsiteY6" fmla="*/ 1033806 h 4312560"/>
              <a:gd name="connsiteX7" fmla="*/ 15495553 w 15495553"/>
              <a:gd name="connsiteY7" fmla="*/ 1476865 h 4312560"/>
              <a:gd name="connsiteX8" fmla="*/ 15495553 w 15495553"/>
              <a:gd name="connsiteY8" fmla="*/ 1772238 h 4312560"/>
              <a:gd name="connsiteX9" fmla="*/ 3444039 w 15495553"/>
              <a:gd name="connsiteY9" fmla="*/ 1774624 h 4312560"/>
              <a:gd name="connsiteX10" fmla="*/ 2855765 w 15495553"/>
              <a:gd name="connsiteY10" fmla="*/ 4312560 h 4312560"/>
              <a:gd name="connsiteX11" fmla="*/ 2600834 w 15495553"/>
              <a:gd name="connsiteY11" fmla="*/ 1781778 h 4312560"/>
              <a:gd name="connsiteX12" fmla="*/ 0 w 15495553"/>
              <a:gd name="connsiteY12" fmla="*/ 1772238 h 4312560"/>
              <a:gd name="connsiteX13" fmla="*/ 0 w 15495553"/>
              <a:gd name="connsiteY13" fmla="*/ 1476865 h 4312560"/>
              <a:gd name="connsiteX14" fmla="*/ 0 w 15495553"/>
              <a:gd name="connsiteY14" fmla="*/ 1033806 h 4312560"/>
              <a:gd name="connsiteX15" fmla="*/ 0 w 15495553"/>
              <a:gd name="connsiteY15" fmla="*/ 1033806 h 4312560"/>
              <a:gd name="connsiteX16" fmla="*/ 0 w 15495553"/>
              <a:gd name="connsiteY16" fmla="*/ 0 h 4312560"/>
              <a:gd name="connsiteX0" fmla="*/ 0 w 15495553"/>
              <a:gd name="connsiteY0" fmla="*/ 0 h 4326869"/>
              <a:gd name="connsiteX1" fmla="*/ 2582592 w 15495553"/>
              <a:gd name="connsiteY1" fmla="*/ 0 h 4326869"/>
              <a:gd name="connsiteX2" fmla="*/ 2582592 w 15495553"/>
              <a:gd name="connsiteY2" fmla="*/ 0 h 4326869"/>
              <a:gd name="connsiteX3" fmla="*/ 6456480 w 15495553"/>
              <a:gd name="connsiteY3" fmla="*/ 0 h 4326869"/>
              <a:gd name="connsiteX4" fmla="*/ 15495553 w 15495553"/>
              <a:gd name="connsiteY4" fmla="*/ 0 h 4326869"/>
              <a:gd name="connsiteX5" fmla="*/ 15495553 w 15495553"/>
              <a:gd name="connsiteY5" fmla="*/ 1033806 h 4326869"/>
              <a:gd name="connsiteX6" fmla="*/ 15495553 w 15495553"/>
              <a:gd name="connsiteY6" fmla="*/ 1033806 h 4326869"/>
              <a:gd name="connsiteX7" fmla="*/ 15495553 w 15495553"/>
              <a:gd name="connsiteY7" fmla="*/ 1476865 h 4326869"/>
              <a:gd name="connsiteX8" fmla="*/ 15495553 w 15495553"/>
              <a:gd name="connsiteY8" fmla="*/ 1772238 h 4326869"/>
              <a:gd name="connsiteX9" fmla="*/ 3444039 w 15495553"/>
              <a:gd name="connsiteY9" fmla="*/ 1774624 h 4326869"/>
              <a:gd name="connsiteX10" fmla="*/ 2984015 w 15495553"/>
              <a:gd name="connsiteY10" fmla="*/ 4326869 h 4326869"/>
              <a:gd name="connsiteX11" fmla="*/ 2600834 w 15495553"/>
              <a:gd name="connsiteY11" fmla="*/ 1781778 h 4326869"/>
              <a:gd name="connsiteX12" fmla="*/ 0 w 15495553"/>
              <a:gd name="connsiteY12" fmla="*/ 1772238 h 4326869"/>
              <a:gd name="connsiteX13" fmla="*/ 0 w 15495553"/>
              <a:gd name="connsiteY13" fmla="*/ 1476865 h 4326869"/>
              <a:gd name="connsiteX14" fmla="*/ 0 w 15495553"/>
              <a:gd name="connsiteY14" fmla="*/ 1033806 h 4326869"/>
              <a:gd name="connsiteX15" fmla="*/ 0 w 15495553"/>
              <a:gd name="connsiteY15" fmla="*/ 1033806 h 4326869"/>
              <a:gd name="connsiteX16" fmla="*/ 0 w 15495553"/>
              <a:gd name="connsiteY16" fmla="*/ 0 h 4326869"/>
              <a:gd name="connsiteX0" fmla="*/ 0 w 15495553"/>
              <a:gd name="connsiteY0" fmla="*/ 0 h 4334024"/>
              <a:gd name="connsiteX1" fmla="*/ 2582592 w 15495553"/>
              <a:gd name="connsiteY1" fmla="*/ 0 h 4334024"/>
              <a:gd name="connsiteX2" fmla="*/ 2582592 w 15495553"/>
              <a:gd name="connsiteY2" fmla="*/ 0 h 4334024"/>
              <a:gd name="connsiteX3" fmla="*/ 6456480 w 15495553"/>
              <a:gd name="connsiteY3" fmla="*/ 0 h 4334024"/>
              <a:gd name="connsiteX4" fmla="*/ 15495553 w 15495553"/>
              <a:gd name="connsiteY4" fmla="*/ 0 h 4334024"/>
              <a:gd name="connsiteX5" fmla="*/ 15495553 w 15495553"/>
              <a:gd name="connsiteY5" fmla="*/ 1033806 h 4334024"/>
              <a:gd name="connsiteX6" fmla="*/ 15495553 w 15495553"/>
              <a:gd name="connsiteY6" fmla="*/ 1033806 h 4334024"/>
              <a:gd name="connsiteX7" fmla="*/ 15495553 w 15495553"/>
              <a:gd name="connsiteY7" fmla="*/ 1476865 h 4334024"/>
              <a:gd name="connsiteX8" fmla="*/ 15495553 w 15495553"/>
              <a:gd name="connsiteY8" fmla="*/ 1772238 h 4334024"/>
              <a:gd name="connsiteX9" fmla="*/ 3444039 w 15495553"/>
              <a:gd name="connsiteY9" fmla="*/ 1774624 h 4334024"/>
              <a:gd name="connsiteX10" fmla="*/ 3011497 w 15495553"/>
              <a:gd name="connsiteY10" fmla="*/ 4334024 h 4334024"/>
              <a:gd name="connsiteX11" fmla="*/ 2600834 w 15495553"/>
              <a:gd name="connsiteY11" fmla="*/ 1781778 h 4334024"/>
              <a:gd name="connsiteX12" fmla="*/ 0 w 15495553"/>
              <a:gd name="connsiteY12" fmla="*/ 1772238 h 4334024"/>
              <a:gd name="connsiteX13" fmla="*/ 0 w 15495553"/>
              <a:gd name="connsiteY13" fmla="*/ 1476865 h 4334024"/>
              <a:gd name="connsiteX14" fmla="*/ 0 w 15495553"/>
              <a:gd name="connsiteY14" fmla="*/ 1033806 h 4334024"/>
              <a:gd name="connsiteX15" fmla="*/ 0 w 15495553"/>
              <a:gd name="connsiteY15" fmla="*/ 1033806 h 4334024"/>
              <a:gd name="connsiteX16" fmla="*/ 0 w 15495553"/>
              <a:gd name="connsiteY16" fmla="*/ 0 h 4334024"/>
              <a:gd name="connsiteX0" fmla="*/ 0 w 15495553"/>
              <a:gd name="connsiteY0" fmla="*/ 0 h 4338793"/>
              <a:gd name="connsiteX1" fmla="*/ 2582592 w 15495553"/>
              <a:gd name="connsiteY1" fmla="*/ 0 h 4338793"/>
              <a:gd name="connsiteX2" fmla="*/ 2582592 w 15495553"/>
              <a:gd name="connsiteY2" fmla="*/ 0 h 4338793"/>
              <a:gd name="connsiteX3" fmla="*/ 6456480 w 15495553"/>
              <a:gd name="connsiteY3" fmla="*/ 0 h 4338793"/>
              <a:gd name="connsiteX4" fmla="*/ 15495553 w 15495553"/>
              <a:gd name="connsiteY4" fmla="*/ 0 h 4338793"/>
              <a:gd name="connsiteX5" fmla="*/ 15495553 w 15495553"/>
              <a:gd name="connsiteY5" fmla="*/ 1033806 h 4338793"/>
              <a:gd name="connsiteX6" fmla="*/ 15495553 w 15495553"/>
              <a:gd name="connsiteY6" fmla="*/ 1033806 h 4338793"/>
              <a:gd name="connsiteX7" fmla="*/ 15495553 w 15495553"/>
              <a:gd name="connsiteY7" fmla="*/ 1476865 h 4338793"/>
              <a:gd name="connsiteX8" fmla="*/ 15495553 w 15495553"/>
              <a:gd name="connsiteY8" fmla="*/ 1772238 h 4338793"/>
              <a:gd name="connsiteX9" fmla="*/ 3444039 w 15495553"/>
              <a:gd name="connsiteY9" fmla="*/ 1774624 h 4338793"/>
              <a:gd name="connsiteX10" fmla="*/ 3027528 w 15495553"/>
              <a:gd name="connsiteY10" fmla="*/ 4338793 h 4338793"/>
              <a:gd name="connsiteX11" fmla="*/ 2600834 w 15495553"/>
              <a:gd name="connsiteY11" fmla="*/ 1781778 h 4338793"/>
              <a:gd name="connsiteX12" fmla="*/ 0 w 15495553"/>
              <a:gd name="connsiteY12" fmla="*/ 1772238 h 4338793"/>
              <a:gd name="connsiteX13" fmla="*/ 0 w 15495553"/>
              <a:gd name="connsiteY13" fmla="*/ 1476865 h 4338793"/>
              <a:gd name="connsiteX14" fmla="*/ 0 w 15495553"/>
              <a:gd name="connsiteY14" fmla="*/ 1033806 h 4338793"/>
              <a:gd name="connsiteX15" fmla="*/ 0 w 15495553"/>
              <a:gd name="connsiteY15" fmla="*/ 1033806 h 4338793"/>
              <a:gd name="connsiteX16" fmla="*/ 0 w 15495553"/>
              <a:gd name="connsiteY16" fmla="*/ 0 h 4338793"/>
              <a:gd name="connsiteX0" fmla="*/ 0 w 15495553"/>
              <a:gd name="connsiteY0" fmla="*/ 0 h 4341178"/>
              <a:gd name="connsiteX1" fmla="*/ 2582592 w 15495553"/>
              <a:gd name="connsiteY1" fmla="*/ 0 h 4341178"/>
              <a:gd name="connsiteX2" fmla="*/ 2582592 w 15495553"/>
              <a:gd name="connsiteY2" fmla="*/ 0 h 4341178"/>
              <a:gd name="connsiteX3" fmla="*/ 6456480 w 15495553"/>
              <a:gd name="connsiteY3" fmla="*/ 0 h 4341178"/>
              <a:gd name="connsiteX4" fmla="*/ 15495553 w 15495553"/>
              <a:gd name="connsiteY4" fmla="*/ 0 h 4341178"/>
              <a:gd name="connsiteX5" fmla="*/ 15495553 w 15495553"/>
              <a:gd name="connsiteY5" fmla="*/ 1033806 h 4341178"/>
              <a:gd name="connsiteX6" fmla="*/ 15495553 w 15495553"/>
              <a:gd name="connsiteY6" fmla="*/ 1033806 h 4341178"/>
              <a:gd name="connsiteX7" fmla="*/ 15495553 w 15495553"/>
              <a:gd name="connsiteY7" fmla="*/ 1476865 h 4341178"/>
              <a:gd name="connsiteX8" fmla="*/ 15495553 w 15495553"/>
              <a:gd name="connsiteY8" fmla="*/ 1772238 h 4341178"/>
              <a:gd name="connsiteX9" fmla="*/ 3444039 w 15495553"/>
              <a:gd name="connsiteY9" fmla="*/ 1774624 h 4341178"/>
              <a:gd name="connsiteX10" fmla="*/ 3018368 w 15495553"/>
              <a:gd name="connsiteY10" fmla="*/ 4341178 h 4341178"/>
              <a:gd name="connsiteX11" fmla="*/ 2600834 w 15495553"/>
              <a:gd name="connsiteY11" fmla="*/ 1781778 h 4341178"/>
              <a:gd name="connsiteX12" fmla="*/ 0 w 15495553"/>
              <a:gd name="connsiteY12" fmla="*/ 1772238 h 4341178"/>
              <a:gd name="connsiteX13" fmla="*/ 0 w 15495553"/>
              <a:gd name="connsiteY13" fmla="*/ 1476865 h 4341178"/>
              <a:gd name="connsiteX14" fmla="*/ 0 w 15495553"/>
              <a:gd name="connsiteY14" fmla="*/ 1033806 h 4341178"/>
              <a:gd name="connsiteX15" fmla="*/ 0 w 15495553"/>
              <a:gd name="connsiteY15" fmla="*/ 1033806 h 4341178"/>
              <a:gd name="connsiteX16" fmla="*/ 0 w 15495553"/>
              <a:gd name="connsiteY16" fmla="*/ 0 h 4341178"/>
              <a:gd name="connsiteX0" fmla="*/ 0 w 15495553"/>
              <a:gd name="connsiteY0" fmla="*/ 0 h 4341178"/>
              <a:gd name="connsiteX1" fmla="*/ 2582592 w 15495553"/>
              <a:gd name="connsiteY1" fmla="*/ 0 h 4341178"/>
              <a:gd name="connsiteX2" fmla="*/ 2582592 w 15495553"/>
              <a:gd name="connsiteY2" fmla="*/ 0 h 4341178"/>
              <a:gd name="connsiteX3" fmla="*/ 6456480 w 15495553"/>
              <a:gd name="connsiteY3" fmla="*/ 0 h 4341178"/>
              <a:gd name="connsiteX4" fmla="*/ 15495553 w 15495553"/>
              <a:gd name="connsiteY4" fmla="*/ 0 h 4341178"/>
              <a:gd name="connsiteX5" fmla="*/ 15495553 w 15495553"/>
              <a:gd name="connsiteY5" fmla="*/ 1033806 h 4341178"/>
              <a:gd name="connsiteX6" fmla="*/ 15495553 w 15495553"/>
              <a:gd name="connsiteY6" fmla="*/ 1033806 h 4341178"/>
              <a:gd name="connsiteX7" fmla="*/ 15495553 w 15495553"/>
              <a:gd name="connsiteY7" fmla="*/ 1476865 h 4341178"/>
              <a:gd name="connsiteX8" fmla="*/ 15495553 w 15495553"/>
              <a:gd name="connsiteY8" fmla="*/ 1772238 h 4341178"/>
              <a:gd name="connsiteX9" fmla="*/ 3437170 w 15495553"/>
              <a:gd name="connsiteY9" fmla="*/ 1781780 h 4341178"/>
              <a:gd name="connsiteX10" fmla="*/ 3018368 w 15495553"/>
              <a:gd name="connsiteY10" fmla="*/ 4341178 h 4341178"/>
              <a:gd name="connsiteX11" fmla="*/ 2600834 w 15495553"/>
              <a:gd name="connsiteY11" fmla="*/ 1781778 h 4341178"/>
              <a:gd name="connsiteX12" fmla="*/ 0 w 15495553"/>
              <a:gd name="connsiteY12" fmla="*/ 1772238 h 4341178"/>
              <a:gd name="connsiteX13" fmla="*/ 0 w 15495553"/>
              <a:gd name="connsiteY13" fmla="*/ 1476865 h 4341178"/>
              <a:gd name="connsiteX14" fmla="*/ 0 w 15495553"/>
              <a:gd name="connsiteY14" fmla="*/ 1033806 h 4341178"/>
              <a:gd name="connsiteX15" fmla="*/ 0 w 15495553"/>
              <a:gd name="connsiteY15" fmla="*/ 1033806 h 4341178"/>
              <a:gd name="connsiteX16" fmla="*/ 0 w 15495553"/>
              <a:gd name="connsiteY16" fmla="*/ 0 h 4341178"/>
              <a:gd name="connsiteX0" fmla="*/ 0 w 15495553"/>
              <a:gd name="connsiteY0" fmla="*/ 0 h 4360256"/>
              <a:gd name="connsiteX1" fmla="*/ 2582592 w 15495553"/>
              <a:gd name="connsiteY1" fmla="*/ 0 h 4360256"/>
              <a:gd name="connsiteX2" fmla="*/ 2582592 w 15495553"/>
              <a:gd name="connsiteY2" fmla="*/ 0 h 4360256"/>
              <a:gd name="connsiteX3" fmla="*/ 6456480 w 15495553"/>
              <a:gd name="connsiteY3" fmla="*/ 0 h 4360256"/>
              <a:gd name="connsiteX4" fmla="*/ 15495553 w 15495553"/>
              <a:gd name="connsiteY4" fmla="*/ 0 h 4360256"/>
              <a:gd name="connsiteX5" fmla="*/ 15495553 w 15495553"/>
              <a:gd name="connsiteY5" fmla="*/ 1033806 h 4360256"/>
              <a:gd name="connsiteX6" fmla="*/ 15495553 w 15495553"/>
              <a:gd name="connsiteY6" fmla="*/ 1033806 h 4360256"/>
              <a:gd name="connsiteX7" fmla="*/ 15495553 w 15495553"/>
              <a:gd name="connsiteY7" fmla="*/ 1476865 h 4360256"/>
              <a:gd name="connsiteX8" fmla="*/ 15495553 w 15495553"/>
              <a:gd name="connsiteY8" fmla="*/ 1772238 h 4360256"/>
              <a:gd name="connsiteX9" fmla="*/ 3437170 w 15495553"/>
              <a:gd name="connsiteY9" fmla="*/ 1781780 h 4360256"/>
              <a:gd name="connsiteX10" fmla="*/ 4658136 w 15495553"/>
              <a:gd name="connsiteY10" fmla="*/ 4360256 h 4360256"/>
              <a:gd name="connsiteX11" fmla="*/ 2600834 w 15495553"/>
              <a:gd name="connsiteY11" fmla="*/ 1781778 h 4360256"/>
              <a:gd name="connsiteX12" fmla="*/ 0 w 15495553"/>
              <a:gd name="connsiteY12" fmla="*/ 1772238 h 4360256"/>
              <a:gd name="connsiteX13" fmla="*/ 0 w 15495553"/>
              <a:gd name="connsiteY13" fmla="*/ 1476865 h 4360256"/>
              <a:gd name="connsiteX14" fmla="*/ 0 w 15495553"/>
              <a:gd name="connsiteY14" fmla="*/ 1033806 h 4360256"/>
              <a:gd name="connsiteX15" fmla="*/ 0 w 15495553"/>
              <a:gd name="connsiteY15" fmla="*/ 1033806 h 4360256"/>
              <a:gd name="connsiteX16" fmla="*/ 0 w 15495553"/>
              <a:gd name="connsiteY16" fmla="*/ 0 h 4360256"/>
              <a:gd name="connsiteX0" fmla="*/ 0 w 15495553"/>
              <a:gd name="connsiteY0" fmla="*/ 0 h 4360256"/>
              <a:gd name="connsiteX1" fmla="*/ 2582592 w 15495553"/>
              <a:gd name="connsiteY1" fmla="*/ 0 h 4360256"/>
              <a:gd name="connsiteX2" fmla="*/ 2582592 w 15495553"/>
              <a:gd name="connsiteY2" fmla="*/ 0 h 4360256"/>
              <a:gd name="connsiteX3" fmla="*/ 6456480 w 15495553"/>
              <a:gd name="connsiteY3" fmla="*/ 0 h 4360256"/>
              <a:gd name="connsiteX4" fmla="*/ 15495553 w 15495553"/>
              <a:gd name="connsiteY4" fmla="*/ 0 h 4360256"/>
              <a:gd name="connsiteX5" fmla="*/ 15495553 w 15495553"/>
              <a:gd name="connsiteY5" fmla="*/ 1033806 h 4360256"/>
              <a:gd name="connsiteX6" fmla="*/ 15495553 w 15495553"/>
              <a:gd name="connsiteY6" fmla="*/ 1033806 h 4360256"/>
              <a:gd name="connsiteX7" fmla="*/ 15495553 w 15495553"/>
              <a:gd name="connsiteY7" fmla="*/ 1476865 h 4360256"/>
              <a:gd name="connsiteX8" fmla="*/ 15495553 w 15495553"/>
              <a:gd name="connsiteY8" fmla="*/ 1772238 h 4360256"/>
              <a:gd name="connsiteX9" fmla="*/ 5095259 w 15495553"/>
              <a:gd name="connsiteY9" fmla="*/ 1724544 h 4360256"/>
              <a:gd name="connsiteX10" fmla="*/ 4658136 w 15495553"/>
              <a:gd name="connsiteY10" fmla="*/ 4360256 h 4360256"/>
              <a:gd name="connsiteX11" fmla="*/ 2600834 w 15495553"/>
              <a:gd name="connsiteY11" fmla="*/ 1781778 h 4360256"/>
              <a:gd name="connsiteX12" fmla="*/ 0 w 15495553"/>
              <a:gd name="connsiteY12" fmla="*/ 1772238 h 4360256"/>
              <a:gd name="connsiteX13" fmla="*/ 0 w 15495553"/>
              <a:gd name="connsiteY13" fmla="*/ 1476865 h 4360256"/>
              <a:gd name="connsiteX14" fmla="*/ 0 w 15495553"/>
              <a:gd name="connsiteY14" fmla="*/ 1033806 h 4360256"/>
              <a:gd name="connsiteX15" fmla="*/ 0 w 15495553"/>
              <a:gd name="connsiteY15" fmla="*/ 1033806 h 4360256"/>
              <a:gd name="connsiteX16" fmla="*/ 0 w 15495553"/>
              <a:gd name="connsiteY16" fmla="*/ 0 h 4360256"/>
              <a:gd name="connsiteX0" fmla="*/ 0 w 15495553"/>
              <a:gd name="connsiteY0" fmla="*/ 0 h 4360256"/>
              <a:gd name="connsiteX1" fmla="*/ 2582592 w 15495553"/>
              <a:gd name="connsiteY1" fmla="*/ 0 h 4360256"/>
              <a:gd name="connsiteX2" fmla="*/ 2582592 w 15495553"/>
              <a:gd name="connsiteY2" fmla="*/ 0 h 4360256"/>
              <a:gd name="connsiteX3" fmla="*/ 6456480 w 15495553"/>
              <a:gd name="connsiteY3" fmla="*/ 0 h 4360256"/>
              <a:gd name="connsiteX4" fmla="*/ 15495553 w 15495553"/>
              <a:gd name="connsiteY4" fmla="*/ 0 h 4360256"/>
              <a:gd name="connsiteX5" fmla="*/ 15495553 w 15495553"/>
              <a:gd name="connsiteY5" fmla="*/ 1033806 h 4360256"/>
              <a:gd name="connsiteX6" fmla="*/ 15495553 w 15495553"/>
              <a:gd name="connsiteY6" fmla="*/ 1033806 h 4360256"/>
              <a:gd name="connsiteX7" fmla="*/ 15495553 w 15495553"/>
              <a:gd name="connsiteY7" fmla="*/ 1476865 h 4360256"/>
              <a:gd name="connsiteX8" fmla="*/ 15495553 w 15495553"/>
              <a:gd name="connsiteY8" fmla="*/ 1772238 h 4360256"/>
              <a:gd name="connsiteX9" fmla="*/ 5095259 w 15495553"/>
              <a:gd name="connsiteY9" fmla="*/ 1724544 h 4360256"/>
              <a:gd name="connsiteX10" fmla="*/ 4658136 w 15495553"/>
              <a:gd name="connsiteY10" fmla="*/ 4360256 h 4360256"/>
              <a:gd name="connsiteX11" fmla="*/ 4258922 w 15495553"/>
              <a:gd name="connsiteY11" fmla="*/ 1743621 h 4360256"/>
              <a:gd name="connsiteX12" fmla="*/ 0 w 15495553"/>
              <a:gd name="connsiteY12" fmla="*/ 1772238 h 4360256"/>
              <a:gd name="connsiteX13" fmla="*/ 0 w 15495553"/>
              <a:gd name="connsiteY13" fmla="*/ 1476865 h 4360256"/>
              <a:gd name="connsiteX14" fmla="*/ 0 w 15495553"/>
              <a:gd name="connsiteY14" fmla="*/ 1033806 h 4360256"/>
              <a:gd name="connsiteX15" fmla="*/ 0 w 15495553"/>
              <a:gd name="connsiteY15" fmla="*/ 1033806 h 4360256"/>
              <a:gd name="connsiteX16" fmla="*/ 0 w 15495553"/>
              <a:gd name="connsiteY16" fmla="*/ 0 h 4360256"/>
              <a:gd name="connsiteX0" fmla="*/ 0 w 15495553"/>
              <a:gd name="connsiteY0" fmla="*/ 0 h 4345947"/>
              <a:gd name="connsiteX1" fmla="*/ 2582592 w 15495553"/>
              <a:gd name="connsiteY1" fmla="*/ 0 h 4345947"/>
              <a:gd name="connsiteX2" fmla="*/ 2582592 w 15495553"/>
              <a:gd name="connsiteY2" fmla="*/ 0 h 4345947"/>
              <a:gd name="connsiteX3" fmla="*/ 6456480 w 15495553"/>
              <a:gd name="connsiteY3" fmla="*/ 0 h 4345947"/>
              <a:gd name="connsiteX4" fmla="*/ 15495553 w 15495553"/>
              <a:gd name="connsiteY4" fmla="*/ 0 h 4345947"/>
              <a:gd name="connsiteX5" fmla="*/ 15495553 w 15495553"/>
              <a:gd name="connsiteY5" fmla="*/ 1033806 h 4345947"/>
              <a:gd name="connsiteX6" fmla="*/ 15495553 w 15495553"/>
              <a:gd name="connsiteY6" fmla="*/ 1033806 h 4345947"/>
              <a:gd name="connsiteX7" fmla="*/ 15495553 w 15495553"/>
              <a:gd name="connsiteY7" fmla="*/ 1476865 h 4345947"/>
              <a:gd name="connsiteX8" fmla="*/ 15495553 w 15495553"/>
              <a:gd name="connsiteY8" fmla="*/ 1772238 h 4345947"/>
              <a:gd name="connsiteX9" fmla="*/ 5095259 w 15495553"/>
              <a:gd name="connsiteY9" fmla="*/ 1724544 h 4345947"/>
              <a:gd name="connsiteX10" fmla="*/ 4667298 w 15495553"/>
              <a:gd name="connsiteY10" fmla="*/ 4345947 h 4345947"/>
              <a:gd name="connsiteX11" fmla="*/ 4258922 w 15495553"/>
              <a:gd name="connsiteY11" fmla="*/ 1743621 h 4345947"/>
              <a:gd name="connsiteX12" fmla="*/ 0 w 15495553"/>
              <a:gd name="connsiteY12" fmla="*/ 1772238 h 4345947"/>
              <a:gd name="connsiteX13" fmla="*/ 0 w 15495553"/>
              <a:gd name="connsiteY13" fmla="*/ 1476865 h 4345947"/>
              <a:gd name="connsiteX14" fmla="*/ 0 w 15495553"/>
              <a:gd name="connsiteY14" fmla="*/ 1033806 h 4345947"/>
              <a:gd name="connsiteX15" fmla="*/ 0 w 15495553"/>
              <a:gd name="connsiteY15" fmla="*/ 1033806 h 4345947"/>
              <a:gd name="connsiteX16" fmla="*/ 0 w 15495553"/>
              <a:gd name="connsiteY16" fmla="*/ 0 h 4345947"/>
              <a:gd name="connsiteX0" fmla="*/ 0 w 15495553"/>
              <a:gd name="connsiteY0" fmla="*/ 0 h 4345947"/>
              <a:gd name="connsiteX1" fmla="*/ 2582592 w 15495553"/>
              <a:gd name="connsiteY1" fmla="*/ 0 h 4345947"/>
              <a:gd name="connsiteX2" fmla="*/ 2582592 w 15495553"/>
              <a:gd name="connsiteY2" fmla="*/ 0 h 4345947"/>
              <a:gd name="connsiteX3" fmla="*/ 6456480 w 15495553"/>
              <a:gd name="connsiteY3" fmla="*/ 0 h 4345947"/>
              <a:gd name="connsiteX4" fmla="*/ 15495553 w 15495553"/>
              <a:gd name="connsiteY4" fmla="*/ 0 h 4345947"/>
              <a:gd name="connsiteX5" fmla="*/ 15495553 w 15495553"/>
              <a:gd name="connsiteY5" fmla="*/ 1033806 h 4345947"/>
              <a:gd name="connsiteX6" fmla="*/ 15495553 w 15495553"/>
              <a:gd name="connsiteY6" fmla="*/ 1033806 h 4345947"/>
              <a:gd name="connsiteX7" fmla="*/ 15495553 w 15495553"/>
              <a:gd name="connsiteY7" fmla="*/ 1476865 h 4345947"/>
              <a:gd name="connsiteX8" fmla="*/ 15495553 w 15495553"/>
              <a:gd name="connsiteY8" fmla="*/ 1772238 h 4345947"/>
              <a:gd name="connsiteX9" fmla="*/ 5076937 w 15495553"/>
              <a:gd name="connsiteY9" fmla="*/ 1781779 h 4345947"/>
              <a:gd name="connsiteX10" fmla="*/ 4667298 w 15495553"/>
              <a:gd name="connsiteY10" fmla="*/ 4345947 h 4345947"/>
              <a:gd name="connsiteX11" fmla="*/ 4258922 w 15495553"/>
              <a:gd name="connsiteY11" fmla="*/ 1743621 h 4345947"/>
              <a:gd name="connsiteX12" fmla="*/ 0 w 15495553"/>
              <a:gd name="connsiteY12" fmla="*/ 1772238 h 4345947"/>
              <a:gd name="connsiteX13" fmla="*/ 0 w 15495553"/>
              <a:gd name="connsiteY13" fmla="*/ 1476865 h 4345947"/>
              <a:gd name="connsiteX14" fmla="*/ 0 w 15495553"/>
              <a:gd name="connsiteY14" fmla="*/ 1033806 h 4345947"/>
              <a:gd name="connsiteX15" fmla="*/ 0 w 15495553"/>
              <a:gd name="connsiteY15" fmla="*/ 1033806 h 4345947"/>
              <a:gd name="connsiteX16" fmla="*/ 0 w 15495553"/>
              <a:gd name="connsiteY16" fmla="*/ 0 h 4345947"/>
              <a:gd name="connsiteX0" fmla="*/ 0 w 15495553"/>
              <a:gd name="connsiteY0" fmla="*/ 0 h 4345947"/>
              <a:gd name="connsiteX1" fmla="*/ 2582592 w 15495553"/>
              <a:gd name="connsiteY1" fmla="*/ 0 h 4345947"/>
              <a:gd name="connsiteX2" fmla="*/ 2582592 w 15495553"/>
              <a:gd name="connsiteY2" fmla="*/ 0 h 4345947"/>
              <a:gd name="connsiteX3" fmla="*/ 6456480 w 15495553"/>
              <a:gd name="connsiteY3" fmla="*/ 0 h 4345947"/>
              <a:gd name="connsiteX4" fmla="*/ 15495553 w 15495553"/>
              <a:gd name="connsiteY4" fmla="*/ 0 h 4345947"/>
              <a:gd name="connsiteX5" fmla="*/ 15495553 w 15495553"/>
              <a:gd name="connsiteY5" fmla="*/ 1033806 h 4345947"/>
              <a:gd name="connsiteX6" fmla="*/ 15495553 w 15495553"/>
              <a:gd name="connsiteY6" fmla="*/ 1033806 h 4345947"/>
              <a:gd name="connsiteX7" fmla="*/ 15495553 w 15495553"/>
              <a:gd name="connsiteY7" fmla="*/ 1476865 h 4345947"/>
              <a:gd name="connsiteX8" fmla="*/ 15495553 w 15495553"/>
              <a:gd name="connsiteY8" fmla="*/ 1772238 h 4345947"/>
              <a:gd name="connsiteX9" fmla="*/ 5076937 w 15495553"/>
              <a:gd name="connsiteY9" fmla="*/ 1781779 h 4345947"/>
              <a:gd name="connsiteX10" fmla="*/ 4667298 w 15495553"/>
              <a:gd name="connsiteY10" fmla="*/ 4345947 h 4345947"/>
              <a:gd name="connsiteX11" fmla="*/ 4254343 w 15495553"/>
              <a:gd name="connsiteY11" fmla="*/ 1781778 h 4345947"/>
              <a:gd name="connsiteX12" fmla="*/ 0 w 15495553"/>
              <a:gd name="connsiteY12" fmla="*/ 1772238 h 4345947"/>
              <a:gd name="connsiteX13" fmla="*/ 0 w 15495553"/>
              <a:gd name="connsiteY13" fmla="*/ 1476865 h 4345947"/>
              <a:gd name="connsiteX14" fmla="*/ 0 w 15495553"/>
              <a:gd name="connsiteY14" fmla="*/ 1033806 h 4345947"/>
              <a:gd name="connsiteX15" fmla="*/ 0 w 15495553"/>
              <a:gd name="connsiteY15" fmla="*/ 1033806 h 4345947"/>
              <a:gd name="connsiteX16" fmla="*/ 0 w 15495553"/>
              <a:gd name="connsiteY16" fmla="*/ 0 h 4345947"/>
              <a:gd name="connsiteX0" fmla="*/ 0 w 15495553"/>
              <a:gd name="connsiteY0" fmla="*/ 0 h 4345947"/>
              <a:gd name="connsiteX1" fmla="*/ 2582592 w 15495553"/>
              <a:gd name="connsiteY1" fmla="*/ 0 h 4345947"/>
              <a:gd name="connsiteX2" fmla="*/ 2582592 w 15495553"/>
              <a:gd name="connsiteY2" fmla="*/ 0 h 4345947"/>
              <a:gd name="connsiteX3" fmla="*/ 6456480 w 15495553"/>
              <a:gd name="connsiteY3" fmla="*/ 0 h 4345947"/>
              <a:gd name="connsiteX4" fmla="*/ 15495553 w 15495553"/>
              <a:gd name="connsiteY4" fmla="*/ 0 h 4345947"/>
              <a:gd name="connsiteX5" fmla="*/ 15495553 w 15495553"/>
              <a:gd name="connsiteY5" fmla="*/ 1033806 h 4345947"/>
              <a:gd name="connsiteX6" fmla="*/ 15495553 w 15495553"/>
              <a:gd name="connsiteY6" fmla="*/ 1033806 h 4345947"/>
              <a:gd name="connsiteX7" fmla="*/ 15495553 w 15495553"/>
              <a:gd name="connsiteY7" fmla="*/ 1476865 h 4345947"/>
              <a:gd name="connsiteX8" fmla="*/ 15495553 w 15495553"/>
              <a:gd name="connsiteY8" fmla="*/ 1772238 h 4345947"/>
              <a:gd name="connsiteX9" fmla="*/ 5083808 w 15495553"/>
              <a:gd name="connsiteY9" fmla="*/ 1781779 h 4345947"/>
              <a:gd name="connsiteX10" fmla="*/ 4667298 w 15495553"/>
              <a:gd name="connsiteY10" fmla="*/ 4345947 h 4345947"/>
              <a:gd name="connsiteX11" fmla="*/ 4254343 w 15495553"/>
              <a:gd name="connsiteY11" fmla="*/ 1781778 h 4345947"/>
              <a:gd name="connsiteX12" fmla="*/ 0 w 15495553"/>
              <a:gd name="connsiteY12" fmla="*/ 1772238 h 4345947"/>
              <a:gd name="connsiteX13" fmla="*/ 0 w 15495553"/>
              <a:gd name="connsiteY13" fmla="*/ 1476865 h 4345947"/>
              <a:gd name="connsiteX14" fmla="*/ 0 w 15495553"/>
              <a:gd name="connsiteY14" fmla="*/ 1033806 h 4345947"/>
              <a:gd name="connsiteX15" fmla="*/ 0 w 15495553"/>
              <a:gd name="connsiteY15" fmla="*/ 1033806 h 4345947"/>
              <a:gd name="connsiteX16" fmla="*/ 0 w 15495553"/>
              <a:gd name="connsiteY16" fmla="*/ 0 h 4345947"/>
              <a:gd name="connsiteX0" fmla="*/ 0 w 15495553"/>
              <a:gd name="connsiteY0" fmla="*/ 0 h 4224321"/>
              <a:gd name="connsiteX1" fmla="*/ 2582592 w 15495553"/>
              <a:gd name="connsiteY1" fmla="*/ 0 h 4224321"/>
              <a:gd name="connsiteX2" fmla="*/ 2582592 w 15495553"/>
              <a:gd name="connsiteY2" fmla="*/ 0 h 4224321"/>
              <a:gd name="connsiteX3" fmla="*/ 6456480 w 15495553"/>
              <a:gd name="connsiteY3" fmla="*/ 0 h 4224321"/>
              <a:gd name="connsiteX4" fmla="*/ 15495553 w 15495553"/>
              <a:gd name="connsiteY4" fmla="*/ 0 h 4224321"/>
              <a:gd name="connsiteX5" fmla="*/ 15495553 w 15495553"/>
              <a:gd name="connsiteY5" fmla="*/ 1033806 h 4224321"/>
              <a:gd name="connsiteX6" fmla="*/ 15495553 w 15495553"/>
              <a:gd name="connsiteY6" fmla="*/ 1033806 h 4224321"/>
              <a:gd name="connsiteX7" fmla="*/ 15495553 w 15495553"/>
              <a:gd name="connsiteY7" fmla="*/ 1476865 h 4224321"/>
              <a:gd name="connsiteX8" fmla="*/ 15495553 w 15495553"/>
              <a:gd name="connsiteY8" fmla="*/ 1772238 h 4224321"/>
              <a:gd name="connsiteX9" fmla="*/ 5083808 w 15495553"/>
              <a:gd name="connsiteY9" fmla="*/ 1781779 h 4224321"/>
              <a:gd name="connsiteX10" fmla="*/ 4044369 w 15495553"/>
              <a:gd name="connsiteY10" fmla="*/ 4224321 h 4224321"/>
              <a:gd name="connsiteX11" fmla="*/ 4254343 w 15495553"/>
              <a:gd name="connsiteY11" fmla="*/ 1781778 h 4224321"/>
              <a:gd name="connsiteX12" fmla="*/ 0 w 15495553"/>
              <a:gd name="connsiteY12" fmla="*/ 1772238 h 4224321"/>
              <a:gd name="connsiteX13" fmla="*/ 0 w 15495553"/>
              <a:gd name="connsiteY13" fmla="*/ 1476865 h 4224321"/>
              <a:gd name="connsiteX14" fmla="*/ 0 w 15495553"/>
              <a:gd name="connsiteY14" fmla="*/ 1033806 h 4224321"/>
              <a:gd name="connsiteX15" fmla="*/ 0 w 15495553"/>
              <a:gd name="connsiteY15" fmla="*/ 1033806 h 4224321"/>
              <a:gd name="connsiteX16" fmla="*/ 0 w 15495553"/>
              <a:gd name="connsiteY16" fmla="*/ 0 h 4224321"/>
              <a:gd name="connsiteX0" fmla="*/ 0 w 15495553"/>
              <a:gd name="connsiteY0" fmla="*/ 0 h 4229091"/>
              <a:gd name="connsiteX1" fmla="*/ 2582592 w 15495553"/>
              <a:gd name="connsiteY1" fmla="*/ 0 h 4229091"/>
              <a:gd name="connsiteX2" fmla="*/ 2582592 w 15495553"/>
              <a:gd name="connsiteY2" fmla="*/ 0 h 4229091"/>
              <a:gd name="connsiteX3" fmla="*/ 6456480 w 15495553"/>
              <a:gd name="connsiteY3" fmla="*/ 0 h 4229091"/>
              <a:gd name="connsiteX4" fmla="*/ 15495553 w 15495553"/>
              <a:gd name="connsiteY4" fmla="*/ 0 h 4229091"/>
              <a:gd name="connsiteX5" fmla="*/ 15495553 w 15495553"/>
              <a:gd name="connsiteY5" fmla="*/ 1033806 h 4229091"/>
              <a:gd name="connsiteX6" fmla="*/ 15495553 w 15495553"/>
              <a:gd name="connsiteY6" fmla="*/ 1033806 h 4229091"/>
              <a:gd name="connsiteX7" fmla="*/ 15495553 w 15495553"/>
              <a:gd name="connsiteY7" fmla="*/ 1476865 h 4229091"/>
              <a:gd name="connsiteX8" fmla="*/ 15495553 w 15495553"/>
              <a:gd name="connsiteY8" fmla="*/ 1772238 h 4229091"/>
              <a:gd name="connsiteX9" fmla="*/ 5083808 w 15495553"/>
              <a:gd name="connsiteY9" fmla="*/ 1781779 h 4229091"/>
              <a:gd name="connsiteX10" fmla="*/ 3848719 w 15495553"/>
              <a:gd name="connsiteY10" fmla="*/ 4229091 h 4229091"/>
              <a:gd name="connsiteX11" fmla="*/ 4254343 w 15495553"/>
              <a:gd name="connsiteY11" fmla="*/ 1781778 h 4229091"/>
              <a:gd name="connsiteX12" fmla="*/ 0 w 15495553"/>
              <a:gd name="connsiteY12" fmla="*/ 1772238 h 4229091"/>
              <a:gd name="connsiteX13" fmla="*/ 0 w 15495553"/>
              <a:gd name="connsiteY13" fmla="*/ 1476865 h 4229091"/>
              <a:gd name="connsiteX14" fmla="*/ 0 w 15495553"/>
              <a:gd name="connsiteY14" fmla="*/ 1033806 h 4229091"/>
              <a:gd name="connsiteX15" fmla="*/ 0 w 15495553"/>
              <a:gd name="connsiteY15" fmla="*/ 1033806 h 4229091"/>
              <a:gd name="connsiteX16" fmla="*/ 0 w 15495553"/>
              <a:gd name="connsiteY16" fmla="*/ 0 h 4229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495553" h="4229091">
                <a:moveTo>
                  <a:pt x="0" y="0"/>
                </a:moveTo>
                <a:lnTo>
                  <a:pt x="2582592" y="0"/>
                </a:lnTo>
                <a:lnTo>
                  <a:pt x="2582592" y="0"/>
                </a:lnTo>
                <a:lnTo>
                  <a:pt x="6456480" y="0"/>
                </a:lnTo>
                <a:lnTo>
                  <a:pt x="15495553" y="0"/>
                </a:lnTo>
                <a:lnTo>
                  <a:pt x="15495553" y="1033806"/>
                </a:lnTo>
                <a:lnTo>
                  <a:pt x="15495553" y="1033806"/>
                </a:lnTo>
                <a:lnTo>
                  <a:pt x="15495553" y="1476865"/>
                </a:lnTo>
                <a:lnTo>
                  <a:pt x="15495553" y="1772238"/>
                </a:lnTo>
                <a:lnTo>
                  <a:pt x="5083808" y="1781779"/>
                </a:lnTo>
                <a:lnTo>
                  <a:pt x="3848719" y="4229091"/>
                </a:lnTo>
                <a:lnTo>
                  <a:pt x="4254343" y="1781778"/>
                </a:lnTo>
                <a:lnTo>
                  <a:pt x="0" y="1772238"/>
                </a:lnTo>
                <a:lnTo>
                  <a:pt x="0" y="1476865"/>
                </a:lnTo>
                <a:lnTo>
                  <a:pt x="0" y="1033806"/>
                </a:lnTo>
                <a:lnTo>
                  <a:pt x="0" y="103380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1" compatLnSpc="1">
            <a:prstTxWarp prst="textNoShape">
              <a:avLst/>
            </a:prstTxWarp>
          </a:bodyPr>
          <a:lstStyle/>
          <a:p>
            <a:pPr defTabSz="2195513" eaLnBrk="0" hangingPunct="0"/>
            <a:r>
              <a:rPr kumimoji="0" lang="en-US" sz="4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You control the body, you produce speech, thoughts,</a:t>
            </a:r>
            <a:r>
              <a:rPr kumimoji="0" lang="en-US" sz="43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 </a:t>
            </a:r>
            <a:r>
              <a:rPr kumimoji="0" lang="en-US" sz="4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and </a:t>
            </a:r>
            <a:r>
              <a:rPr kumimoji="0" lang="en-US" sz="43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ahoma" charset="0"/>
              </a:rPr>
              <a:t>. </a:t>
            </a:r>
            <a:r>
              <a:rPr kumimoji="0" lang="en-US" sz="4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feelings; and </a:t>
            </a:r>
            <a:r>
              <a:rPr kumimoji="0" lang="en-US" sz="43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you </a:t>
            </a:r>
            <a:r>
              <a:rPr lang="en-US" sz="4300" dirty="0">
                <a:latin typeface="Tahoma" charset="0"/>
              </a:rPr>
              <a:t>only have Focal Awareness.</a:t>
            </a:r>
            <a:endParaRPr kumimoji="0" lang="en-US" sz="43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38894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614">
        <p:fade/>
      </p:transition>
    </mc:Choice>
    <mc:Fallback xmlns="">
      <p:transition spd="med" advTm="9614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268D8E-CBF0-4B45-A612-89A4CA666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Are You?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5703D8-F91C-4236-A14B-A1813E6AD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FA7B1-9781-4CDD-AD7A-615476979112}" type="slidenum">
              <a:rPr lang="en-US" smtClean="0"/>
              <a:pPr>
                <a:defRPr/>
              </a:pPr>
              <a:t>97</a:t>
            </a:fld>
            <a:endParaRPr lang="en-US" dirty="0"/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4925425F-9C32-451F-9825-BFD19D007556}"/>
              </a:ext>
            </a:extLst>
          </p:cNvPr>
          <p:cNvGrpSpPr/>
          <p:nvPr/>
        </p:nvGrpSpPr>
        <p:grpSpPr>
          <a:xfrm>
            <a:off x="9273184" y="2651760"/>
            <a:ext cx="3477616" cy="6298945"/>
            <a:chOff x="863600" y="2673846"/>
            <a:chExt cx="3477616" cy="6298945"/>
          </a:xfrm>
        </p:grpSpPr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2A72744C-4511-4FD1-A72F-1365E58F64FB}"/>
                </a:ext>
              </a:extLst>
            </p:cNvPr>
            <p:cNvGrpSpPr/>
            <p:nvPr/>
          </p:nvGrpSpPr>
          <p:grpSpPr>
            <a:xfrm>
              <a:off x="863600" y="4126470"/>
              <a:ext cx="3477616" cy="4846321"/>
              <a:chOff x="11915913" y="4126470"/>
              <a:chExt cx="3477616" cy="4846321"/>
            </a:xfrm>
          </p:grpSpPr>
          <p:grpSp>
            <p:nvGrpSpPr>
              <p:cNvPr id="69" name="Group 68">
                <a:extLst>
                  <a:ext uri="{FF2B5EF4-FFF2-40B4-BE49-F238E27FC236}">
                    <a16:creationId xmlns:a16="http://schemas.microsoft.com/office/drawing/2014/main" id="{ABE29A06-F4CD-4F83-9606-B327C34BA56F}"/>
                  </a:ext>
                </a:extLst>
              </p:cNvPr>
              <p:cNvGrpSpPr/>
              <p:nvPr/>
            </p:nvGrpSpPr>
            <p:grpSpPr>
              <a:xfrm>
                <a:off x="11915913" y="4126470"/>
                <a:ext cx="3477616" cy="4846321"/>
                <a:chOff x="3987800" y="26890688"/>
                <a:chExt cx="2286000" cy="3185714"/>
              </a:xfrm>
              <a:solidFill>
                <a:schemeClr val="accent3">
                  <a:lumMod val="20000"/>
                  <a:lumOff val="80000"/>
                </a:schemeClr>
              </a:solidFill>
            </p:grpSpPr>
            <p:sp>
              <p:nvSpPr>
                <p:cNvPr id="71" name="Rounded Rectangle 63">
                  <a:extLst>
                    <a:ext uri="{FF2B5EF4-FFF2-40B4-BE49-F238E27FC236}">
                      <a16:creationId xmlns:a16="http://schemas.microsoft.com/office/drawing/2014/main" id="{C6982653-DF4B-4DDA-A3AF-1EC65151155B}"/>
                    </a:ext>
                  </a:extLst>
                </p:cNvPr>
                <p:cNvSpPr/>
                <p:nvPr/>
              </p:nvSpPr>
              <p:spPr bwMode="auto">
                <a:xfrm>
                  <a:off x="3987800" y="26890688"/>
                  <a:ext cx="2286000" cy="3185714"/>
                </a:xfrm>
                <a:prstGeom prst="roundRect">
                  <a:avLst/>
                </a:prstGeom>
                <a:solidFill>
                  <a:srgbClr val="E8E8E8"/>
                </a:solidFill>
                <a:ln w="222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1" compatLnSpc="1">
                  <a:prstTxWarp prst="textNoShape">
                    <a:avLst/>
                  </a:prstTxWarp>
                </a:bodyPr>
                <a:lstStyle/>
                <a:p>
                  <a:pPr algn="ctr" defTabSz="2195513"/>
                  <a:r>
                    <a:rPr lang="en-US" sz="3200" b="1" dirty="0">
                      <a:latin typeface="Tahoma" charset="0"/>
                    </a:rPr>
                    <a:t>Human</a:t>
                  </a:r>
                  <a:br>
                    <a:rPr lang="en-US" sz="3200" b="1" dirty="0">
                      <a:latin typeface="Tahoma" charset="0"/>
                    </a:rPr>
                  </a:br>
                  <a:r>
                    <a:rPr lang="en-US" sz="3200" b="1" u="sng" dirty="0">
                      <a:latin typeface="Tahoma" charset="0"/>
                    </a:rPr>
                    <a:t>self-model:</a:t>
                  </a:r>
                </a:p>
                <a:p>
                  <a:pPr algn="ctr" defTabSz="2195513"/>
                  <a:endParaRPr lang="en-US" sz="3200" b="1" dirty="0">
                    <a:latin typeface="Tahoma" charset="0"/>
                  </a:endParaRPr>
                </a:p>
              </p:txBody>
            </p:sp>
            <p:sp>
              <p:nvSpPr>
                <p:cNvPr id="72" name="Rounded Rectangle 41">
                  <a:extLst>
                    <a:ext uri="{FF2B5EF4-FFF2-40B4-BE49-F238E27FC236}">
                      <a16:creationId xmlns:a16="http://schemas.microsoft.com/office/drawing/2014/main" id="{3EEC8E81-4C17-4AE5-B65A-7C86DC6171AA}"/>
                    </a:ext>
                  </a:extLst>
                </p:cNvPr>
                <p:cNvSpPr/>
                <p:nvPr/>
              </p:nvSpPr>
              <p:spPr bwMode="auto">
                <a:xfrm>
                  <a:off x="4170028" y="27904850"/>
                  <a:ext cx="1923449" cy="781401"/>
                </a:xfrm>
                <a:prstGeom prst="roundRect">
                  <a:avLst/>
                </a:prstGeom>
                <a:solidFill>
                  <a:srgbClr val="ADEFD1"/>
                </a:solidFill>
                <a:ln w="222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1" compatLnSpc="1">
                  <a:prstTxWarp prst="textNoShape">
                    <a:avLst/>
                  </a:prstTxWarp>
                </a:bodyPr>
                <a:lstStyle/>
                <a:p>
                  <a:pPr algn="ctr" defTabSz="2195513"/>
                  <a:r>
                    <a:rPr lang="en-US" sz="3200" b="1" dirty="0">
                      <a:latin typeface="Tahoma" charset="0"/>
                    </a:rPr>
                    <a:t>Modeler</a:t>
                  </a:r>
                  <a:br>
                    <a:rPr lang="en-US" sz="3200" b="1" dirty="0">
                      <a:latin typeface="Tahoma" charset="0"/>
                    </a:rPr>
                  </a:br>
                  <a:r>
                    <a:rPr lang="en-US" sz="3200" b="1" dirty="0">
                      <a:latin typeface="Tahoma" charset="0"/>
                    </a:rPr>
                    <a:t>self-model</a:t>
                  </a:r>
                </a:p>
              </p:txBody>
            </p:sp>
          </p:grpSp>
          <p:sp>
            <p:nvSpPr>
              <p:cNvPr id="70" name="Rounded Rectangle 40">
                <a:extLst>
                  <a:ext uri="{FF2B5EF4-FFF2-40B4-BE49-F238E27FC236}">
                    <a16:creationId xmlns:a16="http://schemas.microsoft.com/office/drawing/2014/main" id="{5BED6148-532E-45A1-B2F1-8ED27B84A0D1}"/>
                  </a:ext>
                </a:extLst>
              </p:cNvPr>
              <p:cNvSpPr/>
              <p:nvPr/>
            </p:nvSpPr>
            <p:spPr bwMode="auto">
              <a:xfrm>
                <a:off x="12190233" y="7345680"/>
                <a:ext cx="2926080" cy="1188720"/>
              </a:xfrm>
              <a:prstGeom prst="roundRect">
                <a:avLst/>
              </a:prstGeom>
              <a:solidFill>
                <a:srgbClr val="9999FF"/>
              </a:solidFill>
              <a:ln w="222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1" compatLnSpc="1">
                <a:prstTxWarp prst="textNoShape">
                  <a:avLst/>
                </a:prstTxWarp>
              </a:bodyPr>
              <a:lstStyle/>
              <a:p>
                <a:pPr algn="ctr" defTabSz="2195513"/>
                <a:r>
                  <a:rPr lang="en-US" sz="3200" b="1" dirty="0">
                    <a:latin typeface="Tahoma" charset="0"/>
                  </a:rPr>
                  <a:t>Controller</a:t>
                </a:r>
                <a:br>
                  <a:rPr lang="en-US" sz="3200" b="1" dirty="0">
                    <a:latin typeface="Tahoma" charset="0"/>
                  </a:rPr>
                </a:br>
                <a:r>
                  <a:rPr lang="en-US" sz="3200" b="1" dirty="0">
                    <a:latin typeface="Tahoma" charset="0"/>
                  </a:rPr>
                  <a:t>self-model</a:t>
                </a:r>
              </a:p>
            </p:txBody>
          </p:sp>
        </p:grp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8A058B08-17FD-4295-AE10-A3346E19539E}"/>
                </a:ext>
              </a:extLst>
            </p:cNvPr>
            <p:cNvSpPr txBox="1"/>
            <p:nvPr/>
          </p:nvSpPr>
          <p:spPr>
            <a:xfrm>
              <a:off x="1925134" y="2673846"/>
              <a:ext cx="1351652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/>
                <a:t>Flow</a:t>
              </a:r>
              <a:br>
                <a:rPr lang="en-US" sz="4000" dirty="0"/>
              </a:br>
              <a:r>
                <a:rPr lang="en-US" sz="4000" dirty="0"/>
                <a:t>State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58808842-C7CA-47FB-AF87-3E29426B7963}"/>
              </a:ext>
            </a:extLst>
          </p:cNvPr>
          <p:cNvGrpSpPr/>
          <p:nvPr/>
        </p:nvGrpSpPr>
        <p:grpSpPr>
          <a:xfrm>
            <a:off x="5091057" y="2651760"/>
            <a:ext cx="3477616" cy="6271566"/>
            <a:chOff x="11406784" y="2723562"/>
            <a:chExt cx="3477616" cy="6271566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D881002C-CD68-4D7D-AD6B-442F80D067CB}"/>
                </a:ext>
              </a:extLst>
            </p:cNvPr>
            <p:cNvGrpSpPr/>
            <p:nvPr/>
          </p:nvGrpSpPr>
          <p:grpSpPr>
            <a:xfrm>
              <a:off x="11406784" y="4148808"/>
              <a:ext cx="3477616" cy="4846320"/>
              <a:chOff x="7201991" y="4126466"/>
              <a:chExt cx="3477616" cy="4846320"/>
            </a:xfrm>
          </p:grpSpPr>
          <p:sp>
            <p:nvSpPr>
              <p:cNvPr id="42" name="Rounded Rectangle 63">
                <a:extLst>
                  <a:ext uri="{FF2B5EF4-FFF2-40B4-BE49-F238E27FC236}">
                    <a16:creationId xmlns:a16="http://schemas.microsoft.com/office/drawing/2014/main" id="{DFB5A331-A8C8-4744-B4B3-B3F03313D381}"/>
                  </a:ext>
                </a:extLst>
              </p:cNvPr>
              <p:cNvSpPr/>
              <p:nvPr/>
            </p:nvSpPr>
            <p:spPr bwMode="auto">
              <a:xfrm>
                <a:off x="7201991" y="4126466"/>
                <a:ext cx="3477616" cy="4846320"/>
              </a:xfrm>
              <a:prstGeom prst="roundRect">
                <a:avLst/>
              </a:prstGeom>
              <a:solidFill>
                <a:srgbClr val="E8E8E8"/>
              </a:solidFill>
              <a:ln w="222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1" compatLnSpc="1">
                <a:prstTxWarp prst="textNoShape">
                  <a:avLst/>
                </a:prstTxWarp>
              </a:bodyPr>
              <a:lstStyle/>
              <a:p>
                <a:pPr algn="ctr" defTabSz="2195513"/>
                <a:r>
                  <a:rPr lang="en-US" sz="3200" b="1" dirty="0">
                    <a:latin typeface="Tahoma" charset="0"/>
                  </a:rPr>
                  <a:t>Human</a:t>
                </a:r>
                <a:br>
                  <a:rPr lang="en-US" sz="3200" b="1" dirty="0">
                    <a:latin typeface="Tahoma" charset="0"/>
                  </a:rPr>
                </a:br>
                <a:r>
                  <a:rPr lang="en-US" sz="3200" b="1" u="sng" dirty="0">
                    <a:latin typeface="Tahoma" charset="0"/>
                  </a:rPr>
                  <a:t>self-model:</a:t>
                </a:r>
              </a:p>
              <a:p>
                <a:pPr algn="ctr" defTabSz="2195513"/>
                <a:endParaRPr lang="en-US" sz="3200" b="1" dirty="0">
                  <a:latin typeface="Tahoma" charset="0"/>
                </a:endParaRPr>
              </a:p>
            </p:txBody>
          </p:sp>
          <p:sp>
            <p:nvSpPr>
              <p:cNvPr id="54" name="Rounded Rectangle 40">
                <a:extLst>
                  <a:ext uri="{FF2B5EF4-FFF2-40B4-BE49-F238E27FC236}">
                    <a16:creationId xmlns:a16="http://schemas.microsoft.com/office/drawing/2014/main" id="{97C2F245-E793-4BCA-AEE3-BD96DCDD36E4}"/>
                  </a:ext>
                </a:extLst>
              </p:cNvPr>
              <p:cNvSpPr/>
              <p:nvPr/>
            </p:nvSpPr>
            <p:spPr bwMode="auto">
              <a:xfrm>
                <a:off x="7477759" y="5646938"/>
                <a:ext cx="2926080" cy="1554480"/>
              </a:xfrm>
              <a:prstGeom prst="roundRect">
                <a:avLst/>
              </a:prstGeom>
              <a:solidFill>
                <a:srgbClr val="9999FF"/>
              </a:solidFill>
              <a:ln w="222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1" compatLnSpc="1">
                <a:prstTxWarp prst="textNoShape">
                  <a:avLst/>
                </a:prstTxWarp>
              </a:bodyPr>
              <a:lstStyle/>
              <a:p>
                <a:pPr algn="ctr" defTabSz="2195513"/>
                <a:r>
                  <a:rPr lang="en-US" sz="3200" b="1" dirty="0">
                    <a:latin typeface="Tahoma" charset="0"/>
                  </a:rPr>
                  <a:t>Controller</a:t>
                </a:r>
                <a:br>
                  <a:rPr lang="en-US" sz="3200" b="1" dirty="0">
                    <a:latin typeface="Tahoma" charset="0"/>
                  </a:rPr>
                </a:br>
                <a:r>
                  <a:rPr lang="en-US" sz="3200" b="1" dirty="0">
                    <a:latin typeface="Tahoma" charset="0"/>
                  </a:rPr>
                  <a:t>self-model</a:t>
                </a:r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F4E05636-13C4-4F69-B775-88A685CB5A13}"/>
                </a:ext>
              </a:extLst>
            </p:cNvPr>
            <p:cNvSpPr txBox="1"/>
            <p:nvPr/>
          </p:nvSpPr>
          <p:spPr>
            <a:xfrm>
              <a:off x="11792791" y="2723562"/>
              <a:ext cx="2705612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dirty="0"/>
                <a:t>…With</a:t>
              </a:r>
              <a:br>
                <a:rPr lang="en-US" sz="4000" dirty="0"/>
              </a:br>
              <a:r>
                <a:rPr lang="en-US" sz="4000" dirty="0"/>
                <a:t> Meditation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ADF13DA-9706-47EB-AD3D-E8DC041E083B}"/>
              </a:ext>
            </a:extLst>
          </p:cNvPr>
          <p:cNvGrpSpPr/>
          <p:nvPr/>
        </p:nvGrpSpPr>
        <p:grpSpPr>
          <a:xfrm>
            <a:off x="917836" y="2651760"/>
            <a:ext cx="3477615" cy="6263640"/>
            <a:chOff x="3253385" y="2731488"/>
            <a:chExt cx="3477615" cy="6263640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15EA4B5C-0DC5-42A3-B2F7-108E6A02E6F8}"/>
                </a:ext>
              </a:extLst>
            </p:cNvPr>
            <p:cNvGrpSpPr/>
            <p:nvPr/>
          </p:nvGrpSpPr>
          <p:grpSpPr>
            <a:xfrm>
              <a:off x="3253385" y="4148807"/>
              <a:ext cx="3477615" cy="4846321"/>
              <a:chOff x="2488069" y="4126469"/>
              <a:chExt cx="3477615" cy="4846321"/>
            </a:xfrm>
          </p:grpSpPr>
          <p:sp>
            <p:nvSpPr>
              <p:cNvPr id="37" name="Rounded Rectangle 63">
                <a:extLst>
                  <a:ext uri="{FF2B5EF4-FFF2-40B4-BE49-F238E27FC236}">
                    <a16:creationId xmlns:a16="http://schemas.microsoft.com/office/drawing/2014/main" id="{9061E4CB-4ADD-4213-A454-B25C8448AD35}"/>
                  </a:ext>
                </a:extLst>
              </p:cNvPr>
              <p:cNvSpPr/>
              <p:nvPr/>
            </p:nvSpPr>
            <p:spPr bwMode="auto">
              <a:xfrm>
                <a:off x="2488069" y="4126469"/>
                <a:ext cx="3477615" cy="4846321"/>
              </a:xfrm>
              <a:prstGeom prst="roundRect">
                <a:avLst/>
              </a:prstGeom>
              <a:solidFill>
                <a:srgbClr val="E8E8E8"/>
              </a:solidFill>
              <a:ln w="222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1" compatLnSpc="1">
                <a:prstTxWarp prst="textNoShape">
                  <a:avLst/>
                </a:prstTxWarp>
              </a:bodyPr>
              <a:lstStyle/>
              <a:p>
                <a:pPr algn="ctr" defTabSz="2195513"/>
                <a:r>
                  <a:rPr lang="en-US" sz="3200" b="1" dirty="0">
                    <a:latin typeface="Tahoma" charset="0"/>
                  </a:rPr>
                  <a:t>Human</a:t>
                </a:r>
                <a:br>
                  <a:rPr lang="en-US" sz="3200" b="1" dirty="0">
                    <a:latin typeface="Tahoma" charset="0"/>
                  </a:rPr>
                </a:br>
                <a:r>
                  <a:rPr lang="en-US" sz="3200" b="1" u="sng" dirty="0">
                    <a:latin typeface="Tahoma" charset="0"/>
                  </a:rPr>
                  <a:t>self-model</a:t>
                </a:r>
                <a:r>
                  <a:rPr lang="en-US" sz="3200" b="1" dirty="0">
                    <a:latin typeface="Tahoma" charset="0"/>
                  </a:rPr>
                  <a:t>:</a:t>
                </a:r>
              </a:p>
              <a:p>
                <a:pPr algn="ctr" defTabSz="2195513"/>
                <a:endParaRPr lang="en-US" sz="3200" b="1" dirty="0">
                  <a:latin typeface="Tahoma" charset="0"/>
                </a:endParaRPr>
              </a:p>
            </p:txBody>
          </p:sp>
          <p:sp>
            <p:nvSpPr>
              <p:cNvPr id="38" name="Rounded Rectangle 40">
                <a:extLst>
                  <a:ext uri="{FF2B5EF4-FFF2-40B4-BE49-F238E27FC236}">
                    <a16:creationId xmlns:a16="http://schemas.microsoft.com/office/drawing/2014/main" id="{6B5F45CB-04AC-4C72-A42F-7617526716C3}"/>
                  </a:ext>
                </a:extLst>
              </p:cNvPr>
              <p:cNvSpPr/>
              <p:nvPr/>
            </p:nvSpPr>
            <p:spPr bwMode="auto">
              <a:xfrm>
                <a:off x="2763836" y="5845062"/>
                <a:ext cx="2926080" cy="2407358"/>
              </a:xfrm>
              <a:prstGeom prst="roundRect">
                <a:avLst/>
              </a:prstGeom>
              <a:solidFill>
                <a:srgbClr val="9999FF"/>
              </a:solidFill>
              <a:ln w="222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1" compatLnSpc="1">
                <a:prstTxWarp prst="textNoShape">
                  <a:avLst/>
                </a:prstTxWarp>
              </a:bodyPr>
              <a:lstStyle/>
              <a:p>
                <a:pPr algn="ctr" defTabSz="2195513"/>
                <a:r>
                  <a:rPr lang="en-US" sz="3200" b="1" dirty="0">
                    <a:latin typeface="Tahoma" charset="0"/>
                  </a:rPr>
                  <a:t>Controller</a:t>
                </a:r>
                <a:br>
                  <a:rPr lang="en-US" sz="3200" b="1" dirty="0">
                    <a:latin typeface="Tahoma" charset="0"/>
                  </a:rPr>
                </a:br>
                <a:r>
                  <a:rPr lang="en-US" sz="3200" b="1" dirty="0">
                    <a:latin typeface="Tahoma" charset="0"/>
                  </a:rPr>
                  <a:t>self-model</a:t>
                </a: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5F0AFC7-A8A7-41F7-9C1B-46B0A01BE0DA}"/>
                </a:ext>
              </a:extLst>
            </p:cNvPr>
            <p:cNvSpPr txBox="1"/>
            <p:nvPr/>
          </p:nvSpPr>
          <p:spPr>
            <a:xfrm>
              <a:off x="4051068" y="2731488"/>
              <a:ext cx="1882247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dirty="0"/>
                <a:t>Modern</a:t>
              </a:r>
              <a:br>
                <a:rPr lang="en-US" sz="4000" dirty="0"/>
              </a:br>
              <a:r>
                <a:rPr lang="en-US" sz="4000" dirty="0"/>
                <a:t>Human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045D7E49-B841-4CDB-8620-479213927435}"/>
              </a:ext>
            </a:extLst>
          </p:cNvPr>
          <p:cNvGrpSpPr/>
          <p:nvPr/>
        </p:nvGrpSpPr>
        <p:grpSpPr>
          <a:xfrm>
            <a:off x="13441680" y="2651760"/>
            <a:ext cx="3477616" cy="6298945"/>
            <a:chOff x="863600" y="2673846"/>
            <a:chExt cx="3477616" cy="6298945"/>
          </a:xfrm>
        </p:grpSpPr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132C2340-A1C4-49B0-BB76-F8F5702ABD32}"/>
                </a:ext>
              </a:extLst>
            </p:cNvPr>
            <p:cNvGrpSpPr/>
            <p:nvPr/>
          </p:nvGrpSpPr>
          <p:grpSpPr>
            <a:xfrm>
              <a:off x="863600" y="4126470"/>
              <a:ext cx="3477616" cy="4846321"/>
              <a:chOff x="3987800" y="26890688"/>
              <a:chExt cx="2286000" cy="3185714"/>
            </a:xfrm>
            <a:solidFill>
              <a:schemeClr val="accent3">
                <a:lumMod val="20000"/>
                <a:lumOff val="80000"/>
              </a:schemeClr>
            </a:solidFill>
          </p:grpSpPr>
          <p:sp>
            <p:nvSpPr>
              <p:cNvPr id="64" name="Rounded Rectangle 63">
                <a:extLst>
                  <a:ext uri="{FF2B5EF4-FFF2-40B4-BE49-F238E27FC236}">
                    <a16:creationId xmlns:a16="http://schemas.microsoft.com/office/drawing/2014/main" id="{3D1EAA3A-4C5F-48C3-BCE2-00C2D451E731}"/>
                  </a:ext>
                </a:extLst>
              </p:cNvPr>
              <p:cNvSpPr/>
              <p:nvPr/>
            </p:nvSpPr>
            <p:spPr bwMode="auto">
              <a:xfrm>
                <a:off x="3987800" y="26890688"/>
                <a:ext cx="2286000" cy="3185714"/>
              </a:xfrm>
              <a:prstGeom prst="roundRect">
                <a:avLst/>
              </a:prstGeom>
              <a:solidFill>
                <a:srgbClr val="E8E8E8"/>
              </a:solidFill>
              <a:ln w="222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1" compatLnSpc="1">
                <a:prstTxWarp prst="textNoShape">
                  <a:avLst/>
                </a:prstTxWarp>
              </a:bodyPr>
              <a:lstStyle/>
              <a:p>
                <a:pPr algn="ctr" defTabSz="2195513"/>
                <a:r>
                  <a:rPr lang="en-US" sz="3200" b="1" dirty="0">
                    <a:latin typeface="Tahoma" charset="0"/>
                  </a:rPr>
                  <a:t>Human</a:t>
                </a:r>
                <a:br>
                  <a:rPr lang="en-US" sz="3200" b="1" dirty="0">
                    <a:latin typeface="Tahoma" charset="0"/>
                  </a:rPr>
                </a:br>
                <a:r>
                  <a:rPr lang="en-US" sz="3200" b="1" u="sng" dirty="0">
                    <a:latin typeface="Tahoma" charset="0"/>
                  </a:rPr>
                  <a:t>self-model:</a:t>
                </a:r>
              </a:p>
              <a:p>
                <a:pPr algn="ctr" defTabSz="2195513"/>
                <a:endParaRPr lang="en-US" sz="3200" b="1" dirty="0">
                  <a:latin typeface="Tahoma" charset="0"/>
                </a:endParaRPr>
              </a:p>
            </p:txBody>
          </p:sp>
          <p:sp>
            <p:nvSpPr>
              <p:cNvPr id="65" name="Rounded Rectangle 41">
                <a:extLst>
                  <a:ext uri="{FF2B5EF4-FFF2-40B4-BE49-F238E27FC236}">
                    <a16:creationId xmlns:a16="http://schemas.microsoft.com/office/drawing/2014/main" id="{D7BBB4FE-5792-47CC-9B41-B1196AD5625A}"/>
                  </a:ext>
                </a:extLst>
              </p:cNvPr>
              <p:cNvSpPr/>
              <p:nvPr/>
            </p:nvSpPr>
            <p:spPr bwMode="auto">
              <a:xfrm>
                <a:off x="4170028" y="27904841"/>
                <a:ext cx="1923449" cy="1863342"/>
              </a:xfrm>
              <a:prstGeom prst="roundRect">
                <a:avLst/>
              </a:prstGeom>
              <a:solidFill>
                <a:srgbClr val="ADEFD1"/>
              </a:solidFill>
              <a:ln w="222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1" compatLnSpc="1">
                <a:prstTxWarp prst="textNoShape">
                  <a:avLst/>
                </a:prstTxWarp>
              </a:bodyPr>
              <a:lstStyle/>
              <a:p>
                <a:pPr algn="ctr" defTabSz="2195513"/>
                <a:r>
                  <a:rPr lang="en-US" sz="3200" b="1" dirty="0">
                    <a:latin typeface="Tahoma" charset="0"/>
                  </a:rPr>
                  <a:t>Modeler</a:t>
                </a:r>
                <a:br>
                  <a:rPr lang="en-US" sz="3200" b="1" dirty="0">
                    <a:latin typeface="Tahoma" charset="0"/>
                  </a:rPr>
                </a:br>
                <a:r>
                  <a:rPr lang="en-US" sz="3200" b="1" dirty="0">
                    <a:latin typeface="Tahoma" charset="0"/>
                  </a:rPr>
                  <a:t>self-model</a:t>
                </a:r>
              </a:p>
            </p:txBody>
          </p:sp>
        </p:grp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C4EAE1C0-7E54-4B99-A8BD-3A5B250458E1}"/>
                </a:ext>
              </a:extLst>
            </p:cNvPr>
            <p:cNvSpPr txBox="1"/>
            <p:nvPr/>
          </p:nvSpPr>
          <p:spPr>
            <a:xfrm>
              <a:off x="1181732" y="2673846"/>
              <a:ext cx="2841355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dirty="0"/>
                <a:t>Enlightened</a:t>
              </a:r>
              <a:br>
                <a:rPr lang="en-US" sz="4000" dirty="0"/>
              </a:br>
              <a:r>
                <a:rPr lang="en-US" sz="4000" dirty="0"/>
                <a:t>State</a:t>
              </a:r>
            </a:p>
          </p:txBody>
        </p:sp>
      </p:grpSp>
      <p:sp>
        <p:nvSpPr>
          <p:cNvPr id="30" name="Rounded Rectangle 39">
            <a:extLst>
              <a:ext uri="{FF2B5EF4-FFF2-40B4-BE49-F238E27FC236}">
                <a16:creationId xmlns:a16="http://schemas.microsoft.com/office/drawing/2014/main" id="{ADF36425-C6A2-42C2-B823-B4F69625C7E9}"/>
              </a:ext>
            </a:extLst>
          </p:cNvPr>
          <p:cNvSpPr/>
          <p:nvPr/>
        </p:nvSpPr>
        <p:spPr bwMode="auto">
          <a:xfrm>
            <a:off x="5824025" y="7498080"/>
            <a:ext cx="2011680" cy="1188720"/>
          </a:xfrm>
          <a:prstGeom prst="roundRect">
            <a:avLst/>
          </a:prstGeom>
          <a:solidFill>
            <a:srgbClr val="ADEFD1"/>
          </a:solidFill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 defTabSz="2195513" eaLnBrk="0" hangingPunct="0"/>
            <a:r>
              <a:rPr lang="en-US" sz="2400" b="1" dirty="0">
                <a:latin typeface="Tahoma" charset="0"/>
              </a:rPr>
              <a:t>Modeler</a:t>
            </a:r>
            <a:br>
              <a:rPr lang="en-US" sz="2400" b="1" dirty="0">
                <a:latin typeface="Tahoma" charset="0"/>
              </a:rPr>
            </a:br>
            <a:r>
              <a:rPr lang="en-US" sz="2400" b="1" dirty="0">
                <a:latin typeface="Tahoma" charset="0"/>
              </a:rPr>
              <a:t>self-model</a:t>
            </a:r>
          </a:p>
        </p:txBody>
      </p:sp>
      <p:sp>
        <p:nvSpPr>
          <p:cNvPr id="3" name="Speech Bubble: Rectangle 2">
            <a:extLst>
              <a:ext uri="{FF2B5EF4-FFF2-40B4-BE49-F238E27FC236}">
                <a16:creationId xmlns:a16="http://schemas.microsoft.com/office/drawing/2014/main" id="{F6552848-BDEF-4B7F-96FF-6971E59DDE5A}"/>
              </a:ext>
            </a:extLst>
          </p:cNvPr>
          <p:cNvSpPr/>
          <p:nvPr/>
        </p:nvSpPr>
        <p:spPr bwMode="auto">
          <a:xfrm>
            <a:off x="402336" y="448056"/>
            <a:ext cx="14813280" cy="3685312"/>
          </a:xfrm>
          <a:custGeom>
            <a:avLst/>
            <a:gdLst>
              <a:gd name="connsiteX0" fmla="*/ 0 w 15495553"/>
              <a:gd name="connsiteY0" fmla="*/ 0 h 1772238"/>
              <a:gd name="connsiteX1" fmla="*/ 2582592 w 15495553"/>
              <a:gd name="connsiteY1" fmla="*/ 0 h 1772238"/>
              <a:gd name="connsiteX2" fmla="*/ 2582592 w 15495553"/>
              <a:gd name="connsiteY2" fmla="*/ 0 h 1772238"/>
              <a:gd name="connsiteX3" fmla="*/ 6456480 w 15495553"/>
              <a:gd name="connsiteY3" fmla="*/ 0 h 1772238"/>
              <a:gd name="connsiteX4" fmla="*/ 15495553 w 15495553"/>
              <a:gd name="connsiteY4" fmla="*/ 0 h 1772238"/>
              <a:gd name="connsiteX5" fmla="*/ 15495553 w 15495553"/>
              <a:gd name="connsiteY5" fmla="*/ 1033806 h 1772238"/>
              <a:gd name="connsiteX6" fmla="*/ 15495553 w 15495553"/>
              <a:gd name="connsiteY6" fmla="*/ 1033806 h 1772238"/>
              <a:gd name="connsiteX7" fmla="*/ 15495553 w 15495553"/>
              <a:gd name="connsiteY7" fmla="*/ 1476865 h 1772238"/>
              <a:gd name="connsiteX8" fmla="*/ 15495553 w 15495553"/>
              <a:gd name="connsiteY8" fmla="*/ 1772238 h 1772238"/>
              <a:gd name="connsiteX9" fmla="*/ 6456480 w 15495553"/>
              <a:gd name="connsiteY9" fmla="*/ 1772238 h 1772238"/>
              <a:gd name="connsiteX10" fmla="*/ 862018 w 15495553"/>
              <a:gd name="connsiteY10" fmla="*/ 3390770 h 1772238"/>
              <a:gd name="connsiteX11" fmla="*/ 2582592 w 15495553"/>
              <a:gd name="connsiteY11" fmla="*/ 1772238 h 1772238"/>
              <a:gd name="connsiteX12" fmla="*/ 0 w 15495553"/>
              <a:gd name="connsiteY12" fmla="*/ 1772238 h 1772238"/>
              <a:gd name="connsiteX13" fmla="*/ 0 w 15495553"/>
              <a:gd name="connsiteY13" fmla="*/ 1476865 h 1772238"/>
              <a:gd name="connsiteX14" fmla="*/ 0 w 15495553"/>
              <a:gd name="connsiteY14" fmla="*/ 1033806 h 1772238"/>
              <a:gd name="connsiteX15" fmla="*/ 0 w 15495553"/>
              <a:gd name="connsiteY15" fmla="*/ 1033806 h 1772238"/>
              <a:gd name="connsiteX16" fmla="*/ 0 w 15495553"/>
              <a:gd name="connsiteY16" fmla="*/ 0 h 1772238"/>
              <a:gd name="connsiteX0" fmla="*/ 0 w 15495553"/>
              <a:gd name="connsiteY0" fmla="*/ 0 h 3390770"/>
              <a:gd name="connsiteX1" fmla="*/ 2582592 w 15495553"/>
              <a:gd name="connsiteY1" fmla="*/ 0 h 3390770"/>
              <a:gd name="connsiteX2" fmla="*/ 2582592 w 15495553"/>
              <a:gd name="connsiteY2" fmla="*/ 0 h 3390770"/>
              <a:gd name="connsiteX3" fmla="*/ 6456480 w 15495553"/>
              <a:gd name="connsiteY3" fmla="*/ 0 h 3390770"/>
              <a:gd name="connsiteX4" fmla="*/ 15495553 w 15495553"/>
              <a:gd name="connsiteY4" fmla="*/ 0 h 3390770"/>
              <a:gd name="connsiteX5" fmla="*/ 15495553 w 15495553"/>
              <a:gd name="connsiteY5" fmla="*/ 1033806 h 3390770"/>
              <a:gd name="connsiteX6" fmla="*/ 15495553 w 15495553"/>
              <a:gd name="connsiteY6" fmla="*/ 1033806 h 3390770"/>
              <a:gd name="connsiteX7" fmla="*/ 15495553 w 15495553"/>
              <a:gd name="connsiteY7" fmla="*/ 1476865 h 3390770"/>
              <a:gd name="connsiteX8" fmla="*/ 15495553 w 15495553"/>
              <a:gd name="connsiteY8" fmla="*/ 1772238 h 3390770"/>
              <a:gd name="connsiteX9" fmla="*/ 6456480 w 15495553"/>
              <a:gd name="connsiteY9" fmla="*/ 1772238 h 3390770"/>
              <a:gd name="connsiteX10" fmla="*/ 862018 w 15495553"/>
              <a:gd name="connsiteY10" fmla="*/ 3390770 h 3390770"/>
              <a:gd name="connsiteX11" fmla="*/ 880792 w 15495553"/>
              <a:gd name="connsiteY11" fmla="*/ 1772238 h 3390770"/>
              <a:gd name="connsiteX12" fmla="*/ 0 w 15495553"/>
              <a:gd name="connsiteY12" fmla="*/ 1772238 h 3390770"/>
              <a:gd name="connsiteX13" fmla="*/ 0 w 15495553"/>
              <a:gd name="connsiteY13" fmla="*/ 1476865 h 3390770"/>
              <a:gd name="connsiteX14" fmla="*/ 0 w 15495553"/>
              <a:gd name="connsiteY14" fmla="*/ 1033806 h 3390770"/>
              <a:gd name="connsiteX15" fmla="*/ 0 w 15495553"/>
              <a:gd name="connsiteY15" fmla="*/ 1033806 h 3390770"/>
              <a:gd name="connsiteX16" fmla="*/ 0 w 15495553"/>
              <a:gd name="connsiteY16" fmla="*/ 0 h 3390770"/>
              <a:gd name="connsiteX0" fmla="*/ 0 w 15495553"/>
              <a:gd name="connsiteY0" fmla="*/ 0 h 3390770"/>
              <a:gd name="connsiteX1" fmla="*/ 2582592 w 15495553"/>
              <a:gd name="connsiteY1" fmla="*/ 0 h 3390770"/>
              <a:gd name="connsiteX2" fmla="*/ 2582592 w 15495553"/>
              <a:gd name="connsiteY2" fmla="*/ 0 h 3390770"/>
              <a:gd name="connsiteX3" fmla="*/ 6456480 w 15495553"/>
              <a:gd name="connsiteY3" fmla="*/ 0 h 3390770"/>
              <a:gd name="connsiteX4" fmla="*/ 15495553 w 15495553"/>
              <a:gd name="connsiteY4" fmla="*/ 0 h 3390770"/>
              <a:gd name="connsiteX5" fmla="*/ 15495553 w 15495553"/>
              <a:gd name="connsiteY5" fmla="*/ 1033806 h 3390770"/>
              <a:gd name="connsiteX6" fmla="*/ 15495553 w 15495553"/>
              <a:gd name="connsiteY6" fmla="*/ 1033806 h 3390770"/>
              <a:gd name="connsiteX7" fmla="*/ 15495553 w 15495553"/>
              <a:gd name="connsiteY7" fmla="*/ 1476865 h 3390770"/>
              <a:gd name="connsiteX8" fmla="*/ 15495553 w 15495553"/>
              <a:gd name="connsiteY8" fmla="*/ 1772238 h 3390770"/>
              <a:gd name="connsiteX9" fmla="*/ 1833680 w 15495553"/>
              <a:gd name="connsiteY9" fmla="*/ 1772238 h 3390770"/>
              <a:gd name="connsiteX10" fmla="*/ 862018 w 15495553"/>
              <a:gd name="connsiteY10" fmla="*/ 3390770 h 3390770"/>
              <a:gd name="connsiteX11" fmla="*/ 880792 w 15495553"/>
              <a:gd name="connsiteY11" fmla="*/ 1772238 h 3390770"/>
              <a:gd name="connsiteX12" fmla="*/ 0 w 15495553"/>
              <a:gd name="connsiteY12" fmla="*/ 1772238 h 3390770"/>
              <a:gd name="connsiteX13" fmla="*/ 0 w 15495553"/>
              <a:gd name="connsiteY13" fmla="*/ 1476865 h 3390770"/>
              <a:gd name="connsiteX14" fmla="*/ 0 w 15495553"/>
              <a:gd name="connsiteY14" fmla="*/ 1033806 h 3390770"/>
              <a:gd name="connsiteX15" fmla="*/ 0 w 15495553"/>
              <a:gd name="connsiteY15" fmla="*/ 1033806 h 3390770"/>
              <a:gd name="connsiteX16" fmla="*/ 0 w 15495553"/>
              <a:gd name="connsiteY16" fmla="*/ 0 h 3390770"/>
              <a:gd name="connsiteX0" fmla="*/ 0 w 15495553"/>
              <a:gd name="connsiteY0" fmla="*/ 0 h 4291098"/>
              <a:gd name="connsiteX1" fmla="*/ 2582592 w 15495553"/>
              <a:gd name="connsiteY1" fmla="*/ 0 h 4291098"/>
              <a:gd name="connsiteX2" fmla="*/ 2582592 w 15495553"/>
              <a:gd name="connsiteY2" fmla="*/ 0 h 4291098"/>
              <a:gd name="connsiteX3" fmla="*/ 6456480 w 15495553"/>
              <a:gd name="connsiteY3" fmla="*/ 0 h 4291098"/>
              <a:gd name="connsiteX4" fmla="*/ 15495553 w 15495553"/>
              <a:gd name="connsiteY4" fmla="*/ 0 h 4291098"/>
              <a:gd name="connsiteX5" fmla="*/ 15495553 w 15495553"/>
              <a:gd name="connsiteY5" fmla="*/ 1033806 h 4291098"/>
              <a:gd name="connsiteX6" fmla="*/ 15495553 w 15495553"/>
              <a:gd name="connsiteY6" fmla="*/ 1033806 h 4291098"/>
              <a:gd name="connsiteX7" fmla="*/ 15495553 w 15495553"/>
              <a:gd name="connsiteY7" fmla="*/ 1476865 h 4291098"/>
              <a:gd name="connsiteX8" fmla="*/ 15495553 w 15495553"/>
              <a:gd name="connsiteY8" fmla="*/ 1772238 h 4291098"/>
              <a:gd name="connsiteX9" fmla="*/ 1833680 w 15495553"/>
              <a:gd name="connsiteY9" fmla="*/ 1772238 h 4291098"/>
              <a:gd name="connsiteX10" fmla="*/ 1163143 w 15495553"/>
              <a:gd name="connsiteY10" fmla="*/ 4291098 h 4291098"/>
              <a:gd name="connsiteX11" fmla="*/ 880792 w 15495553"/>
              <a:gd name="connsiteY11" fmla="*/ 1772238 h 4291098"/>
              <a:gd name="connsiteX12" fmla="*/ 0 w 15495553"/>
              <a:gd name="connsiteY12" fmla="*/ 1772238 h 4291098"/>
              <a:gd name="connsiteX13" fmla="*/ 0 w 15495553"/>
              <a:gd name="connsiteY13" fmla="*/ 1476865 h 4291098"/>
              <a:gd name="connsiteX14" fmla="*/ 0 w 15495553"/>
              <a:gd name="connsiteY14" fmla="*/ 1033806 h 4291098"/>
              <a:gd name="connsiteX15" fmla="*/ 0 w 15495553"/>
              <a:gd name="connsiteY15" fmla="*/ 1033806 h 4291098"/>
              <a:gd name="connsiteX16" fmla="*/ 0 w 15495553"/>
              <a:gd name="connsiteY16" fmla="*/ 0 h 4291098"/>
              <a:gd name="connsiteX0" fmla="*/ 0 w 15495553"/>
              <a:gd name="connsiteY0" fmla="*/ 0 h 4291098"/>
              <a:gd name="connsiteX1" fmla="*/ 2582592 w 15495553"/>
              <a:gd name="connsiteY1" fmla="*/ 0 h 4291098"/>
              <a:gd name="connsiteX2" fmla="*/ 2582592 w 15495553"/>
              <a:gd name="connsiteY2" fmla="*/ 0 h 4291098"/>
              <a:gd name="connsiteX3" fmla="*/ 6456480 w 15495553"/>
              <a:gd name="connsiteY3" fmla="*/ 0 h 4291098"/>
              <a:gd name="connsiteX4" fmla="*/ 15495553 w 15495553"/>
              <a:gd name="connsiteY4" fmla="*/ 0 h 4291098"/>
              <a:gd name="connsiteX5" fmla="*/ 15495553 w 15495553"/>
              <a:gd name="connsiteY5" fmla="*/ 1033806 h 4291098"/>
              <a:gd name="connsiteX6" fmla="*/ 15495553 w 15495553"/>
              <a:gd name="connsiteY6" fmla="*/ 1033806 h 4291098"/>
              <a:gd name="connsiteX7" fmla="*/ 15495553 w 15495553"/>
              <a:gd name="connsiteY7" fmla="*/ 1476865 h 4291098"/>
              <a:gd name="connsiteX8" fmla="*/ 15495553 w 15495553"/>
              <a:gd name="connsiteY8" fmla="*/ 1772238 h 4291098"/>
              <a:gd name="connsiteX9" fmla="*/ 3172322 w 15495553"/>
              <a:gd name="connsiteY9" fmla="*/ 1772239 h 4291098"/>
              <a:gd name="connsiteX10" fmla="*/ 1163143 w 15495553"/>
              <a:gd name="connsiteY10" fmla="*/ 4291098 h 4291098"/>
              <a:gd name="connsiteX11" fmla="*/ 880792 w 15495553"/>
              <a:gd name="connsiteY11" fmla="*/ 1772238 h 4291098"/>
              <a:gd name="connsiteX12" fmla="*/ 0 w 15495553"/>
              <a:gd name="connsiteY12" fmla="*/ 1772238 h 4291098"/>
              <a:gd name="connsiteX13" fmla="*/ 0 w 15495553"/>
              <a:gd name="connsiteY13" fmla="*/ 1476865 h 4291098"/>
              <a:gd name="connsiteX14" fmla="*/ 0 w 15495553"/>
              <a:gd name="connsiteY14" fmla="*/ 1033806 h 4291098"/>
              <a:gd name="connsiteX15" fmla="*/ 0 w 15495553"/>
              <a:gd name="connsiteY15" fmla="*/ 1033806 h 4291098"/>
              <a:gd name="connsiteX16" fmla="*/ 0 w 15495553"/>
              <a:gd name="connsiteY16" fmla="*/ 0 h 4291098"/>
              <a:gd name="connsiteX0" fmla="*/ 0 w 15495553"/>
              <a:gd name="connsiteY0" fmla="*/ 0 h 4291098"/>
              <a:gd name="connsiteX1" fmla="*/ 2582592 w 15495553"/>
              <a:gd name="connsiteY1" fmla="*/ 0 h 4291098"/>
              <a:gd name="connsiteX2" fmla="*/ 2582592 w 15495553"/>
              <a:gd name="connsiteY2" fmla="*/ 0 h 4291098"/>
              <a:gd name="connsiteX3" fmla="*/ 6456480 w 15495553"/>
              <a:gd name="connsiteY3" fmla="*/ 0 h 4291098"/>
              <a:gd name="connsiteX4" fmla="*/ 15495553 w 15495553"/>
              <a:gd name="connsiteY4" fmla="*/ 0 h 4291098"/>
              <a:gd name="connsiteX5" fmla="*/ 15495553 w 15495553"/>
              <a:gd name="connsiteY5" fmla="*/ 1033806 h 4291098"/>
              <a:gd name="connsiteX6" fmla="*/ 15495553 w 15495553"/>
              <a:gd name="connsiteY6" fmla="*/ 1033806 h 4291098"/>
              <a:gd name="connsiteX7" fmla="*/ 15495553 w 15495553"/>
              <a:gd name="connsiteY7" fmla="*/ 1476865 h 4291098"/>
              <a:gd name="connsiteX8" fmla="*/ 15495553 w 15495553"/>
              <a:gd name="connsiteY8" fmla="*/ 1772238 h 4291098"/>
              <a:gd name="connsiteX9" fmla="*/ 3172322 w 15495553"/>
              <a:gd name="connsiteY9" fmla="*/ 1772239 h 4291098"/>
              <a:gd name="connsiteX10" fmla="*/ 1163143 w 15495553"/>
              <a:gd name="connsiteY10" fmla="*/ 4291098 h 4291098"/>
              <a:gd name="connsiteX11" fmla="*/ 1598723 w 15495553"/>
              <a:gd name="connsiteY11" fmla="*/ 1777008 h 4291098"/>
              <a:gd name="connsiteX12" fmla="*/ 0 w 15495553"/>
              <a:gd name="connsiteY12" fmla="*/ 1772238 h 4291098"/>
              <a:gd name="connsiteX13" fmla="*/ 0 w 15495553"/>
              <a:gd name="connsiteY13" fmla="*/ 1476865 h 4291098"/>
              <a:gd name="connsiteX14" fmla="*/ 0 w 15495553"/>
              <a:gd name="connsiteY14" fmla="*/ 1033806 h 4291098"/>
              <a:gd name="connsiteX15" fmla="*/ 0 w 15495553"/>
              <a:gd name="connsiteY15" fmla="*/ 1033806 h 4291098"/>
              <a:gd name="connsiteX16" fmla="*/ 0 w 15495553"/>
              <a:gd name="connsiteY16" fmla="*/ 0 h 4291098"/>
              <a:gd name="connsiteX0" fmla="*/ 0 w 15495553"/>
              <a:gd name="connsiteY0" fmla="*/ 0 h 4291098"/>
              <a:gd name="connsiteX1" fmla="*/ 2582592 w 15495553"/>
              <a:gd name="connsiteY1" fmla="*/ 0 h 4291098"/>
              <a:gd name="connsiteX2" fmla="*/ 2582592 w 15495553"/>
              <a:gd name="connsiteY2" fmla="*/ 0 h 4291098"/>
              <a:gd name="connsiteX3" fmla="*/ 6456480 w 15495553"/>
              <a:gd name="connsiteY3" fmla="*/ 0 h 4291098"/>
              <a:gd name="connsiteX4" fmla="*/ 15495553 w 15495553"/>
              <a:gd name="connsiteY4" fmla="*/ 0 h 4291098"/>
              <a:gd name="connsiteX5" fmla="*/ 15495553 w 15495553"/>
              <a:gd name="connsiteY5" fmla="*/ 1033806 h 4291098"/>
              <a:gd name="connsiteX6" fmla="*/ 15495553 w 15495553"/>
              <a:gd name="connsiteY6" fmla="*/ 1033806 h 4291098"/>
              <a:gd name="connsiteX7" fmla="*/ 15495553 w 15495553"/>
              <a:gd name="connsiteY7" fmla="*/ 1476865 h 4291098"/>
              <a:gd name="connsiteX8" fmla="*/ 15495553 w 15495553"/>
              <a:gd name="connsiteY8" fmla="*/ 1772238 h 4291098"/>
              <a:gd name="connsiteX9" fmla="*/ 3172322 w 15495553"/>
              <a:gd name="connsiteY9" fmla="*/ 1772239 h 4291098"/>
              <a:gd name="connsiteX10" fmla="*/ 1163143 w 15495553"/>
              <a:gd name="connsiteY10" fmla="*/ 4291098 h 4291098"/>
              <a:gd name="connsiteX11" fmla="*/ 2354045 w 15495553"/>
              <a:gd name="connsiteY11" fmla="*/ 1781778 h 4291098"/>
              <a:gd name="connsiteX12" fmla="*/ 0 w 15495553"/>
              <a:gd name="connsiteY12" fmla="*/ 1772238 h 4291098"/>
              <a:gd name="connsiteX13" fmla="*/ 0 w 15495553"/>
              <a:gd name="connsiteY13" fmla="*/ 1476865 h 4291098"/>
              <a:gd name="connsiteX14" fmla="*/ 0 w 15495553"/>
              <a:gd name="connsiteY14" fmla="*/ 1033806 h 4291098"/>
              <a:gd name="connsiteX15" fmla="*/ 0 w 15495553"/>
              <a:gd name="connsiteY15" fmla="*/ 1033806 h 4291098"/>
              <a:gd name="connsiteX16" fmla="*/ 0 w 15495553"/>
              <a:gd name="connsiteY16" fmla="*/ 0 h 4291098"/>
              <a:gd name="connsiteX0" fmla="*/ 0 w 15495553"/>
              <a:gd name="connsiteY0" fmla="*/ 0 h 4288712"/>
              <a:gd name="connsiteX1" fmla="*/ 2582592 w 15495553"/>
              <a:gd name="connsiteY1" fmla="*/ 0 h 4288712"/>
              <a:gd name="connsiteX2" fmla="*/ 2582592 w 15495553"/>
              <a:gd name="connsiteY2" fmla="*/ 0 h 4288712"/>
              <a:gd name="connsiteX3" fmla="*/ 6456480 w 15495553"/>
              <a:gd name="connsiteY3" fmla="*/ 0 h 4288712"/>
              <a:gd name="connsiteX4" fmla="*/ 15495553 w 15495553"/>
              <a:gd name="connsiteY4" fmla="*/ 0 h 4288712"/>
              <a:gd name="connsiteX5" fmla="*/ 15495553 w 15495553"/>
              <a:gd name="connsiteY5" fmla="*/ 1033806 h 4288712"/>
              <a:gd name="connsiteX6" fmla="*/ 15495553 w 15495553"/>
              <a:gd name="connsiteY6" fmla="*/ 1033806 h 4288712"/>
              <a:gd name="connsiteX7" fmla="*/ 15495553 w 15495553"/>
              <a:gd name="connsiteY7" fmla="*/ 1476865 h 4288712"/>
              <a:gd name="connsiteX8" fmla="*/ 15495553 w 15495553"/>
              <a:gd name="connsiteY8" fmla="*/ 1772238 h 4288712"/>
              <a:gd name="connsiteX9" fmla="*/ 3172322 w 15495553"/>
              <a:gd name="connsiteY9" fmla="*/ 1772239 h 4288712"/>
              <a:gd name="connsiteX10" fmla="*/ 2342244 w 15495553"/>
              <a:gd name="connsiteY10" fmla="*/ 4288712 h 4288712"/>
              <a:gd name="connsiteX11" fmla="*/ 2354045 w 15495553"/>
              <a:gd name="connsiteY11" fmla="*/ 1781778 h 4288712"/>
              <a:gd name="connsiteX12" fmla="*/ 0 w 15495553"/>
              <a:gd name="connsiteY12" fmla="*/ 1772238 h 4288712"/>
              <a:gd name="connsiteX13" fmla="*/ 0 w 15495553"/>
              <a:gd name="connsiteY13" fmla="*/ 1476865 h 4288712"/>
              <a:gd name="connsiteX14" fmla="*/ 0 w 15495553"/>
              <a:gd name="connsiteY14" fmla="*/ 1033806 h 4288712"/>
              <a:gd name="connsiteX15" fmla="*/ 0 w 15495553"/>
              <a:gd name="connsiteY15" fmla="*/ 1033806 h 4288712"/>
              <a:gd name="connsiteX16" fmla="*/ 0 w 15495553"/>
              <a:gd name="connsiteY16" fmla="*/ 0 h 4288712"/>
              <a:gd name="connsiteX0" fmla="*/ 0 w 15495553"/>
              <a:gd name="connsiteY0" fmla="*/ 0 h 4312560"/>
              <a:gd name="connsiteX1" fmla="*/ 2582592 w 15495553"/>
              <a:gd name="connsiteY1" fmla="*/ 0 h 4312560"/>
              <a:gd name="connsiteX2" fmla="*/ 2582592 w 15495553"/>
              <a:gd name="connsiteY2" fmla="*/ 0 h 4312560"/>
              <a:gd name="connsiteX3" fmla="*/ 6456480 w 15495553"/>
              <a:gd name="connsiteY3" fmla="*/ 0 h 4312560"/>
              <a:gd name="connsiteX4" fmla="*/ 15495553 w 15495553"/>
              <a:gd name="connsiteY4" fmla="*/ 0 h 4312560"/>
              <a:gd name="connsiteX5" fmla="*/ 15495553 w 15495553"/>
              <a:gd name="connsiteY5" fmla="*/ 1033806 h 4312560"/>
              <a:gd name="connsiteX6" fmla="*/ 15495553 w 15495553"/>
              <a:gd name="connsiteY6" fmla="*/ 1033806 h 4312560"/>
              <a:gd name="connsiteX7" fmla="*/ 15495553 w 15495553"/>
              <a:gd name="connsiteY7" fmla="*/ 1476865 h 4312560"/>
              <a:gd name="connsiteX8" fmla="*/ 15495553 w 15495553"/>
              <a:gd name="connsiteY8" fmla="*/ 1772238 h 4312560"/>
              <a:gd name="connsiteX9" fmla="*/ 3172322 w 15495553"/>
              <a:gd name="connsiteY9" fmla="*/ 1772239 h 4312560"/>
              <a:gd name="connsiteX10" fmla="*/ 2855765 w 15495553"/>
              <a:gd name="connsiteY10" fmla="*/ 4312560 h 4312560"/>
              <a:gd name="connsiteX11" fmla="*/ 2354045 w 15495553"/>
              <a:gd name="connsiteY11" fmla="*/ 1781778 h 4312560"/>
              <a:gd name="connsiteX12" fmla="*/ 0 w 15495553"/>
              <a:gd name="connsiteY12" fmla="*/ 1772238 h 4312560"/>
              <a:gd name="connsiteX13" fmla="*/ 0 w 15495553"/>
              <a:gd name="connsiteY13" fmla="*/ 1476865 h 4312560"/>
              <a:gd name="connsiteX14" fmla="*/ 0 w 15495553"/>
              <a:gd name="connsiteY14" fmla="*/ 1033806 h 4312560"/>
              <a:gd name="connsiteX15" fmla="*/ 0 w 15495553"/>
              <a:gd name="connsiteY15" fmla="*/ 1033806 h 4312560"/>
              <a:gd name="connsiteX16" fmla="*/ 0 w 15495553"/>
              <a:gd name="connsiteY16" fmla="*/ 0 h 4312560"/>
              <a:gd name="connsiteX0" fmla="*/ 0 w 15495553"/>
              <a:gd name="connsiteY0" fmla="*/ 0 h 4312560"/>
              <a:gd name="connsiteX1" fmla="*/ 2582592 w 15495553"/>
              <a:gd name="connsiteY1" fmla="*/ 0 h 4312560"/>
              <a:gd name="connsiteX2" fmla="*/ 2582592 w 15495553"/>
              <a:gd name="connsiteY2" fmla="*/ 0 h 4312560"/>
              <a:gd name="connsiteX3" fmla="*/ 6456480 w 15495553"/>
              <a:gd name="connsiteY3" fmla="*/ 0 h 4312560"/>
              <a:gd name="connsiteX4" fmla="*/ 15495553 w 15495553"/>
              <a:gd name="connsiteY4" fmla="*/ 0 h 4312560"/>
              <a:gd name="connsiteX5" fmla="*/ 15495553 w 15495553"/>
              <a:gd name="connsiteY5" fmla="*/ 1033806 h 4312560"/>
              <a:gd name="connsiteX6" fmla="*/ 15495553 w 15495553"/>
              <a:gd name="connsiteY6" fmla="*/ 1033806 h 4312560"/>
              <a:gd name="connsiteX7" fmla="*/ 15495553 w 15495553"/>
              <a:gd name="connsiteY7" fmla="*/ 1476865 h 4312560"/>
              <a:gd name="connsiteX8" fmla="*/ 15495553 w 15495553"/>
              <a:gd name="connsiteY8" fmla="*/ 1772238 h 4312560"/>
              <a:gd name="connsiteX9" fmla="*/ 3444039 w 15495553"/>
              <a:gd name="connsiteY9" fmla="*/ 1774624 h 4312560"/>
              <a:gd name="connsiteX10" fmla="*/ 2855765 w 15495553"/>
              <a:gd name="connsiteY10" fmla="*/ 4312560 h 4312560"/>
              <a:gd name="connsiteX11" fmla="*/ 2354045 w 15495553"/>
              <a:gd name="connsiteY11" fmla="*/ 1781778 h 4312560"/>
              <a:gd name="connsiteX12" fmla="*/ 0 w 15495553"/>
              <a:gd name="connsiteY12" fmla="*/ 1772238 h 4312560"/>
              <a:gd name="connsiteX13" fmla="*/ 0 w 15495553"/>
              <a:gd name="connsiteY13" fmla="*/ 1476865 h 4312560"/>
              <a:gd name="connsiteX14" fmla="*/ 0 w 15495553"/>
              <a:gd name="connsiteY14" fmla="*/ 1033806 h 4312560"/>
              <a:gd name="connsiteX15" fmla="*/ 0 w 15495553"/>
              <a:gd name="connsiteY15" fmla="*/ 1033806 h 4312560"/>
              <a:gd name="connsiteX16" fmla="*/ 0 w 15495553"/>
              <a:gd name="connsiteY16" fmla="*/ 0 h 4312560"/>
              <a:gd name="connsiteX0" fmla="*/ 0 w 15495553"/>
              <a:gd name="connsiteY0" fmla="*/ 0 h 4312560"/>
              <a:gd name="connsiteX1" fmla="*/ 2582592 w 15495553"/>
              <a:gd name="connsiteY1" fmla="*/ 0 h 4312560"/>
              <a:gd name="connsiteX2" fmla="*/ 2582592 w 15495553"/>
              <a:gd name="connsiteY2" fmla="*/ 0 h 4312560"/>
              <a:gd name="connsiteX3" fmla="*/ 6456480 w 15495553"/>
              <a:gd name="connsiteY3" fmla="*/ 0 h 4312560"/>
              <a:gd name="connsiteX4" fmla="*/ 15495553 w 15495553"/>
              <a:gd name="connsiteY4" fmla="*/ 0 h 4312560"/>
              <a:gd name="connsiteX5" fmla="*/ 15495553 w 15495553"/>
              <a:gd name="connsiteY5" fmla="*/ 1033806 h 4312560"/>
              <a:gd name="connsiteX6" fmla="*/ 15495553 w 15495553"/>
              <a:gd name="connsiteY6" fmla="*/ 1033806 h 4312560"/>
              <a:gd name="connsiteX7" fmla="*/ 15495553 w 15495553"/>
              <a:gd name="connsiteY7" fmla="*/ 1476865 h 4312560"/>
              <a:gd name="connsiteX8" fmla="*/ 15495553 w 15495553"/>
              <a:gd name="connsiteY8" fmla="*/ 1772238 h 4312560"/>
              <a:gd name="connsiteX9" fmla="*/ 3444039 w 15495553"/>
              <a:gd name="connsiteY9" fmla="*/ 1774624 h 4312560"/>
              <a:gd name="connsiteX10" fmla="*/ 2855765 w 15495553"/>
              <a:gd name="connsiteY10" fmla="*/ 4312560 h 4312560"/>
              <a:gd name="connsiteX11" fmla="*/ 2600834 w 15495553"/>
              <a:gd name="connsiteY11" fmla="*/ 1781778 h 4312560"/>
              <a:gd name="connsiteX12" fmla="*/ 0 w 15495553"/>
              <a:gd name="connsiteY12" fmla="*/ 1772238 h 4312560"/>
              <a:gd name="connsiteX13" fmla="*/ 0 w 15495553"/>
              <a:gd name="connsiteY13" fmla="*/ 1476865 h 4312560"/>
              <a:gd name="connsiteX14" fmla="*/ 0 w 15495553"/>
              <a:gd name="connsiteY14" fmla="*/ 1033806 h 4312560"/>
              <a:gd name="connsiteX15" fmla="*/ 0 w 15495553"/>
              <a:gd name="connsiteY15" fmla="*/ 1033806 h 4312560"/>
              <a:gd name="connsiteX16" fmla="*/ 0 w 15495553"/>
              <a:gd name="connsiteY16" fmla="*/ 0 h 4312560"/>
              <a:gd name="connsiteX0" fmla="*/ 0 w 15495553"/>
              <a:gd name="connsiteY0" fmla="*/ 0 h 4312560"/>
              <a:gd name="connsiteX1" fmla="*/ 2582592 w 15495553"/>
              <a:gd name="connsiteY1" fmla="*/ 0 h 4312560"/>
              <a:gd name="connsiteX2" fmla="*/ 2582592 w 15495553"/>
              <a:gd name="connsiteY2" fmla="*/ 0 h 4312560"/>
              <a:gd name="connsiteX3" fmla="*/ 6456480 w 15495553"/>
              <a:gd name="connsiteY3" fmla="*/ 0 h 4312560"/>
              <a:gd name="connsiteX4" fmla="*/ 15495553 w 15495553"/>
              <a:gd name="connsiteY4" fmla="*/ 0 h 4312560"/>
              <a:gd name="connsiteX5" fmla="*/ 15495553 w 15495553"/>
              <a:gd name="connsiteY5" fmla="*/ 1033806 h 4312560"/>
              <a:gd name="connsiteX6" fmla="*/ 15495553 w 15495553"/>
              <a:gd name="connsiteY6" fmla="*/ 1033806 h 4312560"/>
              <a:gd name="connsiteX7" fmla="*/ 15495553 w 15495553"/>
              <a:gd name="connsiteY7" fmla="*/ 1476865 h 4312560"/>
              <a:gd name="connsiteX8" fmla="*/ 15495553 w 15495553"/>
              <a:gd name="connsiteY8" fmla="*/ 1772238 h 4312560"/>
              <a:gd name="connsiteX9" fmla="*/ 3444039 w 15495553"/>
              <a:gd name="connsiteY9" fmla="*/ 1774624 h 4312560"/>
              <a:gd name="connsiteX10" fmla="*/ 2855765 w 15495553"/>
              <a:gd name="connsiteY10" fmla="*/ 4312560 h 4312560"/>
              <a:gd name="connsiteX11" fmla="*/ 2600834 w 15495553"/>
              <a:gd name="connsiteY11" fmla="*/ 1781778 h 4312560"/>
              <a:gd name="connsiteX12" fmla="*/ 0 w 15495553"/>
              <a:gd name="connsiteY12" fmla="*/ 1772238 h 4312560"/>
              <a:gd name="connsiteX13" fmla="*/ 0 w 15495553"/>
              <a:gd name="connsiteY13" fmla="*/ 1476865 h 4312560"/>
              <a:gd name="connsiteX14" fmla="*/ 0 w 15495553"/>
              <a:gd name="connsiteY14" fmla="*/ 1033806 h 4312560"/>
              <a:gd name="connsiteX15" fmla="*/ 0 w 15495553"/>
              <a:gd name="connsiteY15" fmla="*/ 1033806 h 4312560"/>
              <a:gd name="connsiteX16" fmla="*/ 0 w 15495553"/>
              <a:gd name="connsiteY16" fmla="*/ 0 h 4312560"/>
              <a:gd name="connsiteX0" fmla="*/ 0 w 15495553"/>
              <a:gd name="connsiteY0" fmla="*/ 0 h 4326869"/>
              <a:gd name="connsiteX1" fmla="*/ 2582592 w 15495553"/>
              <a:gd name="connsiteY1" fmla="*/ 0 h 4326869"/>
              <a:gd name="connsiteX2" fmla="*/ 2582592 w 15495553"/>
              <a:gd name="connsiteY2" fmla="*/ 0 h 4326869"/>
              <a:gd name="connsiteX3" fmla="*/ 6456480 w 15495553"/>
              <a:gd name="connsiteY3" fmla="*/ 0 h 4326869"/>
              <a:gd name="connsiteX4" fmla="*/ 15495553 w 15495553"/>
              <a:gd name="connsiteY4" fmla="*/ 0 h 4326869"/>
              <a:gd name="connsiteX5" fmla="*/ 15495553 w 15495553"/>
              <a:gd name="connsiteY5" fmla="*/ 1033806 h 4326869"/>
              <a:gd name="connsiteX6" fmla="*/ 15495553 w 15495553"/>
              <a:gd name="connsiteY6" fmla="*/ 1033806 h 4326869"/>
              <a:gd name="connsiteX7" fmla="*/ 15495553 w 15495553"/>
              <a:gd name="connsiteY7" fmla="*/ 1476865 h 4326869"/>
              <a:gd name="connsiteX8" fmla="*/ 15495553 w 15495553"/>
              <a:gd name="connsiteY8" fmla="*/ 1772238 h 4326869"/>
              <a:gd name="connsiteX9" fmla="*/ 3444039 w 15495553"/>
              <a:gd name="connsiteY9" fmla="*/ 1774624 h 4326869"/>
              <a:gd name="connsiteX10" fmla="*/ 2984015 w 15495553"/>
              <a:gd name="connsiteY10" fmla="*/ 4326869 h 4326869"/>
              <a:gd name="connsiteX11" fmla="*/ 2600834 w 15495553"/>
              <a:gd name="connsiteY11" fmla="*/ 1781778 h 4326869"/>
              <a:gd name="connsiteX12" fmla="*/ 0 w 15495553"/>
              <a:gd name="connsiteY12" fmla="*/ 1772238 h 4326869"/>
              <a:gd name="connsiteX13" fmla="*/ 0 w 15495553"/>
              <a:gd name="connsiteY13" fmla="*/ 1476865 h 4326869"/>
              <a:gd name="connsiteX14" fmla="*/ 0 w 15495553"/>
              <a:gd name="connsiteY14" fmla="*/ 1033806 h 4326869"/>
              <a:gd name="connsiteX15" fmla="*/ 0 w 15495553"/>
              <a:gd name="connsiteY15" fmla="*/ 1033806 h 4326869"/>
              <a:gd name="connsiteX16" fmla="*/ 0 w 15495553"/>
              <a:gd name="connsiteY16" fmla="*/ 0 h 4326869"/>
              <a:gd name="connsiteX0" fmla="*/ 0 w 15495553"/>
              <a:gd name="connsiteY0" fmla="*/ 0 h 4334024"/>
              <a:gd name="connsiteX1" fmla="*/ 2582592 w 15495553"/>
              <a:gd name="connsiteY1" fmla="*/ 0 h 4334024"/>
              <a:gd name="connsiteX2" fmla="*/ 2582592 w 15495553"/>
              <a:gd name="connsiteY2" fmla="*/ 0 h 4334024"/>
              <a:gd name="connsiteX3" fmla="*/ 6456480 w 15495553"/>
              <a:gd name="connsiteY3" fmla="*/ 0 h 4334024"/>
              <a:gd name="connsiteX4" fmla="*/ 15495553 w 15495553"/>
              <a:gd name="connsiteY4" fmla="*/ 0 h 4334024"/>
              <a:gd name="connsiteX5" fmla="*/ 15495553 w 15495553"/>
              <a:gd name="connsiteY5" fmla="*/ 1033806 h 4334024"/>
              <a:gd name="connsiteX6" fmla="*/ 15495553 w 15495553"/>
              <a:gd name="connsiteY6" fmla="*/ 1033806 h 4334024"/>
              <a:gd name="connsiteX7" fmla="*/ 15495553 w 15495553"/>
              <a:gd name="connsiteY7" fmla="*/ 1476865 h 4334024"/>
              <a:gd name="connsiteX8" fmla="*/ 15495553 w 15495553"/>
              <a:gd name="connsiteY8" fmla="*/ 1772238 h 4334024"/>
              <a:gd name="connsiteX9" fmla="*/ 3444039 w 15495553"/>
              <a:gd name="connsiteY9" fmla="*/ 1774624 h 4334024"/>
              <a:gd name="connsiteX10" fmla="*/ 3011497 w 15495553"/>
              <a:gd name="connsiteY10" fmla="*/ 4334024 h 4334024"/>
              <a:gd name="connsiteX11" fmla="*/ 2600834 w 15495553"/>
              <a:gd name="connsiteY11" fmla="*/ 1781778 h 4334024"/>
              <a:gd name="connsiteX12" fmla="*/ 0 w 15495553"/>
              <a:gd name="connsiteY12" fmla="*/ 1772238 h 4334024"/>
              <a:gd name="connsiteX13" fmla="*/ 0 w 15495553"/>
              <a:gd name="connsiteY13" fmla="*/ 1476865 h 4334024"/>
              <a:gd name="connsiteX14" fmla="*/ 0 w 15495553"/>
              <a:gd name="connsiteY14" fmla="*/ 1033806 h 4334024"/>
              <a:gd name="connsiteX15" fmla="*/ 0 w 15495553"/>
              <a:gd name="connsiteY15" fmla="*/ 1033806 h 4334024"/>
              <a:gd name="connsiteX16" fmla="*/ 0 w 15495553"/>
              <a:gd name="connsiteY16" fmla="*/ 0 h 4334024"/>
              <a:gd name="connsiteX0" fmla="*/ 0 w 15495553"/>
              <a:gd name="connsiteY0" fmla="*/ 0 h 4338793"/>
              <a:gd name="connsiteX1" fmla="*/ 2582592 w 15495553"/>
              <a:gd name="connsiteY1" fmla="*/ 0 h 4338793"/>
              <a:gd name="connsiteX2" fmla="*/ 2582592 w 15495553"/>
              <a:gd name="connsiteY2" fmla="*/ 0 h 4338793"/>
              <a:gd name="connsiteX3" fmla="*/ 6456480 w 15495553"/>
              <a:gd name="connsiteY3" fmla="*/ 0 h 4338793"/>
              <a:gd name="connsiteX4" fmla="*/ 15495553 w 15495553"/>
              <a:gd name="connsiteY4" fmla="*/ 0 h 4338793"/>
              <a:gd name="connsiteX5" fmla="*/ 15495553 w 15495553"/>
              <a:gd name="connsiteY5" fmla="*/ 1033806 h 4338793"/>
              <a:gd name="connsiteX6" fmla="*/ 15495553 w 15495553"/>
              <a:gd name="connsiteY6" fmla="*/ 1033806 h 4338793"/>
              <a:gd name="connsiteX7" fmla="*/ 15495553 w 15495553"/>
              <a:gd name="connsiteY7" fmla="*/ 1476865 h 4338793"/>
              <a:gd name="connsiteX8" fmla="*/ 15495553 w 15495553"/>
              <a:gd name="connsiteY8" fmla="*/ 1772238 h 4338793"/>
              <a:gd name="connsiteX9" fmla="*/ 3444039 w 15495553"/>
              <a:gd name="connsiteY9" fmla="*/ 1774624 h 4338793"/>
              <a:gd name="connsiteX10" fmla="*/ 3027528 w 15495553"/>
              <a:gd name="connsiteY10" fmla="*/ 4338793 h 4338793"/>
              <a:gd name="connsiteX11" fmla="*/ 2600834 w 15495553"/>
              <a:gd name="connsiteY11" fmla="*/ 1781778 h 4338793"/>
              <a:gd name="connsiteX12" fmla="*/ 0 w 15495553"/>
              <a:gd name="connsiteY12" fmla="*/ 1772238 h 4338793"/>
              <a:gd name="connsiteX13" fmla="*/ 0 w 15495553"/>
              <a:gd name="connsiteY13" fmla="*/ 1476865 h 4338793"/>
              <a:gd name="connsiteX14" fmla="*/ 0 w 15495553"/>
              <a:gd name="connsiteY14" fmla="*/ 1033806 h 4338793"/>
              <a:gd name="connsiteX15" fmla="*/ 0 w 15495553"/>
              <a:gd name="connsiteY15" fmla="*/ 1033806 h 4338793"/>
              <a:gd name="connsiteX16" fmla="*/ 0 w 15495553"/>
              <a:gd name="connsiteY16" fmla="*/ 0 h 4338793"/>
              <a:gd name="connsiteX0" fmla="*/ 0 w 15495553"/>
              <a:gd name="connsiteY0" fmla="*/ 0 h 4341178"/>
              <a:gd name="connsiteX1" fmla="*/ 2582592 w 15495553"/>
              <a:gd name="connsiteY1" fmla="*/ 0 h 4341178"/>
              <a:gd name="connsiteX2" fmla="*/ 2582592 w 15495553"/>
              <a:gd name="connsiteY2" fmla="*/ 0 h 4341178"/>
              <a:gd name="connsiteX3" fmla="*/ 6456480 w 15495553"/>
              <a:gd name="connsiteY3" fmla="*/ 0 h 4341178"/>
              <a:gd name="connsiteX4" fmla="*/ 15495553 w 15495553"/>
              <a:gd name="connsiteY4" fmla="*/ 0 h 4341178"/>
              <a:gd name="connsiteX5" fmla="*/ 15495553 w 15495553"/>
              <a:gd name="connsiteY5" fmla="*/ 1033806 h 4341178"/>
              <a:gd name="connsiteX6" fmla="*/ 15495553 w 15495553"/>
              <a:gd name="connsiteY6" fmla="*/ 1033806 h 4341178"/>
              <a:gd name="connsiteX7" fmla="*/ 15495553 w 15495553"/>
              <a:gd name="connsiteY7" fmla="*/ 1476865 h 4341178"/>
              <a:gd name="connsiteX8" fmla="*/ 15495553 w 15495553"/>
              <a:gd name="connsiteY8" fmla="*/ 1772238 h 4341178"/>
              <a:gd name="connsiteX9" fmla="*/ 3444039 w 15495553"/>
              <a:gd name="connsiteY9" fmla="*/ 1774624 h 4341178"/>
              <a:gd name="connsiteX10" fmla="*/ 3018368 w 15495553"/>
              <a:gd name="connsiteY10" fmla="*/ 4341178 h 4341178"/>
              <a:gd name="connsiteX11" fmla="*/ 2600834 w 15495553"/>
              <a:gd name="connsiteY11" fmla="*/ 1781778 h 4341178"/>
              <a:gd name="connsiteX12" fmla="*/ 0 w 15495553"/>
              <a:gd name="connsiteY12" fmla="*/ 1772238 h 4341178"/>
              <a:gd name="connsiteX13" fmla="*/ 0 w 15495553"/>
              <a:gd name="connsiteY13" fmla="*/ 1476865 h 4341178"/>
              <a:gd name="connsiteX14" fmla="*/ 0 w 15495553"/>
              <a:gd name="connsiteY14" fmla="*/ 1033806 h 4341178"/>
              <a:gd name="connsiteX15" fmla="*/ 0 w 15495553"/>
              <a:gd name="connsiteY15" fmla="*/ 1033806 h 4341178"/>
              <a:gd name="connsiteX16" fmla="*/ 0 w 15495553"/>
              <a:gd name="connsiteY16" fmla="*/ 0 h 4341178"/>
              <a:gd name="connsiteX0" fmla="*/ 0 w 15495553"/>
              <a:gd name="connsiteY0" fmla="*/ 0 h 4341178"/>
              <a:gd name="connsiteX1" fmla="*/ 2582592 w 15495553"/>
              <a:gd name="connsiteY1" fmla="*/ 0 h 4341178"/>
              <a:gd name="connsiteX2" fmla="*/ 2582592 w 15495553"/>
              <a:gd name="connsiteY2" fmla="*/ 0 h 4341178"/>
              <a:gd name="connsiteX3" fmla="*/ 6456480 w 15495553"/>
              <a:gd name="connsiteY3" fmla="*/ 0 h 4341178"/>
              <a:gd name="connsiteX4" fmla="*/ 15495553 w 15495553"/>
              <a:gd name="connsiteY4" fmla="*/ 0 h 4341178"/>
              <a:gd name="connsiteX5" fmla="*/ 15495553 w 15495553"/>
              <a:gd name="connsiteY5" fmla="*/ 1033806 h 4341178"/>
              <a:gd name="connsiteX6" fmla="*/ 15495553 w 15495553"/>
              <a:gd name="connsiteY6" fmla="*/ 1033806 h 4341178"/>
              <a:gd name="connsiteX7" fmla="*/ 15495553 w 15495553"/>
              <a:gd name="connsiteY7" fmla="*/ 1476865 h 4341178"/>
              <a:gd name="connsiteX8" fmla="*/ 15495553 w 15495553"/>
              <a:gd name="connsiteY8" fmla="*/ 1772238 h 4341178"/>
              <a:gd name="connsiteX9" fmla="*/ 3437170 w 15495553"/>
              <a:gd name="connsiteY9" fmla="*/ 1781780 h 4341178"/>
              <a:gd name="connsiteX10" fmla="*/ 3018368 w 15495553"/>
              <a:gd name="connsiteY10" fmla="*/ 4341178 h 4341178"/>
              <a:gd name="connsiteX11" fmla="*/ 2600834 w 15495553"/>
              <a:gd name="connsiteY11" fmla="*/ 1781778 h 4341178"/>
              <a:gd name="connsiteX12" fmla="*/ 0 w 15495553"/>
              <a:gd name="connsiteY12" fmla="*/ 1772238 h 4341178"/>
              <a:gd name="connsiteX13" fmla="*/ 0 w 15495553"/>
              <a:gd name="connsiteY13" fmla="*/ 1476865 h 4341178"/>
              <a:gd name="connsiteX14" fmla="*/ 0 w 15495553"/>
              <a:gd name="connsiteY14" fmla="*/ 1033806 h 4341178"/>
              <a:gd name="connsiteX15" fmla="*/ 0 w 15495553"/>
              <a:gd name="connsiteY15" fmla="*/ 1033806 h 4341178"/>
              <a:gd name="connsiteX16" fmla="*/ 0 w 15495553"/>
              <a:gd name="connsiteY16" fmla="*/ 0 h 4341178"/>
              <a:gd name="connsiteX0" fmla="*/ 0 w 15495553"/>
              <a:gd name="connsiteY0" fmla="*/ 0 h 4360256"/>
              <a:gd name="connsiteX1" fmla="*/ 2582592 w 15495553"/>
              <a:gd name="connsiteY1" fmla="*/ 0 h 4360256"/>
              <a:gd name="connsiteX2" fmla="*/ 2582592 w 15495553"/>
              <a:gd name="connsiteY2" fmla="*/ 0 h 4360256"/>
              <a:gd name="connsiteX3" fmla="*/ 6456480 w 15495553"/>
              <a:gd name="connsiteY3" fmla="*/ 0 h 4360256"/>
              <a:gd name="connsiteX4" fmla="*/ 15495553 w 15495553"/>
              <a:gd name="connsiteY4" fmla="*/ 0 h 4360256"/>
              <a:gd name="connsiteX5" fmla="*/ 15495553 w 15495553"/>
              <a:gd name="connsiteY5" fmla="*/ 1033806 h 4360256"/>
              <a:gd name="connsiteX6" fmla="*/ 15495553 w 15495553"/>
              <a:gd name="connsiteY6" fmla="*/ 1033806 h 4360256"/>
              <a:gd name="connsiteX7" fmla="*/ 15495553 w 15495553"/>
              <a:gd name="connsiteY7" fmla="*/ 1476865 h 4360256"/>
              <a:gd name="connsiteX8" fmla="*/ 15495553 w 15495553"/>
              <a:gd name="connsiteY8" fmla="*/ 1772238 h 4360256"/>
              <a:gd name="connsiteX9" fmla="*/ 3437170 w 15495553"/>
              <a:gd name="connsiteY9" fmla="*/ 1781780 h 4360256"/>
              <a:gd name="connsiteX10" fmla="*/ 4658136 w 15495553"/>
              <a:gd name="connsiteY10" fmla="*/ 4360256 h 4360256"/>
              <a:gd name="connsiteX11" fmla="*/ 2600834 w 15495553"/>
              <a:gd name="connsiteY11" fmla="*/ 1781778 h 4360256"/>
              <a:gd name="connsiteX12" fmla="*/ 0 w 15495553"/>
              <a:gd name="connsiteY12" fmla="*/ 1772238 h 4360256"/>
              <a:gd name="connsiteX13" fmla="*/ 0 w 15495553"/>
              <a:gd name="connsiteY13" fmla="*/ 1476865 h 4360256"/>
              <a:gd name="connsiteX14" fmla="*/ 0 w 15495553"/>
              <a:gd name="connsiteY14" fmla="*/ 1033806 h 4360256"/>
              <a:gd name="connsiteX15" fmla="*/ 0 w 15495553"/>
              <a:gd name="connsiteY15" fmla="*/ 1033806 h 4360256"/>
              <a:gd name="connsiteX16" fmla="*/ 0 w 15495553"/>
              <a:gd name="connsiteY16" fmla="*/ 0 h 4360256"/>
              <a:gd name="connsiteX0" fmla="*/ 0 w 15495553"/>
              <a:gd name="connsiteY0" fmla="*/ 0 h 4360256"/>
              <a:gd name="connsiteX1" fmla="*/ 2582592 w 15495553"/>
              <a:gd name="connsiteY1" fmla="*/ 0 h 4360256"/>
              <a:gd name="connsiteX2" fmla="*/ 2582592 w 15495553"/>
              <a:gd name="connsiteY2" fmla="*/ 0 h 4360256"/>
              <a:gd name="connsiteX3" fmla="*/ 6456480 w 15495553"/>
              <a:gd name="connsiteY3" fmla="*/ 0 h 4360256"/>
              <a:gd name="connsiteX4" fmla="*/ 15495553 w 15495553"/>
              <a:gd name="connsiteY4" fmla="*/ 0 h 4360256"/>
              <a:gd name="connsiteX5" fmla="*/ 15495553 w 15495553"/>
              <a:gd name="connsiteY5" fmla="*/ 1033806 h 4360256"/>
              <a:gd name="connsiteX6" fmla="*/ 15495553 w 15495553"/>
              <a:gd name="connsiteY6" fmla="*/ 1033806 h 4360256"/>
              <a:gd name="connsiteX7" fmla="*/ 15495553 w 15495553"/>
              <a:gd name="connsiteY7" fmla="*/ 1476865 h 4360256"/>
              <a:gd name="connsiteX8" fmla="*/ 15495553 w 15495553"/>
              <a:gd name="connsiteY8" fmla="*/ 1772238 h 4360256"/>
              <a:gd name="connsiteX9" fmla="*/ 5095259 w 15495553"/>
              <a:gd name="connsiteY9" fmla="*/ 1724544 h 4360256"/>
              <a:gd name="connsiteX10" fmla="*/ 4658136 w 15495553"/>
              <a:gd name="connsiteY10" fmla="*/ 4360256 h 4360256"/>
              <a:gd name="connsiteX11" fmla="*/ 2600834 w 15495553"/>
              <a:gd name="connsiteY11" fmla="*/ 1781778 h 4360256"/>
              <a:gd name="connsiteX12" fmla="*/ 0 w 15495553"/>
              <a:gd name="connsiteY12" fmla="*/ 1772238 h 4360256"/>
              <a:gd name="connsiteX13" fmla="*/ 0 w 15495553"/>
              <a:gd name="connsiteY13" fmla="*/ 1476865 h 4360256"/>
              <a:gd name="connsiteX14" fmla="*/ 0 w 15495553"/>
              <a:gd name="connsiteY14" fmla="*/ 1033806 h 4360256"/>
              <a:gd name="connsiteX15" fmla="*/ 0 w 15495553"/>
              <a:gd name="connsiteY15" fmla="*/ 1033806 h 4360256"/>
              <a:gd name="connsiteX16" fmla="*/ 0 w 15495553"/>
              <a:gd name="connsiteY16" fmla="*/ 0 h 4360256"/>
              <a:gd name="connsiteX0" fmla="*/ 0 w 15495553"/>
              <a:gd name="connsiteY0" fmla="*/ 0 h 4360256"/>
              <a:gd name="connsiteX1" fmla="*/ 2582592 w 15495553"/>
              <a:gd name="connsiteY1" fmla="*/ 0 h 4360256"/>
              <a:gd name="connsiteX2" fmla="*/ 2582592 w 15495553"/>
              <a:gd name="connsiteY2" fmla="*/ 0 h 4360256"/>
              <a:gd name="connsiteX3" fmla="*/ 6456480 w 15495553"/>
              <a:gd name="connsiteY3" fmla="*/ 0 h 4360256"/>
              <a:gd name="connsiteX4" fmla="*/ 15495553 w 15495553"/>
              <a:gd name="connsiteY4" fmla="*/ 0 h 4360256"/>
              <a:gd name="connsiteX5" fmla="*/ 15495553 w 15495553"/>
              <a:gd name="connsiteY5" fmla="*/ 1033806 h 4360256"/>
              <a:gd name="connsiteX6" fmla="*/ 15495553 w 15495553"/>
              <a:gd name="connsiteY6" fmla="*/ 1033806 h 4360256"/>
              <a:gd name="connsiteX7" fmla="*/ 15495553 w 15495553"/>
              <a:gd name="connsiteY7" fmla="*/ 1476865 h 4360256"/>
              <a:gd name="connsiteX8" fmla="*/ 15495553 w 15495553"/>
              <a:gd name="connsiteY8" fmla="*/ 1772238 h 4360256"/>
              <a:gd name="connsiteX9" fmla="*/ 5095259 w 15495553"/>
              <a:gd name="connsiteY9" fmla="*/ 1724544 h 4360256"/>
              <a:gd name="connsiteX10" fmla="*/ 4658136 w 15495553"/>
              <a:gd name="connsiteY10" fmla="*/ 4360256 h 4360256"/>
              <a:gd name="connsiteX11" fmla="*/ 4258922 w 15495553"/>
              <a:gd name="connsiteY11" fmla="*/ 1743621 h 4360256"/>
              <a:gd name="connsiteX12" fmla="*/ 0 w 15495553"/>
              <a:gd name="connsiteY12" fmla="*/ 1772238 h 4360256"/>
              <a:gd name="connsiteX13" fmla="*/ 0 w 15495553"/>
              <a:gd name="connsiteY13" fmla="*/ 1476865 h 4360256"/>
              <a:gd name="connsiteX14" fmla="*/ 0 w 15495553"/>
              <a:gd name="connsiteY14" fmla="*/ 1033806 h 4360256"/>
              <a:gd name="connsiteX15" fmla="*/ 0 w 15495553"/>
              <a:gd name="connsiteY15" fmla="*/ 1033806 h 4360256"/>
              <a:gd name="connsiteX16" fmla="*/ 0 w 15495553"/>
              <a:gd name="connsiteY16" fmla="*/ 0 h 4360256"/>
              <a:gd name="connsiteX0" fmla="*/ 0 w 15495553"/>
              <a:gd name="connsiteY0" fmla="*/ 0 h 4345947"/>
              <a:gd name="connsiteX1" fmla="*/ 2582592 w 15495553"/>
              <a:gd name="connsiteY1" fmla="*/ 0 h 4345947"/>
              <a:gd name="connsiteX2" fmla="*/ 2582592 w 15495553"/>
              <a:gd name="connsiteY2" fmla="*/ 0 h 4345947"/>
              <a:gd name="connsiteX3" fmla="*/ 6456480 w 15495553"/>
              <a:gd name="connsiteY3" fmla="*/ 0 h 4345947"/>
              <a:gd name="connsiteX4" fmla="*/ 15495553 w 15495553"/>
              <a:gd name="connsiteY4" fmla="*/ 0 h 4345947"/>
              <a:gd name="connsiteX5" fmla="*/ 15495553 w 15495553"/>
              <a:gd name="connsiteY5" fmla="*/ 1033806 h 4345947"/>
              <a:gd name="connsiteX6" fmla="*/ 15495553 w 15495553"/>
              <a:gd name="connsiteY6" fmla="*/ 1033806 h 4345947"/>
              <a:gd name="connsiteX7" fmla="*/ 15495553 w 15495553"/>
              <a:gd name="connsiteY7" fmla="*/ 1476865 h 4345947"/>
              <a:gd name="connsiteX8" fmla="*/ 15495553 w 15495553"/>
              <a:gd name="connsiteY8" fmla="*/ 1772238 h 4345947"/>
              <a:gd name="connsiteX9" fmla="*/ 5095259 w 15495553"/>
              <a:gd name="connsiteY9" fmla="*/ 1724544 h 4345947"/>
              <a:gd name="connsiteX10" fmla="*/ 4667298 w 15495553"/>
              <a:gd name="connsiteY10" fmla="*/ 4345947 h 4345947"/>
              <a:gd name="connsiteX11" fmla="*/ 4258922 w 15495553"/>
              <a:gd name="connsiteY11" fmla="*/ 1743621 h 4345947"/>
              <a:gd name="connsiteX12" fmla="*/ 0 w 15495553"/>
              <a:gd name="connsiteY12" fmla="*/ 1772238 h 4345947"/>
              <a:gd name="connsiteX13" fmla="*/ 0 w 15495553"/>
              <a:gd name="connsiteY13" fmla="*/ 1476865 h 4345947"/>
              <a:gd name="connsiteX14" fmla="*/ 0 w 15495553"/>
              <a:gd name="connsiteY14" fmla="*/ 1033806 h 4345947"/>
              <a:gd name="connsiteX15" fmla="*/ 0 w 15495553"/>
              <a:gd name="connsiteY15" fmla="*/ 1033806 h 4345947"/>
              <a:gd name="connsiteX16" fmla="*/ 0 w 15495553"/>
              <a:gd name="connsiteY16" fmla="*/ 0 h 4345947"/>
              <a:gd name="connsiteX0" fmla="*/ 0 w 15495553"/>
              <a:gd name="connsiteY0" fmla="*/ 0 h 4345947"/>
              <a:gd name="connsiteX1" fmla="*/ 2582592 w 15495553"/>
              <a:gd name="connsiteY1" fmla="*/ 0 h 4345947"/>
              <a:gd name="connsiteX2" fmla="*/ 2582592 w 15495553"/>
              <a:gd name="connsiteY2" fmla="*/ 0 h 4345947"/>
              <a:gd name="connsiteX3" fmla="*/ 6456480 w 15495553"/>
              <a:gd name="connsiteY3" fmla="*/ 0 h 4345947"/>
              <a:gd name="connsiteX4" fmla="*/ 15495553 w 15495553"/>
              <a:gd name="connsiteY4" fmla="*/ 0 h 4345947"/>
              <a:gd name="connsiteX5" fmla="*/ 15495553 w 15495553"/>
              <a:gd name="connsiteY5" fmla="*/ 1033806 h 4345947"/>
              <a:gd name="connsiteX6" fmla="*/ 15495553 w 15495553"/>
              <a:gd name="connsiteY6" fmla="*/ 1033806 h 4345947"/>
              <a:gd name="connsiteX7" fmla="*/ 15495553 w 15495553"/>
              <a:gd name="connsiteY7" fmla="*/ 1476865 h 4345947"/>
              <a:gd name="connsiteX8" fmla="*/ 15495553 w 15495553"/>
              <a:gd name="connsiteY8" fmla="*/ 1772238 h 4345947"/>
              <a:gd name="connsiteX9" fmla="*/ 5076937 w 15495553"/>
              <a:gd name="connsiteY9" fmla="*/ 1781779 h 4345947"/>
              <a:gd name="connsiteX10" fmla="*/ 4667298 w 15495553"/>
              <a:gd name="connsiteY10" fmla="*/ 4345947 h 4345947"/>
              <a:gd name="connsiteX11" fmla="*/ 4258922 w 15495553"/>
              <a:gd name="connsiteY11" fmla="*/ 1743621 h 4345947"/>
              <a:gd name="connsiteX12" fmla="*/ 0 w 15495553"/>
              <a:gd name="connsiteY12" fmla="*/ 1772238 h 4345947"/>
              <a:gd name="connsiteX13" fmla="*/ 0 w 15495553"/>
              <a:gd name="connsiteY13" fmla="*/ 1476865 h 4345947"/>
              <a:gd name="connsiteX14" fmla="*/ 0 w 15495553"/>
              <a:gd name="connsiteY14" fmla="*/ 1033806 h 4345947"/>
              <a:gd name="connsiteX15" fmla="*/ 0 w 15495553"/>
              <a:gd name="connsiteY15" fmla="*/ 1033806 h 4345947"/>
              <a:gd name="connsiteX16" fmla="*/ 0 w 15495553"/>
              <a:gd name="connsiteY16" fmla="*/ 0 h 4345947"/>
              <a:gd name="connsiteX0" fmla="*/ 0 w 15495553"/>
              <a:gd name="connsiteY0" fmla="*/ 0 h 4345947"/>
              <a:gd name="connsiteX1" fmla="*/ 2582592 w 15495553"/>
              <a:gd name="connsiteY1" fmla="*/ 0 h 4345947"/>
              <a:gd name="connsiteX2" fmla="*/ 2582592 w 15495553"/>
              <a:gd name="connsiteY2" fmla="*/ 0 h 4345947"/>
              <a:gd name="connsiteX3" fmla="*/ 6456480 w 15495553"/>
              <a:gd name="connsiteY3" fmla="*/ 0 h 4345947"/>
              <a:gd name="connsiteX4" fmla="*/ 15495553 w 15495553"/>
              <a:gd name="connsiteY4" fmla="*/ 0 h 4345947"/>
              <a:gd name="connsiteX5" fmla="*/ 15495553 w 15495553"/>
              <a:gd name="connsiteY5" fmla="*/ 1033806 h 4345947"/>
              <a:gd name="connsiteX6" fmla="*/ 15495553 w 15495553"/>
              <a:gd name="connsiteY6" fmla="*/ 1033806 h 4345947"/>
              <a:gd name="connsiteX7" fmla="*/ 15495553 w 15495553"/>
              <a:gd name="connsiteY7" fmla="*/ 1476865 h 4345947"/>
              <a:gd name="connsiteX8" fmla="*/ 15495553 w 15495553"/>
              <a:gd name="connsiteY8" fmla="*/ 1772238 h 4345947"/>
              <a:gd name="connsiteX9" fmla="*/ 5076937 w 15495553"/>
              <a:gd name="connsiteY9" fmla="*/ 1781779 h 4345947"/>
              <a:gd name="connsiteX10" fmla="*/ 4667298 w 15495553"/>
              <a:gd name="connsiteY10" fmla="*/ 4345947 h 4345947"/>
              <a:gd name="connsiteX11" fmla="*/ 4254343 w 15495553"/>
              <a:gd name="connsiteY11" fmla="*/ 1781778 h 4345947"/>
              <a:gd name="connsiteX12" fmla="*/ 0 w 15495553"/>
              <a:gd name="connsiteY12" fmla="*/ 1772238 h 4345947"/>
              <a:gd name="connsiteX13" fmla="*/ 0 w 15495553"/>
              <a:gd name="connsiteY13" fmla="*/ 1476865 h 4345947"/>
              <a:gd name="connsiteX14" fmla="*/ 0 w 15495553"/>
              <a:gd name="connsiteY14" fmla="*/ 1033806 h 4345947"/>
              <a:gd name="connsiteX15" fmla="*/ 0 w 15495553"/>
              <a:gd name="connsiteY15" fmla="*/ 1033806 h 4345947"/>
              <a:gd name="connsiteX16" fmla="*/ 0 w 15495553"/>
              <a:gd name="connsiteY16" fmla="*/ 0 h 4345947"/>
              <a:gd name="connsiteX0" fmla="*/ 0 w 15495553"/>
              <a:gd name="connsiteY0" fmla="*/ 0 h 4345947"/>
              <a:gd name="connsiteX1" fmla="*/ 2582592 w 15495553"/>
              <a:gd name="connsiteY1" fmla="*/ 0 h 4345947"/>
              <a:gd name="connsiteX2" fmla="*/ 2582592 w 15495553"/>
              <a:gd name="connsiteY2" fmla="*/ 0 h 4345947"/>
              <a:gd name="connsiteX3" fmla="*/ 6456480 w 15495553"/>
              <a:gd name="connsiteY3" fmla="*/ 0 h 4345947"/>
              <a:gd name="connsiteX4" fmla="*/ 15495553 w 15495553"/>
              <a:gd name="connsiteY4" fmla="*/ 0 h 4345947"/>
              <a:gd name="connsiteX5" fmla="*/ 15495553 w 15495553"/>
              <a:gd name="connsiteY5" fmla="*/ 1033806 h 4345947"/>
              <a:gd name="connsiteX6" fmla="*/ 15495553 w 15495553"/>
              <a:gd name="connsiteY6" fmla="*/ 1033806 h 4345947"/>
              <a:gd name="connsiteX7" fmla="*/ 15495553 w 15495553"/>
              <a:gd name="connsiteY7" fmla="*/ 1476865 h 4345947"/>
              <a:gd name="connsiteX8" fmla="*/ 15495553 w 15495553"/>
              <a:gd name="connsiteY8" fmla="*/ 1772238 h 4345947"/>
              <a:gd name="connsiteX9" fmla="*/ 5083808 w 15495553"/>
              <a:gd name="connsiteY9" fmla="*/ 1781779 h 4345947"/>
              <a:gd name="connsiteX10" fmla="*/ 4667298 w 15495553"/>
              <a:gd name="connsiteY10" fmla="*/ 4345947 h 4345947"/>
              <a:gd name="connsiteX11" fmla="*/ 4254343 w 15495553"/>
              <a:gd name="connsiteY11" fmla="*/ 1781778 h 4345947"/>
              <a:gd name="connsiteX12" fmla="*/ 0 w 15495553"/>
              <a:gd name="connsiteY12" fmla="*/ 1772238 h 4345947"/>
              <a:gd name="connsiteX13" fmla="*/ 0 w 15495553"/>
              <a:gd name="connsiteY13" fmla="*/ 1476865 h 4345947"/>
              <a:gd name="connsiteX14" fmla="*/ 0 w 15495553"/>
              <a:gd name="connsiteY14" fmla="*/ 1033806 h 4345947"/>
              <a:gd name="connsiteX15" fmla="*/ 0 w 15495553"/>
              <a:gd name="connsiteY15" fmla="*/ 1033806 h 4345947"/>
              <a:gd name="connsiteX16" fmla="*/ 0 w 15495553"/>
              <a:gd name="connsiteY16" fmla="*/ 0 h 4345947"/>
              <a:gd name="connsiteX0" fmla="*/ 0 w 15495553"/>
              <a:gd name="connsiteY0" fmla="*/ 0 h 4224321"/>
              <a:gd name="connsiteX1" fmla="*/ 2582592 w 15495553"/>
              <a:gd name="connsiteY1" fmla="*/ 0 h 4224321"/>
              <a:gd name="connsiteX2" fmla="*/ 2582592 w 15495553"/>
              <a:gd name="connsiteY2" fmla="*/ 0 h 4224321"/>
              <a:gd name="connsiteX3" fmla="*/ 6456480 w 15495553"/>
              <a:gd name="connsiteY3" fmla="*/ 0 h 4224321"/>
              <a:gd name="connsiteX4" fmla="*/ 15495553 w 15495553"/>
              <a:gd name="connsiteY4" fmla="*/ 0 h 4224321"/>
              <a:gd name="connsiteX5" fmla="*/ 15495553 w 15495553"/>
              <a:gd name="connsiteY5" fmla="*/ 1033806 h 4224321"/>
              <a:gd name="connsiteX6" fmla="*/ 15495553 w 15495553"/>
              <a:gd name="connsiteY6" fmla="*/ 1033806 h 4224321"/>
              <a:gd name="connsiteX7" fmla="*/ 15495553 w 15495553"/>
              <a:gd name="connsiteY7" fmla="*/ 1476865 h 4224321"/>
              <a:gd name="connsiteX8" fmla="*/ 15495553 w 15495553"/>
              <a:gd name="connsiteY8" fmla="*/ 1772238 h 4224321"/>
              <a:gd name="connsiteX9" fmla="*/ 5083808 w 15495553"/>
              <a:gd name="connsiteY9" fmla="*/ 1781779 h 4224321"/>
              <a:gd name="connsiteX10" fmla="*/ 4044369 w 15495553"/>
              <a:gd name="connsiteY10" fmla="*/ 4224321 h 4224321"/>
              <a:gd name="connsiteX11" fmla="*/ 4254343 w 15495553"/>
              <a:gd name="connsiteY11" fmla="*/ 1781778 h 4224321"/>
              <a:gd name="connsiteX12" fmla="*/ 0 w 15495553"/>
              <a:gd name="connsiteY12" fmla="*/ 1772238 h 4224321"/>
              <a:gd name="connsiteX13" fmla="*/ 0 w 15495553"/>
              <a:gd name="connsiteY13" fmla="*/ 1476865 h 4224321"/>
              <a:gd name="connsiteX14" fmla="*/ 0 w 15495553"/>
              <a:gd name="connsiteY14" fmla="*/ 1033806 h 4224321"/>
              <a:gd name="connsiteX15" fmla="*/ 0 w 15495553"/>
              <a:gd name="connsiteY15" fmla="*/ 1033806 h 4224321"/>
              <a:gd name="connsiteX16" fmla="*/ 0 w 15495553"/>
              <a:gd name="connsiteY16" fmla="*/ 0 h 4224321"/>
              <a:gd name="connsiteX0" fmla="*/ 0 w 15495553"/>
              <a:gd name="connsiteY0" fmla="*/ 0 h 4229091"/>
              <a:gd name="connsiteX1" fmla="*/ 2582592 w 15495553"/>
              <a:gd name="connsiteY1" fmla="*/ 0 h 4229091"/>
              <a:gd name="connsiteX2" fmla="*/ 2582592 w 15495553"/>
              <a:gd name="connsiteY2" fmla="*/ 0 h 4229091"/>
              <a:gd name="connsiteX3" fmla="*/ 6456480 w 15495553"/>
              <a:gd name="connsiteY3" fmla="*/ 0 h 4229091"/>
              <a:gd name="connsiteX4" fmla="*/ 15495553 w 15495553"/>
              <a:gd name="connsiteY4" fmla="*/ 0 h 4229091"/>
              <a:gd name="connsiteX5" fmla="*/ 15495553 w 15495553"/>
              <a:gd name="connsiteY5" fmla="*/ 1033806 h 4229091"/>
              <a:gd name="connsiteX6" fmla="*/ 15495553 w 15495553"/>
              <a:gd name="connsiteY6" fmla="*/ 1033806 h 4229091"/>
              <a:gd name="connsiteX7" fmla="*/ 15495553 w 15495553"/>
              <a:gd name="connsiteY7" fmla="*/ 1476865 h 4229091"/>
              <a:gd name="connsiteX8" fmla="*/ 15495553 w 15495553"/>
              <a:gd name="connsiteY8" fmla="*/ 1772238 h 4229091"/>
              <a:gd name="connsiteX9" fmla="*/ 5083808 w 15495553"/>
              <a:gd name="connsiteY9" fmla="*/ 1781779 h 4229091"/>
              <a:gd name="connsiteX10" fmla="*/ 3848719 w 15495553"/>
              <a:gd name="connsiteY10" fmla="*/ 4229091 h 4229091"/>
              <a:gd name="connsiteX11" fmla="*/ 4254343 w 15495553"/>
              <a:gd name="connsiteY11" fmla="*/ 1781778 h 4229091"/>
              <a:gd name="connsiteX12" fmla="*/ 0 w 15495553"/>
              <a:gd name="connsiteY12" fmla="*/ 1772238 h 4229091"/>
              <a:gd name="connsiteX13" fmla="*/ 0 w 15495553"/>
              <a:gd name="connsiteY13" fmla="*/ 1476865 h 4229091"/>
              <a:gd name="connsiteX14" fmla="*/ 0 w 15495553"/>
              <a:gd name="connsiteY14" fmla="*/ 1033806 h 4229091"/>
              <a:gd name="connsiteX15" fmla="*/ 0 w 15495553"/>
              <a:gd name="connsiteY15" fmla="*/ 1033806 h 4229091"/>
              <a:gd name="connsiteX16" fmla="*/ 0 w 15495553"/>
              <a:gd name="connsiteY16" fmla="*/ 0 h 4229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495553" h="4229091">
                <a:moveTo>
                  <a:pt x="0" y="0"/>
                </a:moveTo>
                <a:lnTo>
                  <a:pt x="2582592" y="0"/>
                </a:lnTo>
                <a:lnTo>
                  <a:pt x="2582592" y="0"/>
                </a:lnTo>
                <a:lnTo>
                  <a:pt x="6456480" y="0"/>
                </a:lnTo>
                <a:lnTo>
                  <a:pt x="15495553" y="0"/>
                </a:lnTo>
                <a:lnTo>
                  <a:pt x="15495553" y="1033806"/>
                </a:lnTo>
                <a:lnTo>
                  <a:pt x="15495553" y="1033806"/>
                </a:lnTo>
                <a:lnTo>
                  <a:pt x="15495553" y="1476865"/>
                </a:lnTo>
                <a:lnTo>
                  <a:pt x="15495553" y="1772238"/>
                </a:lnTo>
                <a:lnTo>
                  <a:pt x="5083808" y="1781779"/>
                </a:lnTo>
                <a:lnTo>
                  <a:pt x="3848719" y="4229091"/>
                </a:lnTo>
                <a:lnTo>
                  <a:pt x="4254343" y="1781778"/>
                </a:lnTo>
                <a:lnTo>
                  <a:pt x="0" y="1772238"/>
                </a:lnTo>
                <a:lnTo>
                  <a:pt x="0" y="1476865"/>
                </a:lnTo>
                <a:lnTo>
                  <a:pt x="0" y="1033806"/>
                </a:lnTo>
                <a:lnTo>
                  <a:pt x="0" y="103380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1" compatLnSpc="1">
            <a:prstTxWarp prst="textNoShape">
              <a:avLst/>
            </a:prstTxWarp>
          </a:bodyPr>
          <a:lstStyle/>
          <a:p>
            <a:pPr defTabSz="2195513" eaLnBrk="0" hangingPunct="0"/>
            <a:r>
              <a:rPr kumimoji="0" lang="en-US" sz="4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You control the body, you produce speech, thoughts,</a:t>
            </a:r>
            <a:r>
              <a:rPr kumimoji="0" lang="en-US" sz="43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 </a:t>
            </a:r>
            <a:r>
              <a:rPr kumimoji="0" lang="en-US" sz="4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and </a:t>
            </a:r>
            <a:r>
              <a:rPr kumimoji="0" lang="en-US" sz="43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ahoma" charset="0"/>
              </a:rPr>
              <a:t>.</a:t>
            </a:r>
            <a:r>
              <a:rPr kumimoji="0" lang="en-US" sz="4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 feelings; and </a:t>
            </a:r>
            <a:r>
              <a:rPr kumimoji="0" lang="en-US" sz="43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you</a:t>
            </a:r>
            <a:r>
              <a:rPr kumimoji="0" lang="en-US" sz="4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 </a:t>
            </a:r>
            <a:r>
              <a:rPr lang="en-US" sz="4300" b="1" dirty="0">
                <a:latin typeface="Tahoma" charset="0"/>
              </a:rPr>
              <a:t>only have Focal Awareness.</a:t>
            </a:r>
            <a:endParaRPr kumimoji="0" lang="en-US" sz="43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52779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614">
        <p:fade/>
      </p:transition>
    </mc:Choice>
    <mc:Fallback xmlns="">
      <p:transition spd="med" advTm="9614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268D8E-CBF0-4B45-A612-89A4CA666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Are You?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5703D8-F91C-4236-A14B-A1813E6AD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FA7B1-9781-4CDD-AD7A-615476979112}" type="slidenum">
              <a:rPr lang="en-US" smtClean="0"/>
              <a:pPr>
                <a:defRPr/>
              </a:pPr>
              <a:t>98</a:t>
            </a:fld>
            <a:endParaRPr lang="en-US" dirty="0"/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4925425F-9C32-451F-9825-BFD19D007556}"/>
              </a:ext>
            </a:extLst>
          </p:cNvPr>
          <p:cNvGrpSpPr/>
          <p:nvPr/>
        </p:nvGrpSpPr>
        <p:grpSpPr>
          <a:xfrm>
            <a:off x="9273184" y="2651760"/>
            <a:ext cx="3477616" cy="6298945"/>
            <a:chOff x="863600" y="2673846"/>
            <a:chExt cx="3477616" cy="6298945"/>
          </a:xfrm>
        </p:grpSpPr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2A72744C-4511-4FD1-A72F-1365E58F64FB}"/>
                </a:ext>
              </a:extLst>
            </p:cNvPr>
            <p:cNvGrpSpPr/>
            <p:nvPr/>
          </p:nvGrpSpPr>
          <p:grpSpPr>
            <a:xfrm>
              <a:off x="863600" y="4126470"/>
              <a:ext cx="3477616" cy="4846321"/>
              <a:chOff x="11915913" y="4126470"/>
              <a:chExt cx="3477616" cy="4846321"/>
            </a:xfrm>
          </p:grpSpPr>
          <p:grpSp>
            <p:nvGrpSpPr>
              <p:cNvPr id="69" name="Group 68">
                <a:extLst>
                  <a:ext uri="{FF2B5EF4-FFF2-40B4-BE49-F238E27FC236}">
                    <a16:creationId xmlns:a16="http://schemas.microsoft.com/office/drawing/2014/main" id="{ABE29A06-F4CD-4F83-9606-B327C34BA56F}"/>
                  </a:ext>
                </a:extLst>
              </p:cNvPr>
              <p:cNvGrpSpPr/>
              <p:nvPr/>
            </p:nvGrpSpPr>
            <p:grpSpPr>
              <a:xfrm>
                <a:off x="11915913" y="4126470"/>
                <a:ext cx="3477616" cy="4846321"/>
                <a:chOff x="3987800" y="26890688"/>
                <a:chExt cx="2286000" cy="3185714"/>
              </a:xfrm>
              <a:solidFill>
                <a:schemeClr val="accent3">
                  <a:lumMod val="20000"/>
                  <a:lumOff val="80000"/>
                </a:schemeClr>
              </a:solidFill>
            </p:grpSpPr>
            <p:sp>
              <p:nvSpPr>
                <p:cNvPr id="71" name="Rounded Rectangle 63">
                  <a:extLst>
                    <a:ext uri="{FF2B5EF4-FFF2-40B4-BE49-F238E27FC236}">
                      <a16:creationId xmlns:a16="http://schemas.microsoft.com/office/drawing/2014/main" id="{C6982653-DF4B-4DDA-A3AF-1EC65151155B}"/>
                    </a:ext>
                  </a:extLst>
                </p:cNvPr>
                <p:cNvSpPr/>
                <p:nvPr/>
              </p:nvSpPr>
              <p:spPr bwMode="auto">
                <a:xfrm>
                  <a:off x="3987800" y="26890688"/>
                  <a:ext cx="2286000" cy="3185714"/>
                </a:xfrm>
                <a:prstGeom prst="roundRect">
                  <a:avLst/>
                </a:prstGeom>
                <a:solidFill>
                  <a:srgbClr val="E8E8E8"/>
                </a:solidFill>
                <a:ln w="222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1" compatLnSpc="1">
                  <a:prstTxWarp prst="textNoShape">
                    <a:avLst/>
                  </a:prstTxWarp>
                </a:bodyPr>
                <a:lstStyle/>
                <a:p>
                  <a:pPr algn="ctr" defTabSz="2195513"/>
                  <a:r>
                    <a:rPr lang="en-US" sz="3200" b="1" dirty="0">
                      <a:latin typeface="Tahoma" charset="0"/>
                    </a:rPr>
                    <a:t>Human</a:t>
                  </a:r>
                  <a:br>
                    <a:rPr lang="en-US" sz="3200" b="1" dirty="0">
                      <a:latin typeface="Tahoma" charset="0"/>
                    </a:rPr>
                  </a:br>
                  <a:r>
                    <a:rPr lang="en-US" sz="3200" b="1" u="sng" dirty="0">
                      <a:latin typeface="Tahoma" charset="0"/>
                    </a:rPr>
                    <a:t>self-model:</a:t>
                  </a:r>
                </a:p>
                <a:p>
                  <a:pPr algn="ctr" defTabSz="2195513"/>
                  <a:endParaRPr lang="en-US" sz="3200" b="1" dirty="0">
                    <a:latin typeface="Tahoma" charset="0"/>
                  </a:endParaRPr>
                </a:p>
              </p:txBody>
            </p:sp>
            <p:sp>
              <p:nvSpPr>
                <p:cNvPr id="72" name="Rounded Rectangle 41">
                  <a:extLst>
                    <a:ext uri="{FF2B5EF4-FFF2-40B4-BE49-F238E27FC236}">
                      <a16:creationId xmlns:a16="http://schemas.microsoft.com/office/drawing/2014/main" id="{3EEC8E81-4C17-4AE5-B65A-7C86DC6171AA}"/>
                    </a:ext>
                  </a:extLst>
                </p:cNvPr>
                <p:cNvSpPr/>
                <p:nvPr/>
              </p:nvSpPr>
              <p:spPr bwMode="auto">
                <a:xfrm>
                  <a:off x="4170028" y="27904850"/>
                  <a:ext cx="1923449" cy="781401"/>
                </a:xfrm>
                <a:prstGeom prst="roundRect">
                  <a:avLst/>
                </a:prstGeom>
                <a:solidFill>
                  <a:srgbClr val="ADEFD1"/>
                </a:solidFill>
                <a:ln w="222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1" compatLnSpc="1">
                  <a:prstTxWarp prst="textNoShape">
                    <a:avLst/>
                  </a:prstTxWarp>
                </a:bodyPr>
                <a:lstStyle/>
                <a:p>
                  <a:pPr algn="ctr" defTabSz="2195513"/>
                  <a:r>
                    <a:rPr lang="en-US" sz="3200" b="1" dirty="0">
                      <a:latin typeface="Tahoma" charset="0"/>
                    </a:rPr>
                    <a:t>Modeler</a:t>
                  </a:r>
                  <a:br>
                    <a:rPr lang="en-US" sz="3200" b="1" dirty="0">
                      <a:latin typeface="Tahoma" charset="0"/>
                    </a:rPr>
                  </a:br>
                  <a:r>
                    <a:rPr lang="en-US" sz="3200" b="1" dirty="0">
                      <a:latin typeface="Tahoma" charset="0"/>
                    </a:rPr>
                    <a:t>self-model</a:t>
                  </a:r>
                </a:p>
              </p:txBody>
            </p:sp>
          </p:grpSp>
          <p:sp>
            <p:nvSpPr>
              <p:cNvPr id="70" name="Rounded Rectangle 40">
                <a:extLst>
                  <a:ext uri="{FF2B5EF4-FFF2-40B4-BE49-F238E27FC236}">
                    <a16:creationId xmlns:a16="http://schemas.microsoft.com/office/drawing/2014/main" id="{5BED6148-532E-45A1-B2F1-8ED27B84A0D1}"/>
                  </a:ext>
                </a:extLst>
              </p:cNvPr>
              <p:cNvSpPr/>
              <p:nvPr/>
            </p:nvSpPr>
            <p:spPr bwMode="auto">
              <a:xfrm>
                <a:off x="12190233" y="7345680"/>
                <a:ext cx="2926080" cy="1188720"/>
              </a:xfrm>
              <a:prstGeom prst="roundRect">
                <a:avLst/>
              </a:prstGeom>
              <a:solidFill>
                <a:srgbClr val="9999FF"/>
              </a:solidFill>
              <a:ln w="222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1" compatLnSpc="1">
                <a:prstTxWarp prst="textNoShape">
                  <a:avLst/>
                </a:prstTxWarp>
              </a:bodyPr>
              <a:lstStyle/>
              <a:p>
                <a:pPr algn="ctr" defTabSz="2195513"/>
                <a:r>
                  <a:rPr lang="en-US" sz="3200" b="1" dirty="0">
                    <a:latin typeface="Tahoma" charset="0"/>
                  </a:rPr>
                  <a:t>Controller</a:t>
                </a:r>
                <a:br>
                  <a:rPr lang="en-US" sz="3200" b="1" dirty="0">
                    <a:latin typeface="Tahoma" charset="0"/>
                  </a:rPr>
                </a:br>
                <a:r>
                  <a:rPr lang="en-US" sz="3200" b="1" dirty="0">
                    <a:latin typeface="Tahoma" charset="0"/>
                  </a:rPr>
                  <a:t>self-model</a:t>
                </a:r>
              </a:p>
            </p:txBody>
          </p:sp>
        </p:grp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8A058B08-17FD-4295-AE10-A3346E19539E}"/>
                </a:ext>
              </a:extLst>
            </p:cNvPr>
            <p:cNvSpPr txBox="1"/>
            <p:nvPr/>
          </p:nvSpPr>
          <p:spPr>
            <a:xfrm>
              <a:off x="1925134" y="2673846"/>
              <a:ext cx="1351652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/>
                <a:t>Flow</a:t>
              </a:r>
              <a:br>
                <a:rPr lang="en-US" sz="4000" dirty="0"/>
              </a:br>
              <a:r>
                <a:rPr lang="en-US" sz="4000" dirty="0"/>
                <a:t>State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58808842-C7CA-47FB-AF87-3E29426B7963}"/>
              </a:ext>
            </a:extLst>
          </p:cNvPr>
          <p:cNvGrpSpPr/>
          <p:nvPr/>
        </p:nvGrpSpPr>
        <p:grpSpPr>
          <a:xfrm>
            <a:off x="5091057" y="2651760"/>
            <a:ext cx="3477616" cy="6271566"/>
            <a:chOff x="11406784" y="2723562"/>
            <a:chExt cx="3477616" cy="6271566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D881002C-CD68-4D7D-AD6B-442F80D067CB}"/>
                </a:ext>
              </a:extLst>
            </p:cNvPr>
            <p:cNvGrpSpPr/>
            <p:nvPr/>
          </p:nvGrpSpPr>
          <p:grpSpPr>
            <a:xfrm>
              <a:off x="11406784" y="4148808"/>
              <a:ext cx="3477616" cy="4846320"/>
              <a:chOff x="7201991" y="4126466"/>
              <a:chExt cx="3477616" cy="4846320"/>
            </a:xfrm>
          </p:grpSpPr>
          <p:sp>
            <p:nvSpPr>
              <p:cNvPr id="42" name="Rounded Rectangle 63">
                <a:extLst>
                  <a:ext uri="{FF2B5EF4-FFF2-40B4-BE49-F238E27FC236}">
                    <a16:creationId xmlns:a16="http://schemas.microsoft.com/office/drawing/2014/main" id="{DFB5A331-A8C8-4744-B4B3-B3F03313D381}"/>
                  </a:ext>
                </a:extLst>
              </p:cNvPr>
              <p:cNvSpPr/>
              <p:nvPr/>
            </p:nvSpPr>
            <p:spPr bwMode="auto">
              <a:xfrm>
                <a:off x="7201991" y="4126466"/>
                <a:ext cx="3477616" cy="4846320"/>
              </a:xfrm>
              <a:prstGeom prst="roundRect">
                <a:avLst/>
              </a:prstGeom>
              <a:solidFill>
                <a:srgbClr val="E8E8E8"/>
              </a:solidFill>
              <a:ln w="222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1" compatLnSpc="1">
                <a:prstTxWarp prst="textNoShape">
                  <a:avLst/>
                </a:prstTxWarp>
              </a:bodyPr>
              <a:lstStyle/>
              <a:p>
                <a:pPr algn="ctr" defTabSz="2195513"/>
                <a:r>
                  <a:rPr lang="en-US" sz="3200" b="1" dirty="0">
                    <a:latin typeface="Tahoma" charset="0"/>
                  </a:rPr>
                  <a:t>Human</a:t>
                </a:r>
                <a:br>
                  <a:rPr lang="en-US" sz="3200" b="1" dirty="0">
                    <a:latin typeface="Tahoma" charset="0"/>
                  </a:rPr>
                </a:br>
                <a:r>
                  <a:rPr lang="en-US" sz="3200" b="1" u="sng" dirty="0">
                    <a:latin typeface="Tahoma" charset="0"/>
                  </a:rPr>
                  <a:t>self-model:</a:t>
                </a:r>
              </a:p>
              <a:p>
                <a:pPr algn="ctr" defTabSz="2195513"/>
                <a:endParaRPr lang="en-US" sz="3200" b="1" dirty="0">
                  <a:latin typeface="Tahoma" charset="0"/>
                </a:endParaRPr>
              </a:p>
            </p:txBody>
          </p:sp>
          <p:sp>
            <p:nvSpPr>
              <p:cNvPr id="54" name="Rounded Rectangle 40">
                <a:extLst>
                  <a:ext uri="{FF2B5EF4-FFF2-40B4-BE49-F238E27FC236}">
                    <a16:creationId xmlns:a16="http://schemas.microsoft.com/office/drawing/2014/main" id="{97C2F245-E793-4BCA-AEE3-BD96DCDD36E4}"/>
                  </a:ext>
                </a:extLst>
              </p:cNvPr>
              <p:cNvSpPr/>
              <p:nvPr/>
            </p:nvSpPr>
            <p:spPr bwMode="auto">
              <a:xfrm>
                <a:off x="7477759" y="5646938"/>
                <a:ext cx="2926080" cy="1554480"/>
              </a:xfrm>
              <a:prstGeom prst="roundRect">
                <a:avLst/>
              </a:prstGeom>
              <a:solidFill>
                <a:srgbClr val="9999FF"/>
              </a:solidFill>
              <a:ln w="222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1" compatLnSpc="1">
                <a:prstTxWarp prst="textNoShape">
                  <a:avLst/>
                </a:prstTxWarp>
              </a:bodyPr>
              <a:lstStyle/>
              <a:p>
                <a:pPr algn="ctr" defTabSz="2195513"/>
                <a:r>
                  <a:rPr lang="en-US" sz="3200" b="1" dirty="0">
                    <a:latin typeface="Tahoma" charset="0"/>
                  </a:rPr>
                  <a:t>Controller</a:t>
                </a:r>
                <a:br>
                  <a:rPr lang="en-US" sz="3200" b="1" dirty="0">
                    <a:latin typeface="Tahoma" charset="0"/>
                  </a:rPr>
                </a:br>
                <a:r>
                  <a:rPr lang="en-US" sz="3200" b="1" dirty="0">
                    <a:latin typeface="Tahoma" charset="0"/>
                  </a:rPr>
                  <a:t>self-model</a:t>
                </a:r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F4E05636-13C4-4F69-B775-88A685CB5A13}"/>
                </a:ext>
              </a:extLst>
            </p:cNvPr>
            <p:cNvSpPr txBox="1"/>
            <p:nvPr/>
          </p:nvSpPr>
          <p:spPr>
            <a:xfrm>
              <a:off x="11792791" y="2723562"/>
              <a:ext cx="2705612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dirty="0"/>
                <a:t>…With</a:t>
              </a:r>
              <a:br>
                <a:rPr lang="en-US" sz="4000" dirty="0"/>
              </a:br>
              <a:r>
                <a:rPr lang="en-US" sz="4000" dirty="0"/>
                <a:t> Meditation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ADF13DA-9706-47EB-AD3D-E8DC041E083B}"/>
              </a:ext>
            </a:extLst>
          </p:cNvPr>
          <p:cNvGrpSpPr/>
          <p:nvPr/>
        </p:nvGrpSpPr>
        <p:grpSpPr>
          <a:xfrm>
            <a:off x="917836" y="2651760"/>
            <a:ext cx="3477615" cy="6263640"/>
            <a:chOff x="3253385" y="2731488"/>
            <a:chExt cx="3477615" cy="6263640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15EA4B5C-0DC5-42A3-B2F7-108E6A02E6F8}"/>
                </a:ext>
              </a:extLst>
            </p:cNvPr>
            <p:cNvGrpSpPr/>
            <p:nvPr/>
          </p:nvGrpSpPr>
          <p:grpSpPr>
            <a:xfrm>
              <a:off x="3253385" y="4148807"/>
              <a:ext cx="3477615" cy="4846321"/>
              <a:chOff x="2488069" y="4126469"/>
              <a:chExt cx="3477615" cy="4846321"/>
            </a:xfrm>
          </p:grpSpPr>
          <p:sp>
            <p:nvSpPr>
              <p:cNvPr id="37" name="Rounded Rectangle 63">
                <a:extLst>
                  <a:ext uri="{FF2B5EF4-FFF2-40B4-BE49-F238E27FC236}">
                    <a16:creationId xmlns:a16="http://schemas.microsoft.com/office/drawing/2014/main" id="{9061E4CB-4ADD-4213-A454-B25C8448AD35}"/>
                  </a:ext>
                </a:extLst>
              </p:cNvPr>
              <p:cNvSpPr/>
              <p:nvPr/>
            </p:nvSpPr>
            <p:spPr bwMode="auto">
              <a:xfrm>
                <a:off x="2488069" y="4126469"/>
                <a:ext cx="3477615" cy="4846321"/>
              </a:xfrm>
              <a:prstGeom prst="roundRect">
                <a:avLst/>
              </a:prstGeom>
              <a:solidFill>
                <a:srgbClr val="E8E8E8"/>
              </a:solidFill>
              <a:ln w="222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1" compatLnSpc="1">
                <a:prstTxWarp prst="textNoShape">
                  <a:avLst/>
                </a:prstTxWarp>
              </a:bodyPr>
              <a:lstStyle/>
              <a:p>
                <a:pPr algn="ctr" defTabSz="2195513"/>
                <a:r>
                  <a:rPr lang="en-US" sz="3200" b="1" dirty="0">
                    <a:latin typeface="Tahoma" charset="0"/>
                  </a:rPr>
                  <a:t>Human</a:t>
                </a:r>
                <a:br>
                  <a:rPr lang="en-US" sz="3200" b="1" dirty="0">
                    <a:latin typeface="Tahoma" charset="0"/>
                  </a:rPr>
                </a:br>
                <a:r>
                  <a:rPr lang="en-US" sz="3200" b="1" u="sng" dirty="0">
                    <a:latin typeface="Tahoma" charset="0"/>
                  </a:rPr>
                  <a:t>self-model</a:t>
                </a:r>
                <a:r>
                  <a:rPr lang="en-US" sz="3200" b="1" dirty="0">
                    <a:latin typeface="Tahoma" charset="0"/>
                  </a:rPr>
                  <a:t>:</a:t>
                </a:r>
              </a:p>
              <a:p>
                <a:pPr algn="ctr" defTabSz="2195513"/>
                <a:endParaRPr lang="en-US" sz="3200" b="1" dirty="0">
                  <a:latin typeface="Tahoma" charset="0"/>
                </a:endParaRPr>
              </a:p>
            </p:txBody>
          </p:sp>
          <p:sp>
            <p:nvSpPr>
              <p:cNvPr id="38" name="Rounded Rectangle 40">
                <a:extLst>
                  <a:ext uri="{FF2B5EF4-FFF2-40B4-BE49-F238E27FC236}">
                    <a16:creationId xmlns:a16="http://schemas.microsoft.com/office/drawing/2014/main" id="{6B5F45CB-04AC-4C72-A42F-7617526716C3}"/>
                  </a:ext>
                </a:extLst>
              </p:cNvPr>
              <p:cNvSpPr/>
              <p:nvPr/>
            </p:nvSpPr>
            <p:spPr bwMode="auto">
              <a:xfrm>
                <a:off x="2763836" y="5845062"/>
                <a:ext cx="2926080" cy="2407358"/>
              </a:xfrm>
              <a:prstGeom prst="roundRect">
                <a:avLst/>
              </a:prstGeom>
              <a:solidFill>
                <a:srgbClr val="9999FF"/>
              </a:solidFill>
              <a:ln w="222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1" compatLnSpc="1">
                <a:prstTxWarp prst="textNoShape">
                  <a:avLst/>
                </a:prstTxWarp>
              </a:bodyPr>
              <a:lstStyle/>
              <a:p>
                <a:pPr algn="ctr" defTabSz="2195513"/>
                <a:r>
                  <a:rPr lang="en-US" sz="3200" b="1" dirty="0">
                    <a:latin typeface="Tahoma" charset="0"/>
                  </a:rPr>
                  <a:t>Controller</a:t>
                </a:r>
                <a:br>
                  <a:rPr lang="en-US" sz="3200" b="1" dirty="0">
                    <a:latin typeface="Tahoma" charset="0"/>
                  </a:rPr>
                </a:br>
                <a:r>
                  <a:rPr lang="en-US" sz="3200" b="1" dirty="0">
                    <a:latin typeface="Tahoma" charset="0"/>
                  </a:rPr>
                  <a:t>self-model</a:t>
                </a: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5F0AFC7-A8A7-41F7-9C1B-46B0A01BE0DA}"/>
                </a:ext>
              </a:extLst>
            </p:cNvPr>
            <p:cNvSpPr txBox="1"/>
            <p:nvPr/>
          </p:nvSpPr>
          <p:spPr>
            <a:xfrm>
              <a:off x="4051068" y="2731488"/>
              <a:ext cx="1882247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dirty="0"/>
                <a:t>Modern</a:t>
              </a:r>
              <a:br>
                <a:rPr lang="en-US" sz="4000" dirty="0"/>
              </a:br>
              <a:r>
                <a:rPr lang="en-US" sz="4000" dirty="0"/>
                <a:t>Human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045D7E49-B841-4CDB-8620-479213927435}"/>
              </a:ext>
            </a:extLst>
          </p:cNvPr>
          <p:cNvGrpSpPr/>
          <p:nvPr/>
        </p:nvGrpSpPr>
        <p:grpSpPr>
          <a:xfrm>
            <a:off x="13441680" y="2651760"/>
            <a:ext cx="3477616" cy="6298945"/>
            <a:chOff x="863600" y="2673846"/>
            <a:chExt cx="3477616" cy="6298945"/>
          </a:xfrm>
        </p:grpSpPr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132C2340-A1C4-49B0-BB76-F8F5702ABD32}"/>
                </a:ext>
              </a:extLst>
            </p:cNvPr>
            <p:cNvGrpSpPr/>
            <p:nvPr/>
          </p:nvGrpSpPr>
          <p:grpSpPr>
            <a:xfrm>
              <a:off x="863600" y="4126470"/>
              <a:ext cx="3477616" cy="4846321"/>
              <a:chOff x="3987800" y="26890688"/>
              <a:chExt cx="2286000" cy="3185714"/>
            </a:xfrm>
            <a:solidFill>
              <a:schemeClr val="accent3">
                <a:lumMod val="20000"/>
                <a:lumOff val="80000"/>
              </a:schemeClr>
            </a:solidFill>
          </p:grpSpPr>
          <p:sp>
            <p:nvSpPr>
              <p:cNvPr id="64" name="Rounded Rectangle 63">
                <a:extLst>
                  <a:ext uri="{FF2B5EF4-FFF2-40B4-BE49-F238E27FC236}">
                    <a16:creationId xmlns:a16="http://schemas.microsoft.com/office/drawing/2014/main" id="{3D1EAA3A-4C5F-48C3-BCE2-00C2D451E731}"/>
                  </a:ext>
                </a:extLst>
              </p:cNvPr>
              <p:cNvSpPr/>
              <p:nvPr/>
            </p:nvSpPr>
            <p:spPr bwMode="auto">
              <a:xfrm>
                <a:off x="3987800" y="26890688"/>
                <a:ext cx="2286000" cy="3185714"/>
              </a:xfrm>
              <a:prstGeom prst="roundRect">
                <a:avLst/>
              </a:prstGeom>
              <a:solidFill>
                <a:srgbClr val="E8E8E8"/>
              </a:solidFill>
              <a:ln w="222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1" compatLnSpc="1">
                <a:prstTxWarp prst="textNoShape">
                  <a:avLst/>
                </a:prstTxWarp>
              </a:bodyPr>
              <a:lstStyle/>
              <a:p>
                <a:pPr algn="ctr" defTabSz="2195513"/>
                <a:r>
                  <a:rPr lang="en-US" sz="3200" b="1" dirty="0">
                    <a:latin typeface="Tahoma" charset="0"/>
                  </a:rPr>
                  <a:t>Human</a:t>
                </a:r>
                <a:br>
                  <a:rPr lang="en-US" sz="3200" b="1" dirty="0">
                    <a:latin typeface="Tahoma" charset="0"/>
                  </a:rPr>
                </a:br>
                <a:r>
                  <a:rPr lang="en-US" sz="3200" b="1" u="sng" dirty="0">
                    <a:latin typeface="Tahoma" charset="0"/>
                  </a:rPr>
                  <a:t>self-model:</a:t>
                </a:r>
              </a:p>
              <a:p>
                <a:pPr algn="ctr" defTabSz="2195513"/>
                <a:endParaRPr lang="en-US" sz="3200" b="1" dirty="0">
                  <a:latin typeface="Tahoma" charset="0"/>
                </a:endParaRPr>
              </a:p>
            </p:txBody>
          </p:sp>
          <p:sp>
            <p:nvSpPr>
              <p:cNvPr id="65" name="Rounded Rectangle 41">
                <a:extLst>
                  <a:ext uri="{FF2B5EF4-FFF2-40B4-BE49-F238E27FC236}">
                    <a16:creationId xmlns:a16="http://schemas.microsoft.com/office/drawing/2014/main" id="{D7BBB4FE-5792-47CC-9B41-B1196AD5625A}"/>
                  </a:ext>
                </a:extLst>
              </p:cNvPr>
              <p:cNvSpPr/>
              <p:nvPr/>
            </p:nvSpPr>
            <p:spPr bwMode="auto">
              <a:xfrm>
                <a:off x="4170028" y="27904841"/>
                <a:ext cx="1923449" cy="1863342"/>
              </a:xfrm>
              <a:prstGeom prst="roundRect">
                <a:avLst/>
              </a:prstGeom>
              <a:solidFill>
                <a:srgbClr val="ADEFD1"/>
              </a:solidFill>
              <a:ln w="222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1" compatLnSpc="1">
                <a:prstTxWarp prst="textNoShape">
                  <a:avLst/>
                </a:prstTxWarp>
              </a:bodyPr>
              <a:lstStyle/>
              <a:p>
                <a:pPr algn="ctr" defTabSz="2195513"/>
                <a:r>
                  <a:rPr lang="en-US" sz="3200" b="1" dirty="0">
                    <a:latin typeface="Tahoma" charset="0"/>
                  </a:rPr>
                  <a:t>Modeler</a:t>
                </a:r>
                <a:br>
                  <a:rPr lang="en-US" sz="3200" b="1" dirty="0">
                    <a:latin typeface="Tahoma" charset="0"/>
                  </a:rPr>
                </a:br>
                <a:r>
                  <a:rPr lang="en-US" sz="3200" b="1" dirty="0">
                    <a:latin typeface="Tahoma" charset="0"/>
                  </a:rPr>
                  <a:t>self-model</a:t>
                </a:r>
              </a:p>
            </p:txBody>
          </p:sp>
        </p:grp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C4EAE1C0-7E54-4B99-A8BD-3A5B250458E1}"/>
                </a:ext>
              </a:extLst>
            </p:cNvPr>
            <p:cNvSpPr txBox="1"/>
            <p:nvPr/>
          </p:nvSpPr>
          <p:spPr>
            <a:xfrm>
              <a:off x="1181732" y="2673846"/>
              <a:ext cx="2841355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dirty="0"/>
                <a:t>Enlightened</a:t>
              </a:r>
              <a:br>
                <a:rPr lang="en-US" sz="4000" dirty="0"/>
              </a:br>
              <a:r>
                <a:rPr lang="en-US" sz="4000" dirty="0"/>
                <a:t>State</a:t>
              </a:r>
            </a:p>
          </p:txBody>
        </p:sp>
      </p:grpSp>
      <p:sp>
        <p:nvSpPr>
          <p:cNvPr id="30" name="Rounded Rectangle 39">
            <a:extLst>
              <a:ext uri="{FF2B5EF4-FFF2-40B4-BE49-F238E27FC236}">
                <a16:creationId xmlns:a16="http://schemas.microsoft.com/office/drawing/2014/main" id="{ADF36425-C6A2-42C2-B823-B4F69625C7E9}"/>
              </a:ext>
            </a:extLst>
          </p:cNvPr>
          <p:cNvSpPr/>
          <p:nvPr/>
        </p:nvSpPr>
        <p:spPr bwMode="auto">
          <a:xfrm>
            <a:off x="5824025" y="7498080"/>
            <a:ext cx="2011680" cy="1188720"/>
          </a:xfrm>
          <a:prstGeom prst="roundRect">
            <a:avLst/>
          </a:prstGeom>
          <a:solidFill>
            <a:srgbClr val="ADEFD1"/>
          </a:solidFill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 defTabSz="2195513" eaLnBrk="0" hangingPunct="0"/>
            <a:r>
              <a:rPr lang="en-US" sz="2400" b="1" dirty="0">
                <a:latin typeface="Tahoma" charset="0"/>
              </a:rPr>
              <a:t>Modeler</a:t>
            </a:r>
            <a:br>
              <a:rPr lang="en-US" sz="2400" b="1" dirty="0">
                <a:latin typeface="Tahoma" charset="0"/>
              </a:rPr>
            </a:br>
            <a:r>
              <a:rPr lang="en-US" sz="2400" b="1" dirty="0">
                <a:latin typeface="Tahoma" charset="0"/>
              </a:rPr>
              <a:t>self-model</a:t>
            </a:r>
          </a:p>
        </p:txBody>
      </p:sp>
      <p:sp>
        <p:nvSpPr>
          <p:cNvPr id="3" name="Speech Bubble: Rectangle 2">
            <a:extLst>
              <a:ext uri="{FF2B5EF4-FFF2-40B4-BE49-F238E27FC236}">
                <a16:creationId xmlns:a16="http://schemas.microsoft.com/office/drawing/2014/main" id="{F6552848-BDEF-4B7F-96FF-6971E59DDE5A}"/>
              </a:ext>
            </a:extLst>
          </p:cNvPr>
          <p:cNvSpPr/>
          <p:nvPr/>
        </p:nvSpPr>
        <p:spPr bwMode="auto">
          <a:xfrm>
            <a:off x="402336" y="448055"/>
            <a:ext cx="14813280" cy="3668686"/>
          </a:xfrm>
          <a:custGeom>
            <a:avLst/>
            <a:gdLst>
              <a:gd name="connsiteX0" fmla="*/ 0 w 15495553"/>
              <a:gd name="connsiteY0" fmla="*/ 0 h 1772238"/>
              <a:gd name="connsiteX1" fmla="*/ 2582592 w 15495553"/>
              <a:gd name="connsiteY1" fmla="*/ 0 h 1772238"/>
              <a:gd name="connsiteX2" fmla="*/ 2582592 w 15495553"/>
              <a:gd name="connsiteY2" fmla="*/ 0 h 1772238"/>
              <a:gd name="connsiteX3" fmla="*/ 6456480 w 15495553"/>
              <a:gd name="connsiteY3" fmla="*/ 0 h 1772238"/>
              <a:gd name="connsiteX4" fmla="*/ 15495553 w 15495553"/>
              <a:gd name="connsiteY4" fmla="*/ 0 h 1772238"/>
              <a:gd name="connsiteX5" fmla="*/ 15495553 w 15495553"/>
              <a:gd name="connsiteY5" fmla="*/ 1033806 h 1772238"/>
              <a:gd name="connsiteX6" fmla="*/ 15495553 w 15495553"/>
              <a:gd name="connsiteY6" fmla="*/ 1033806 h 1772238"/>
              <a:gd name="connsiteX7" fmla="*/ 15495553 w 15495553"/>
              <a:gd name="connsiteY7" fmla="*/ 1476865 h 1772238"/>
              <a:gd name="connsiteX8" fmla="*/ 15495553 w 15495553"/>
              <a:gd name="connsiteY8" fmla="*/ 1772238 h 1772238"/>
              <a:gd name="connsiteX9" fmla="*/ 6456480 w 15495553"/>
              <a:gd name="connsiteY9" fmla="*/ 1772238 h 1772238"/>
              <a:gd name="connsiteX10" fmla="*/ 862018 w 15495553"/>
              <a:gd name="connsiteY10" fmla="*/ 3390770 h 1772238"/>
              <a:gd name="connsiteX11" fmla="*/ 2582592 w 15495553"/>
              <a:gd name="connsiteY11" fmla="*/ 1772238 h 1772238"/>
              <a:gd name="connsiteX12" fmla="*/ 0 w 15495553"/>
              <a:gd name="connsiteY12" fmla="*/ 1772238 h 1772238"/>
              <a:gd name="connsiteX13" fmla="*/ 0 w 15495553"/>
              <a:gd name="connsiteY13" fmla="*/ 1476865 h 1772238"/>
              <a:gd name="connsiteX14" fmla="*/ 0 w 15495553"/>
              <a:gd name="connsiteY14" fmla="*/ 1033806 h 1772238"/>
              <a:gd name="connsiteX15" fmla="*/ 0 w 15495553"/>
              <a:gd name="connsiteY15" fmla="*/ 1033806 h 1772238"/>
              <a:gd name="connsiteX16" fmla="*/ 0 w 15495553"/>
              <a:gd name="connsiteY16" fmla="*/ 0 h 1772238"/>
              <a:gd name="connsiteX0" fmla="*/ 0 w 15495553"/>
              <a:gd name="connsiteY0" fmla="*/ 0 h 3390770"/>
              <a:gd name="connsiteX1" fmla="*/ 2582592 w 15495553"/>
              <a:gd name="connsiteY1" fmla="*/ 0 h 3390770"/>
              <a:gd name="connsiteX2" fmla="*/ 2582592 w 15495553"/>
              <a:gd name="connsiteY2" fmla="*/ 0 h 3390770"/>
              <a:gd name="connsiteX3" fmla="*/ 6456480 w 15495553"/>
              <a:gd name="connsiteY3" fmla="*/ 0 h 3390770"/>
              <a:gd name="connsiteX4" fmla="*/ 15495553 w 15495553"/>
              <a:gd name="connsiteY4" fmla="*/ 0 h 3390770"/>
              <a:gd name="connsiteX5" fmla="*/ 15495553 w 15495553"/>
              <a:gd name="connsiteY5" fmla="*/ 1033806 h 3390770"/>
              <a:gd name="connsiteX6" fmla="*/ 15495553 w 15495553"/>
              <a:gd name="connsiteY6" fmla="*/ 1033806 h 3390770"/>
              <a:gd name="connsiteX7" fmla="*/ 15495553 w 15495553"/>
              <a:gd name="connsiteY7" fmla="*/ 1476865 h 3390770"/>
              <a:gd name="connsiteX8" fmla="*/ 15495553 w 15495553"/>
              <a:gd name="connsiteY8" fmla="*/ 1772238 h 3390770"/>
              <a:gd name="connsiteX9" fmla="*/ 6456480 w 15495553"/>
              <a:gd name="connsiteY9" fmla="*/ 1772238 h 3390770"/>
              <a:gd name="connsiteX10" fmla="*/ 862018 w 15495553"/>
              <a:gd name="connsiteY10" fmla="*/ 3390770 h 3390770"/>
              <a:gd name="connsiteX11" fmla="*/ 880792 w 15495553"/>
              <a:gd name="connsiteY11" fmla="*/ 1772238 h 3390770"/>
              <a:gd name="connsiteX12" fmla="*/ 0 w 15495553"/>
              <a:gd name="connsiteY12" fmla="*/ 1772238 h 3390770"/>
              <a:gd name="connsiteX13" fmla="*/ 0 w 15495553"/>
              <a:gd name="connsiteY13" fmla="*/ 1476865 h 3390770"/>
              <a:gd name="connsiteX14" fmla="*/ 0 w 15495553"/>
              <a:gd name="connsiteY14" fmla="*/ 1033806 h 3390770"/>
              <a:gd name="connsiteX15" fmla="*/ 0 w 15495553"/>
              <a:gd name="connsiteY15" fmla="*/ 1033806 h 3390770"/>
              <a:gd name="connsiteX16" fmla="*/ 0 w 15495553"/>
              <a:gd name="connsiteY16" fmla="*/ 0 h 3390770"/>
              <a:gd name="connsiteX0" fmla="*/ 0 w 15495553"/>
              <a:gd name="connsiteY0" fmla="*/ 0 h 3390770"/>
              <a:gd name="connsiteX1" fmla="*/ 2582592 w 15495553"/>
              <a:gd name="connsiteY1" fmla="*/ 0 h 3390770"/>
              <a:gd name="connsiteX2" fmla="*/ 2582592 w 15495553"/>
              <a:gd name="connsiteY2" fmla="*/ 0 h 3390770"/>
              <a:gd name="connsiteX3" fmla="*/ 6456480 w 15495553"/>
              <a:gd name="connsiteY3" fmla="*/ 0 h 3390770"/>
              <a:gd name="connsiteX4" fmla="*/ 15495553 w 15495553"/>
              <a:gd name="connsiteY4" fmla="*/ 0 h 3390770"/>
              <a:gd name="connsiteX5" fmla="*/ 15495553 w 15495553"/>
              <a:gd name="connsiteY5" fmla="*/ 1033806 h 3390770"/>
              <a:gd name="connsiteX6" fmla="*/ 15495553 w 15495553"/>
              <a:gd name="connsiteY6" fmla="*/ 1033806 h 3390770"/>
              <a:gd name="connsiteX7" fmla="*/ 15495553 w 15495553"/>
              <a:gd name="connsiteY7" fmla="*/ 1476865 h 3390770"/>
              <a:gd name="connsiteX8" fmla="*/ 15495553 w 15495553"/>
              <a:gd name="connsiteY8" fmla="*/ 1772238 h 3390770"/>
              <a:gd name="connsiteX9" fmla="*/ 1833680 w 15495553"/>
              <a:gd name="connsiteY9" fmla="*/ 1772238 h 3390770"/>
              <a:gd name="connsiteX10" fmla="*/ 862018 w 15495553"/>
              <a:gd name="connsiteY10" fmla="*/ 3390770 h 3390770"/>
              <a:gd name="connsiteX11" fmla="*/ 880792 w 15495553"/>
              <a:gd name="connsiteY11" fmla="*/ 1772238 h 3390770"/>
              <a:gd name="connsiteX12" fmla="*/ 0 w 15495553"/>
              <a:gd name="connsiteY12" fmla="*/ 1772238 h 3390770"/>
              <a:gd name="connsiteX13" fmla="*/ 0 w 15495553"/>
              <a:gd name="connsiteY13" fmla="*/ 1476865 h 3390770"/>
              <a:gd name="connsiteX14" fmla="*/ 0 w 15495553"/>
              <a:gd name="connsiteY14" fmla="*/ 1033806 h 3390770"/>
              <a:gd name="connsiteX15" fmla="*/ 0 w 15495553"/>
              <a:gd name="connsiteY15" fmla="*/ 1033806 h 3390770"/>
              <a:gd name="connsiteX16" fmla="*/ 0 w 15495553"/>
              <a:gd name="connsiteY16" fmla="*/ 0 h 3390770"/>
              <a:gd name="connsiteX0" fmla="*/ 0 w 15495553"/>
              <a:gd name="connsiteY0" fmla="*/ 0 h 4291098"/>
              <a:gd name="connsiteX1" fmla="*/ 2582592 w 15495553"/>
              <a:gd name="connsiteY1" fmla="*/ 0 h 4291098"/>
              <a:gd name="connsiteX2" fmla="*/ 2582592 w 15495553"/>
              <a:gd name="connsiteY2" fmla="*/ 0 h 4291098"/>
              <a:gd name="connsiteX3" fmla="*/ 6456480 w 15495553"/>
              <a:gd name="connsiteY3" fmla="*/ 0 h 4291098"/>
              <a:gd name="connsiteX4" fmla="*/ 15495553 w 15495553"/>
              <a:gd name="connsiteY4" fmla="*/ 0 h 4291098"/>
              <a:gd name="connsiteX5" fmla="*/ 15495553 w 15495553"/>
              <a:gd name="connsiteY5" fmla="*/ 1033806 h 4291098"/>
              <a:gd name="connsiteX6" fmla="*/ 15495553 w 15495553"/>
              <a:gd name="connsiteY6" fmla="*/ 1033806 h 4291098"/>
              <a:gd name="connsiteX7" fmla="*/ 15495553 w 15495553"/>
              <a:gd name="connsiteY7" fmla="*/ 1476865 h 4291098"/>
              <a:gd name="connsiteX8" fmla="*/ 15495553 w 15495553"/>
              <a:gd name="connsiteY8" fmla="*/ 1772238 h 4291098"/>
              <a:gd name="connsiteX9" fmla="*/ 1833680 w 15495553"/>
              <a:gd name="connsiteY9" fmla="*/ 1772238 h 4291098"/>
              <a:gd name="connsiteX10" fmla="*/ 1163143 w 15495553"/>
              <a:gd name="connsiteY10" fmla="*/ 4291098 h 4291098"/>
              <a:gd name="connsiteX11" fmla="*/ 880792 w 15495553"/>
              <a:gd name="connsiteY11" fmla="*/ 1772238 h 4291098"/>
              <a:gd name="connsiteX12" fmla="*/ 0 w 15495553"/>
              <a:gd name="connsiteY12" fmla="*/ 1772238 h 4291098"/>
              <a:gd name="connsiteX13" fmla="*/ 0 w 15495553"/>
              <a:gd name="connsiteY13" fmla="*/ 1476865 h 4291098"/>
              <a:gd name="connsiteX14" fmla="*/ 0 w 15495553"/>
              <a:gd name="connsiteY14" fmla="*/ 1033806 h 4291098"/>
              <a:gd name="connsiteX15" fmla="*/ 0 w 15495553"/>
              <a:gd name="connsiteY15" fmla="*/ 1033806 h 4291098"/>
              <a:gd name="connsiteX16" fmla="*/ 0 w 15495553"/>
              <a:gd name="connsiteY16" fmla="*/ 0 h 4291098"/>
              <a:gd name="connsiteX0" fmla="*/ 0 w 15495553"/>
              <a:gd name="connsiteY0" fmla="*/ 0 h 4291098"/>
              <a:gd name="connsiteX1" fmla="*/ 2582592 w 15495553"/>
              <a:gd name="connsiteY1" fmla="*/ 0 h 4291098"/>
              <a:gd name="connsiteX2" fmla="*/ 2582592 w 15495553"/>
              <a:gd name="connsiteY2" fmla="*/ 0 h 4291098"/>
              <a:gd name="connsiteX3" fmla="*/ 6456480 w 15495553"/>
              <a:gd name="connsiteY3" fmla="*/ 0 h 4291098"/>
              <a:gd name="connsiteX4" fmla="*/ 15495553 w 15495553"/>
              <a:gd name="connsiteY4" fmla="*/ 0 h 4291098"/>
              <a:gd name="connsiteX5" fmla="*/ 15495553 w 15495553"/>
              <a:gd name="connsiteY5" fmla="*/ 1033806 h 4291098"/>
              <a:gd name="connsiteX6" fmla="*/ 15495553 w 15495553"/>
              <a:gd name="connsiteY6" fmla="*/ 1033806 h 4291098"/>
              <a:gd name="connsiteX7" fmla="*/ 15495553 w 15495553"/>
              <a:gd name="connsiteY7" fmla="*/ 1476865 h 4291098"/>
              <a:gd name="connsiteX8" fmla="*/ 15495553 w 15495553"/>
              <a:gd name="connsiteY8" fmla="*/ 1772238 h 4291098"/>
              <a:gd name="connsiteX9" fmla="*/ 3172322 w 15495553"/>
              <a:gd name="connsiteY9" fmla="*/ 1772239 h 4291098"/>
              <a:gd name="connsiteX10" fmla="*/ 1163143 w 15495553"/>
              <a:gd name="connsiteY10" fmla="*/ 4291098 h 4291098"/>
              <a:gd name="connsiteX11" fmla="*/ 880792 w 15495553"/>
              <a:gd name="connsiteY11" fmla="*/ 1772238 h 4291098"/>
              <a:gd name="connsiteX12" fmla="*/ 0 w 15495553"/>
              <a:gd name="connsiteY12" fmla="*/ 1772238 h 4291098"/>
              <a:gd name="connsiteX13" fmla="*/ 0 w 15495553"/>
              <a:gd name="connsiteY13" fmla="*/ 1476865 h 4291098"/>
              <a:gd name="connsiteX14" fmla="*/ 0 w 15495553"/>
              <a:gd name="connsiteY14" fmla="*/ 1033806 h 4291098"/>
              <a:gd name="connsiteX15" fmla="*/ 0 w 15495553"/>
              <a:gd name="connsiteY15" fmla="*/ 1033806 h 4291098"/>
              <a:gd name="connsiteX16" fmla="*/ 0 w 15495553"/>
              <a:gd name="connsiteY16" fmla="*/ 0 h 4291098"/>
              <a:gd name="connsiteX0" fmla="*/ 0 w 15495553"/>
              <a:gd name="connsiteY0" fmla="*/ 0 h 4291098"/>
              <a:gd name="connsiteX1" fmla="*/ 2582592 w 15495553"/>
              <a:gd name="connsiteY1" fmla="*/ 0 h 4291098"/>
              <a:gd name="connsiteX2" fmla="*/ 2582592 w 15495553"/>
              <a:gd name="connsiteY2" fmla="*/ 0 h 4291098"/>
              <a:gd name="connsiteX3" fmla="*/ 6456480 w 15495553"/>
              <a:gd name="connsiteY3" fmla="*/ 0 h 4291098"/>
              <a:gd name="connsiteX4" fmla="*/ 15495553 w 15495553"/>
              <a:gd name="connsiteY4" fmla="*/ 0 h 4291098"/>
              <a:gd name="connsiteX5" fmla="*/ 15495553 w 15495553"/>
              <a:gd name="connsiteY5" fmla="*/ 1033806 h 4291098"/>
              <a:gd name="connsiteX6" fmla="*/ 15495553 w 15495553"/>
              <a:gd name="connsiteY6" fmla="*/ 1033806 h 4291098"/>
              <a:gd name="connsiteX7" fmla="*/ 15495553 w 15495553"/>
              <a:gd name="connsiteY7" fmla="*/ 1476865 h 4291098"/>
              <a:gd name="connsiteX8" fmla="*/ 15495553 w 15495553"/>
              <a:gd name="connsiteY8" fmla="*/ 1772238 h 4291098"/>
              <a:gd name="connsiteX9" fmla="*/ 3172322 w 15495553"/>
              <a:gd name="connsiteY9" fmla="*/ 1772239 h 4291098"/>
              <a:gd name="connsiteX10" fmla="*/ 1163143 w 15495553"/>
              <a:gd name="connsiteY10" fmla="*/ 4291098 h 4291098"/>
              <a:gd name="connsiteX11" fmla="*/ 1598723 w 15495553"/>
              <a:gd name="connsiteY11" fmla="*/ 1777008 h 4291098"/>
              <a:gd name="connsiteX12" fmla="*/ 0 w 15495553"/>
              <a:gd name="connsiteY12" fmla="*/ 1772238 h 4291098"/>
              <a:gd name="connsiteX13" fmla="*/ 0 w 15495553"/>
              <a:gd name="connsiteY13" fmla="*/ 1476865 h 4291098"/>
              <a:gd name="connsiteX14" fmla="*/ 0 w 15495553"/>
              <a:gd name="connsiteY14" fmla="*/ 1033806 h 4291098"/>
              <a:gd name="connsiteX15" fmla="*/ 0 w 15495553"/>
              <a:gd name="connsiteY15" fmla="*/ 1033806 h 4291098"/>
              <a:gd name="connsiteX16" fmla="*/ 0 w 15495553"/>
              <a:gd name="connsiteY16" fmla="*/ 0 h 4291098"/>
              <a:gd name="connsiteX0" fmla="*/ 0 w 15495553"/>
              <a:gd name="connsiteY0" fmla="*/ 0 h 4291098"/>
              <a:gd name="connsiteX1" fmla="*/ 2582592 w 15495553"/>
              <a:gd name="connsiteY1" fmla="*/ 0 h 4291098"/>
              <a:gd name="connsiteX2" fmla="*/ 2582592 w 15495553"/>
              <a:gd name="connsiteY2" fmla="*/ 0 h 4291098"/>
              <a:gd name="connsiteX3" fmla="*/ 6456480 w 15495553"/>
              <a:gd name="connsiteY3" fmla="*/ 0 h 4291098"/>
              <a:gd name="connsiteX4" fmla="*/ 15495553 w 15495553"/>
              <a:gd name="connsiteY4" fmla="*/ 0 h 4291098"/>
              <a:gd name="connsiteX5" fmla="*/ 15495553 w 15495553"/>
              <a:gd name="connsiteY5" fmla="*/ 1033806 h 4291098"/>
              <a:gd name="connsiteX6" fmla="*/ 15495553 w 15495553"/>
              <a:gd name="connsiteY6" fmla="*/ 1033806 h 4291098"/>
              <a:gd name="connsiteX7" fmla="*/ 15495553 w 15495553"/>
              <a:gd name="connsiteY7" fmla="*/ 1476865 h 4291098"/>
              <a:gd name="connsiteX8" fmla="*/ 15495553 w 15495553"/>
              <a:gd name="connsiteY8" fmla="*/ 1772238 h 4291098"/>
              <a:gd name="connsiteX9" fmla="*/ 3172322 w 15495553"/>
              <a:gd name="connsiteY9" fmla="*/ 1772239 h 4291098"/>
              <a:gd name="connsiteX10" fmla="*/ 1163143 w 15495553"/>
              <a:gd name="connsiteY10" fmla="*/ 4291098 h 4291098"/>
              <a:gd name="connsiteX11" fmla="*/ 2354045 w 15495553"/>
              <a:gd name="connsiteY11" fmla="*/ 1781778 h 4291098"/>
              <a:gd name="connsiteX12" fmla="*/ 0 w 15495553"/>
              <a:gd name="connsiteY12" fmla="*/ 1772238 h 4291098"/>
              <a:gd name="connsiteX13" fmla="*/ 0 w 15495553"/>
              <a:gd name="connsiteY13" fmla="*/ 1476865 h 4291098"/>
              <a:gd name="connsiteX14" fmla="*/ 0 w 15495553"/>
              <a:gd name="connsiteY14" fmla="*/ 1033806 h 4291098"/>
              <a:gd name="connsiteX15" fmla="*/ 0 w 15495553"/>
              <a:gd name="connsiteY15" fmla="*/ 1033806 h 4291098"/>
              <a:gd name="connsiteX16" fmla="*/ 0 w 15495553"/>
              <a:gd name="connsiteY16" fmla="*/ 0 h 4291098"/>
              <a:gd name="connsiteX0" fmla="*/ 0 w 15495553"/>
              <a:gd name="connsiteY0" fmla="*/ 0 h 4288712"/>
              <a:gd name="connsiteX1" fmla="*/ 2582592 w 15495553"/>
              <a:gd name="connsiteY1" fmla="*/ 0 h 4288712"/>
              <a:gd name="connsiteX2" fmla="*/ 2582592 w 15495553"/>
              <a:gd name="connsiteY2" fmla="*/ 0 h 4288712"/>
              <a:gd name="connsiteX3" fmla="*/ 6456480 w 15495553"/>
              <a:gd name="connsiteY3" fmla="*/ 0 h 4288712"/>
              <a:gd name="connsiteX4" fmla="*/ 15495553 w 15495553"/>
              <a:gd name="connsiteY4" fmla="*/ 0 h 4288712"/>
              <a:gd name="connsiteX5" fmla="*/ 15495553 w 15495553"/>
              <a:gd name="connsiteY5" fmla="*/ 1033806 h 4288712"/>
              <a:gd name="connsiteX6" fmla="*/ 15495553 w 15495553"/>
              <a:gd name="connsiteY6" fmla="*/ 1033806 h 4288712"/>
              <a:gd name="connsiteX7" fmla="*/ 15495553 w 15495553"/>
              <a:gd name="connsiteY7" fmla="*/ 1476865 h 4288712"/>
              <a:gd name="connsiteX8" fmla="*/ 15495553 w 15495553"/>
              <a:gd name="connsiteY8" fmla="*/ 1772238 h 4288712"/>
              <a:gd name="connsiteX9" fmla="*/ 3172322 w 15495553"/>
              <a:gd name="connsiteY9" fmla="*/ 1772239 h 4288712"/>
              <a:gd name="connsiteX10" fmla="*/ 2342244 w 15495553"/>
              <a:gd name="connsiteY10" fmla="*/ 4288712 h 4288712"/>
              <a:gd name="connsiteX11" fmla="*/ 2354045 w 15495553"/>
              <a:gd name="connsiteY11" fmla="*/ 1781778 h 4288712"/>
              <a:gd name="connsiteX12" fmla="*/ 0 w 15495553"/>
              <a:gd name="connsiteY12" fmla="*/ 1772238 h 4288712"/>
              <a:gd name="connsiteX13" fmla="*/ 0 w 15495553"/>
              <a:gd name="connsiteY13" fmla="*/ 1476865 h 4288712"/>
              <a:gd name="connsiteX14" fmla="*/ 0 w 15495553"/>
              <a:gd name="connsiteY14" fmla="*/ 1033806 h 4288712"/>
              <a:gd name="connsiteX15" fmla="*/ 0 w 15495553"/>
              <a:gd name="connsiteY15" fmla="*/ 1033806 h 4288712"/>
              <a:gd name="connsiteX16" fmla="*/ 0 w 15495553"/>
              <a:gd name="connsiteY16" fmla="*/ 0 h 4288712"/>
              <a:gd name="connsiteX0" fmla="*/ 0 w 15495553"/>
              <a:gd name="connsiteY0" fmla="*/ 0 h 4312560"/>
              <a:gd name="connsiteX1" fmla="*/ 2582592 w 15495553"/>
              <a:gd name="connsiteY1" fmla="*/ 0 h 4312560"/>
              <a:gd name="connsiteX2" fmla="*/ 2582592 w 15495553"/>
              <a:gd name="connsiteY2" fmla="*/ 0 h 4312560"/>
              <a:gd name="connsiteX3" fmla="*/ 6456480 w 15495553"/>
              <a:gd name="connsiteY3" fmla="*/ 0 h 4312560"/>
              <a:gd name="connsiteX4" fmla="*/ 15495553 w 15495553"/>
              <a:gd name="connsiteY4" fmla="*/ 0 h 4312560"/>
              <a:gd name="connsiteX5" fmla="*/ 15495553 w 15495553"/>
              <a:gd name="connsiteY5" fmla="*/ 1033806 h 4312560"/>
              <a:gd name="connsiteX6" fmla="*/ 15495553 w 15495553"/>
              <a:gd name="connsiteY6" fmla="*/ 1033806 h 4312560"/>
              <a:gd name="connsiteX7" fmla="*/ 15495553 w 15495553"/>
              <a:gd name="connsiteY7" fmla="*/ 1476865 h 4312560"/>
              <a:gd name="connsiteX8" fmla="*/ 15495553 w 15495553"/>
              <a:gd name="connsiteY8" fmla="*/ 1772238 h 4312560"/>
              <a:gd name="connsiteX9" fmla="*/ 3172322 w 15495553"/>
              <a:gd name="connsiteY9" fmla="*/ 1772239 h 4312560"/>
              <a:gd name="connsiteX10" fmla="*/ 2855765 w 15495553"/>
              <a:gd name="connsiteY10" fmla="*/ 4312560 h 4312560"/>
              <a:gd name="connsiteX11" fmla="*/ 2354045 w 15495553"/>
              <a:gd name="connsiteY11" fmla="*/ 1781778 h 4312560"/>
              <a:gd name="connsiteX12" fmla="*/ 0 w 15495553"/>
              <a:gd name="connsiteY12" fmla="*/ 1772238 h 4312560"/>
              <a:gd name="connsiteX13" fmla="*/ 0 w 15495553"/>
              <a:gd name="connsiteY13" fmla="*/ 1476865 h 4312560"/>
              <a:gd name="connsiteX14" fmla="*/ 0 w 15495553"/>
              <a:gd name="connsiteY14" fmla="*/ 1033806 h 4312560"/>
              <a:gd name="connsiteX15" fmla="*/ 0 w 15495553"/>
              <a:gd name="connsiteY15" fmla="*/ 1033806 h 4312560"/>
              <a:gd name="connsiteX16" fmla="*/ 0 w 15495553"/>
              <a:gd name="connsiteY16" fmla="*/ 0 h 4312560"/>
              <a:gd name="connsiteX0" fmla="*/ 0 w 15495553"/>
              <a:gd name="connsiteY0" fmla="*/ 0 h 4312560"/>
              <a:gd name="connsiteX1" fmla="*/ 2582592 w 15495553"/>
              <a:gd name="connsiteY1" fmla="*/ 0 h 4312560"/>
              <a:gd name="connsiteX2" fmla="*/ 2582592 w 15495553"/>
              <a:gd name="connsiteY2" fmla="*/ 0 h 4312560"/>
              <a:gd name="connsiteX3" fmla="*/ 6456480 w 15495553"/>
              <a:gd name="connsiteY3" fmla="*/ 0 h 4312560"/>
              <a:gd name="connsiteX4" fmla="*/ 15495553 w 15495553"/>
              <a:gd name="connsiteY4" fmla="*/ 0 h 4312560"/>
              <a:gd name="connsiteX5" fmla="*/ 15495553 w 15495553"/>
              <a:gd name="connsiteY5" fmla="*/ 1033806 h 4312560"/>
              <a:gd name="connsiteX6" fmla="*/ 15495553 w 15495553"/>
              <a:gd name="connsiteY6" fmla="*/ 1033806 h 4312560"/>
              <a:gd name="connsiteX7" fmla="*/ 15495553 w 15495553"/>
              <a:gd name="connsiteY7" fmla="*/ 1476865 h 4312560"/>
              <a:gd name="connsiteX8" fmla="*/ 15495553 w 15495553"/>
              <a:gd name="connsiteY8" fmla="*/ 1772238 h 4312560"/>
              <a:gd name="connsiteX9" fmla="*/ 3444039 w 15495553"/>
              <a:gd name="connsiteY9" fmla="*/ 1774624 h 4312560"/>
              <a:gd name="connsiteX10" fmla="*/ 2855765 w 15495553"/>
              <a:gd name="connsiteY10" fmla="*/ 4312560 h 4312560"/>
              <a:gd name="connsiteX11" fmla="*/ 2354045 w 15495553"/>
              <a:gd name="connsiteY11" fmla="*/ 1781778 h 4312560"/>
              <a:gd name="connsiteX12" fmla="*/ 0 w 15495553"/>
              <a:gd name="connsiteY12" fmla="*/ 1772238 h 4312560"/>
              <a:gd name="connsiteX13" fmla="*/ 0 w 15495553"/>
              <a:gd name="connsiteY13" fmla="*/ 1476865 h 4312560"/>
              <a:gd name="connsiteX14" fmla="*/ 0 w 15495553"/>
              <a:gd name="connsiteY14" fmla="*/ 1033806 h 4312560"/>
              <a:gd name="connsiteX15" fmla="*/ 0 w 15495553"/>
              <a:gd name="connsiteY15" fmla="*/ 1033806 h 4312560"/>
              <a:gd name="connsiteX16" fmla="*/ 0 w 15495553"/>
              <a:gd name="connsiteY16" fmla="*/ 0 h 4312560"/>
              <a:gd name="connsiteX0" fmla="*/ 0 w 15495553"/>
              <a:gd name="connsiteY0" fmla="*/ 0 h 4312560"/>
              <a:gd name="connsiteX1" fmla="*/ 2582592 w 15495553"/>
              <a:gd name="connsiteY1" fmla="*/ 0 h 4312560"/>
              <a:gd name="connsiteX2" fmla="*/ 2582592 w 15495553"/>
              <a:gd name="connsiteY2" fmla="*/ 0 h 4312560"/>
              <a:gd name="connsiteX3" fmla="*/ 6456480 w 15495553"/>
              <a:gd name="connsiteY3" fmla="*/ 0 h 4312560"/>
              <a:gd name="connsiteX4" fmla="*/ 15495553 w 15495553"/>
              <a:gd name="connsiteY4" fmla="*/ 0 h 4312560"/>
              <a:gd name="connsiteX5" fmla="*/ 15495553 w 15495553"/>
              <a:gd name="connsiteY5" fmla="*/ 1033806 h 4312560"/>
              <a:gd name="connsiteX6" fmla="*/ 15495553 w 15495553"/>
              <a:gd name="connsiteY6" fmla="*/ 1033806 h 4312560"/>
              <a:gd name="connsiteX7" fmla="*/ 15495553 w 15495553"/>
              <a:gd name="connsiteY7" fmla="*/ 1476865 h 4312560"/>
              <a:gd name="connsiteX8" fmla="*/ 15495553 w 15495553"/>
              <a:gd name="connsiteY8" fmla="*/ 1772238 h 4312560"/>
              <a:gd name="connsiteX9" fmla="*/ 3444039 w 15495553"/>
              <a:gd name="connsiteY9" fmla="*/ 1774624 h 4312560"/>
              <a:gd name="connsiteX10" fmla="*/ 2855765 w 15495553"/>
              <a:gd name="connsiteY10" fmla="*/ 4312560 h 4312560"/>
              <a:gd name="connsiteX11" fmla="*/ 2600834 w 15495553"/>
              <a:gd name="connsiteY11" fmla="*/ 1781778 h 4312560"/>
              <a:gd name="connsiteX12" fmla="*/ 0 w 15495553"/>
              <a:gd name="connsiteY12" fmla="*/ 1772238 h 4312560"/>
              <a:gd name="connsiteX13" fmla="*/ 0 w 15495553"/>
              <a:gd name="connsiteY13" fmla="*/ 1476865 h 4312560"/>
              <a:gd name="connsiteX14" fmla="*/ 0 w 15495553"/>
              <a:gd name="connsiteY14" fmla="*/ 1033806 h 4312560"/>
              <a:gd name="connsiteX15" fmla="*/ 0 w 15495553"/>
              <a:gd name="connsiteY15" fmla="*/ 1033806 h 4312560"/>
              <a:gd name="connsiteX16" fmla="*/ 0 w 15495553"/>
              <a:gd name="connsiteY16" fmla="*/ 0 h 4312560"/>
              <a:gd name="connsiteX0" fmla="*/ 0 w 15495553"/>
              <a:gd name="connsiteY0" fmla="*/ 0 h 4312560"/>
              <a:gd name="connsiteX1" fmla="*/ 2582592 w 15495553"/>
              <a:gd name="connsiteY1" fmla="*/ 0 h 4312560"/>
              <a:gd name="connsiteX2" fmla="*/ 2582592 w 15495553"/>
              <a:gd name="connsiteY2" fmla="*/ 0 h 4312560"/>
              <a:gd name="connsiteX3" fmla="*/ 6456480 w 15495553"/>
              <a:gd name="connsiteY3" fmla="*/ 0 h 4312560"/>
              <a:gd name="connsiteX4" fmla="*/ 15495553 w 15495553"/>
              <a:gd name="connsiteY4" fmla="*/ 0 h 4312560"/>
              <a:gd name="connsiteX5" fmla="*/ 15495553 w 15495553"/>
              <a:gd name="connsiteY5" fmla="*/ 1033806 h 4312560"/>
              <a:gd name="connsiteX6" fmla="*/ 15495553 w 15495553"/>
              <a:gd name="connsiteY6" fmla="*/ 1033806 h 4312560"/>
              <a:gd name="connsiteX7" fmla="*/ 15495553 w 15495553"/>
              <a:gd name="connsiteY7" fmla="*/ 1476865 h 4312560"/>
              <a:gd name="connsiteX8" fmla="*/ 15495553 w 15495553"/>
              <a:gd name="connsiteY8" fmla="*/ 1772238 h 4312560"/>
              <a:gd name="connsiteX9" fmla="*/ 3444039 w 15495553"/>
              <a:gd name="connsiteY9" fmla="*/ 1774624 h 4312560"/>
              <a:gd name="connsiteX10" fmla="*/ 2855765 w 15495553"/>
              <a:gd name="connsiteY10" fmla="*/ 4312560 h 4312560"/>
              <a:gd name="connsiteX11" fmla="*/ 2600834 w 15495553"/>
              <a:gd name="connsiteY11" fmla="*/ 1781778 h 4312560"/>
              <a:gd name="connsiteX12" fmla="*/ 0 w 15495553"/>
              <a:gd name="connsiteY12" fmla="*/ 1772238 h 4312560"/>
              <a:gd name="connsiteX13" fmla="*/ 0 w 15495553"/>
              <a:gd name="connsiteY13" fmla="*/ 1476865 h 4312560"/>
              <a:gd name="connsiteX14" fmla="*/ 0 w 15495553"/>
              <a:gd name="connsiteY14" fmla="*/ 1033806 h 4312560"/>
              <a:gd name="connsiteX15" fmla="*/ 0 w 15495553"/>
              <a:gd name="connsiteY15" fmla="*/ 1033806 h 4312560"/>
              <a:gd name="connsiteX16" fmla="*/ 0 w 15495553"/>
              <a:gd name="connsiteY16" fmla="*/ 0 h 4312560"/>
              <a:gd name="connsiteX0" fmla="*/ 0 w 15495553"/>
              <a:gd name="connsiteY0" fmla="*/ 0 h 4326869"/>
              <a:gd name="connsiteX1" fmla="*/ 2582592 w 15495553"/>
              <a:gd name="connsiteY1" fmla="*/ 0 h 4326869"/>
              <a:gd name="connsiteX2" fmla="*/ 2582592 w 15495553"/>
              <a:gd name="connsiteY2" fmla="*/ 0 h 4326869"/>
              <a:gd name="connsiteX3" fmla="*/ 6456480 w 15495553"/>
              <a:gd name="connsiteY3" fmla="*/ 0 h 4326869"/>
              <a:gd name="connsiteX4" fmla="*/ 15495553 w 15495553"/>
              <a:gd name="connsiteY4" fmla="*/ 0 h 4326869"/>
              <a:gd name="connsiteX5" fmla="*/ 15495553 w 15495553"/>
              <a:gd name="connsiteY5" fmla="*/ 1033806 h 4326869"/>
              <a:gd name="connsiteX6" fmla="*/ 15495553 w 15495553"/>
              <a:gd name="connsiteY6" fmla="*/ 1033806 h 4326869"/>
              <a:gd name="connsiteX7" fmla="*/ 15495553 w 15495553"/>
              <a:gd name="connsiteY7" fmla="*/ 1476865 h 4326869"/>
              <a:gd name="connsiteX8" fmla="*/ 15495553 w 15495553"/>
              <a:gd name="connsiteY8" fmla="*/ 1772238 h 4326869"/>
              <a:gd name="connsiteX9" fmla="*/ 3444039 w 15495553"/>
              <a:gd name="connsiteY9" fmla="*/ 1774624 h 4326869"/>
              <a:gd name="connsiteX10" fmla="*/ 2984015 w 15495553"/>
              <a:gd name="connsiteY10" fmla="*/ 4326869 h 4326869"/>
              <a:gd name="connsiteX11" fmla="*/ 2600834 w 15495553"/>
              <a:gd name="connsiteY11" fmla="*/ 1781778 h 4326869"/>
              <a:gd name="connsiteX12" fmla="*/ 0 w 15495553"/>
              <a:gd name="connsiteY12" fmla="*/ 1772238 h 4326869"/>
              <a:gd name="connsiteX13" fmla="*/ 0 w 15495553"/>
              <a:gd name="connsiteY13" fmla="*/ 1476865 h 4326869"/>
              <a:gd name="connsiteX14" fmla="*/ 0 w 15495553"/>
              <a:gd name="connsiteY14" fmla="*/ 1033806 h 4326869"/>
              <a:gd name="connsiteX15" fmla="*/ 0 w 15495553"/>
              <a:gd name="connsiteY15" fmla="*/ 1033806 h 4326869"/>
              <a:gd name="connsiteX16" fmla="*/ 0 w 15495553"/>
              <a:gd name="connsiteY16" fmla="*/ 0 h 4326869"/>
              <a:gd name="connsiteX0" fmla="*/ 0 w 15495553"/>
              <a:gd name="connsiteY0" fmla="*/ 0 h 4334024"/>
              <a:gd name="connsiteX1" fmla="*/ 2582592 w 15495553"/>
              <a:gd name="connsiteY1" fmla="*/ 0 h 4334024"/>
              <a:gd name="connsiteX2" fmla="*/ 2582592 w 15495553"/>
              <a:gd name="connsiteY2" fmla="*/ 0 h 4334024"/>
              <a:gd name="connsiteX3" fmla="*/ 6456480 w 15495553"/>
              <a:gd name="connsiteY3" fmla="*/ 0 h 4334024"/>
              <a:gd name="connsiteX4" fmla="*/ 15495553 w 15495553"/>
              <a:gd name="connsiteY4" fmla="*/ 0 h 4334024"/>
              <a:gd name="connsiteX5" fmla="*/ 15495553 w 15495553"/>
              <a:gd name="connsiteY5" fmla="*/ 1033806 h 4334024"/>
              <a:gd name="connsiteX6" fmla="*/ 15495553 w 15495553"/>
              <a:gd name="connsiteY6" fmla="*/ 1033806 h 4334024"/>
              <a:gd name="connsiteX7" fmla="*/ 15495553 w 15495553"/>
              <a:gd name="connsiteY7" fmla="*/ 1476865 h 4334024"/>
              <a:gd name="connsiteX8" fmla="*/ 15495553 w 15495553"/>
              <a:gd name="connsiteY8" fmla="*/ 1772238 h 4334024"/>
              <a:gd name="connsiteX9" fmla="*/ 3444039 w 15495553"/>
              <a:gd name="connsiteY9" fmla="*/ 1774624 h 4334024"/>
              <a:gd name="connsiteX10" fmla="*/ 3011497 w 15495553"/>
              <a:gd name="connsiteY10" fmla="*/ 4334024 h 4334024"/>
              <a:gd name="connsiteX11" fmla="*/ 2600834 w 15495553"/>
              <a:gd name="connsiteY11" fmla="*/ 1781778 h 4334024"/>
              <a:gd name="connsiteX12" fmla="*/ 0 w 15495553"/>
              <a:gd name="connsiteY12" fmla="*/ 1772238 h 4334024"/>
              <a:gd name="connsiteX13" fmla="*/ 0 w 15495553"/>
              <a:gd name="connsiteY13" fmla="*/ 1476865 h 4334024"/>
              <a:gd name="connsiteX14" fmla="*/ 0 w 15495553"/>
              <a:gd name="connsiteY14" fmla="*/ 1033806 h 4334024"/>
              <a:gd name="connsiteX15" fmla="*/ 0 w 15495553"/>
              <a:gd name="connsiteY15" fmla="*/ 1033806 h 4334024"/>
              <a:gd name="connsiteX16" fmla="*/ 0 w 15495553"/>
              <a:gd name="connsiteY16" fmla="*/ 0 h 4334024"/>
              <a:gd name="connsiteX0" fmla="*/ 0 w 15495553"/>
              <a:gd name="connsiteY0" fmla="*/ 0 h 4338793"/>
              <a:gd name="connsiteX1" fmla="*/ 2582592 w 15495553"/>
              <a:gd name="connsiteY1" fmla="*/ 0 h 4338793"/>
              <a:gd name="connsiteX2" fmla="*/ 2582592 w 15495553"/>
              <a:gd name="connsiteY2" fmla="*/ 0 h 4338793"/>
              <a:gd name="connsiteX3" fmla="*/ 6456480 w 15495553"/>
              <a:gd name="connsiteY3" fmla="*/ 0 h 4338793"/>
              <a:gd name="connsiteX4" fmla="*/ 15495553 w 15495553"/>
              <a:gd name="connsiteY4" fmla="*/ 0 h 4338793"/>
              <a:gd name="connsiteX5" fmla="*/ 15495553 w 15495553"/>
              <a:gd name="connsiteY5" fmla="*/ 1033806 h 4338793"/>
              <a:gd name="connsiteX6" fmla="*/ 15495553 w 15495553"/>
              <a:gd name="connsiteY6" fmla="*/ 1033806 h 4338793"/>
              <a:gd name="connsiteX7" fmla="*/ 15495553 w 15495553"/>
              <a:gd name="connsiteY7" fmla="*/ 1476865 h 4338793"/>
              <a:gd name="connsiteX8" fmla="*/ 15495553 w 15495553"/>
              <a:gd name="connsiteY8" fmla="*/ 1772238 h 4338793"/>
              <a:gd name="connsiteX9" fmla="*/ 3444039 w 15495553"/>
              <a:gd name="connsiteY9" fmla="*/ 1774624 h 4338793"/>
              <a:gd name="connsiteX10" fmla="*/ 3027528 w 15495553"/>
              <a:gd name="connsiteY10" fmla="*/ 4338793 h 4338793"/>
              <a:gd name="connsiteX11" fmla="*/ 2600834 w 15495553"/>
              <a:gd name="connsiteY11" fmla="*/ 1781778 h 4338793"/>
              <a:gd name="connsiteX12" fmla="*/ 0 w 15495553"/>
              <a:gd name="connsiteY12" fmla="*/ 1772238 h 4338793"/>
              <a:gd name="connsiteX13" fmla="*/ 0 w 15495553"/>
              <a:gd name="connsiteY13" fmla="*/ 1476865 h 4338793"/>
              <a:gd name="connsiteX14" fmla="*/ 0 w 15495553"/>
              <a:gd name="connsiteY14" fmla="*/ 1033806 h 4338793"/>
              <a:gd name="connsiteX15" fmla="*/ 0 w 15495553"/>
              <a:gd name="connsiteY15" fmla="*/ 1033806 h 4338793"/>
              <a:gd name="connsiteX16" fmla="*/ 0 w 15495553"/>
              <a:gd name="connsiteY16" fmla="*/ 0 h 4338793"/>
              <a:gd name="connsiteX0" fmla="*/ 0 w 15495553"/>
              <a:gd name="connsiteY0" fmla="*/ 0 h 4341178"/>
              <a:gd name="connsiteX1" fmla="*/ 2582592 w 15495553"/>
              <a:gd name="connsiteY1" fmla="*/ 0 h 4341178"/>
              <a:gd name="connsiteX2" fmla="*/ 2582592 w 15495553"/>
              <a:gd name="connsiteY2" fmla="*/ 0 h 4341178"/>
              <a:gd name="connsiteX3" fmla="*/ 6456480 w 15495553"/>
              <a:gd name="connsiteY3" fmla="*/ 0 h 4341178"/>
              <a:gd name="connsiteX4" fmla="*/ 15495553 w 15495553"/>
              <a:gd name="connsiteY4" fmla="*/ 0 h 4341178"/>
              <a:gd name="connsiteX5" fmla="*/ 15495553 w 15495553"/>
              <a:gd name="connsiteY5" fmla="*/ 1033806 h 4341178"/>
              <a:gd name="connsiteX6" fmla="*/ 15495553 w 15495553"/>
              <a:gd name="connsiteY6" fmla="*/ 1033806 h 4341178"/>
              <a:gd name="connsiteX7" fmla="*/ 15495553 w 15495553"/>
              <a:gd name="connsiteY7" fmla="*/ 1476865 h 4341178"/>
              <a:gd name="connsiteX8" fmla="*/ 15495553 w 15495553"/>
              <a:gd name="connsiteY8" fmla="*/ 1772238 h 4341178"/>
              <a:gd name="connsiteX9" fmla="*/ 3444039 w 15495553"/>
              <a:gd name="connsiteY9" fmla="*/ 1774624 h 4341178"/>
              <a:gd name="connsiteX10" fmla="*/ 3018368 w 15495553"/>
              <a:gd name="connsiteY10" fmla="*/ 4341178 h 4341178"/>
              <a:gd name="connsiteX11" fmla="*/ 2600834 w 15495553"/>
              <a:gd name="connsiteY11" fmla="*/ 1781778 h 4341178"/>
              <a:gd name="connsiteX12" fmla="*/ 0 w 15495553"/>
              <a:gd name="connsiteY12" fmla="*/ 1772238 h 4341178"/>
              <a:gd name="connsiteX13" fmla="*/ 0 w 15495553"/>
              <a:gd name="connsiteY13" fmla="*/ 1476865 h 4341178"/>
              <a:gd name="connsiteX14" fmla="*/ 0 w 15495553"/>
              <a:gd name="connsiteY14" fmla="*/ 1033806 h 4341178"/>
              <a:gd name="connsiteX15" fmla="*/ 0 w 15495553"/>
              <a:gd name="connsiteY15" fmla="*/ 1033806 h 4341178"/>
              <a:gd name="connsiteX16" fmla="*/ 0 w 15495553"/>
              <a:gd name="connsiteY16" fmla="*/ 0 h 4341178"/>
              <a:gd name="connsiteX0" fmla="*/ 0 w 15495553"/>
              <a:gd name="connsiteY0" fmla="*/ 0 h 4341178"/>
              <a:gd name="connsiteX1" fmla="*/ 2582592 w 15495553"/>
              <a:gd name="connsiteY1" fmla="*/ 0 h 4341178"/>
              <a:gd name="connsiteX2" fmla="*/ 2582592 w 15495553"/>
              <a:gd name="connsiteY2" fmla="*/ 0 h 4341178"/>
              <a:gd name="connsiteX3" fmla="*/ 6456480 w 15495553"/>
              <a:gd name="connsiteY3" fmla="*/ 0 h 4341178"/>
              <a:gd name="connsiteX4" fmla="*/ 15495553 w 15495553"/>
              <a:gd name="connsiteY4" fmla="*/ 0 h 4341178"/>
              <a:gd name="connsiteX5" fmla="*/ 15495553 w 15495553"/>
              <a:gd name="connsiteY5" fmla="*/ 1033806 h 4341178"/>
              <a:gd name="connsiteX6" fmla="*/ 15495553 w 15495553"/>
              <a:gd name="connsiteY6" fmla="*/ 1033806 h 4341178"/>
              <a:gd name="connsiteX7" fmla="*/ 15495553 w 15495553"/>
              <a:gd name="connsiteY7" fmla="*/ 1476865 h 4341178"/>
              <a:gd name="connsiteX8" fmla="*/ 15495553 w 15495553"/>
              <a:gd name="connsiteY8" fmla="*/ 1772238 h 4341178"/>
              <a:gd name="connsiteX9" fmla="*/ 3437170 w 15495553"/>
              <a:gd name="connsiteY9" fmla="*/ 1781780 h 4341178"/>
              <a:gd name="connsiteX10" fmla="*/ 3018368 w 15495553"/>
              <a:gd name="connsiteY10" fmla="*/ 4341178 h 4341178"/>
              <a:gd name="connsiteX11" fmla="*/ 2600834 w 15495553"/>
              <a:gd name="connsiteY11" fmla="*/ 1781778 h 4341178"/>
              <a:gd name="connsiteX12" fmla="*/ 0 w 15495553"/>
              <a:gd name="connsiteY12" fmla="*/ 1772238 h 4341178"/>
              <a:gd name="connsiteX13" fmla="*/ 0 w 15495553"/>
              <a:gd name="connsiteY13" fmla="*/ 1476865 h 4341178"/>
              <a:gd name="connsiteX14" fmla="*/ 0 w 15495553"/>
              <a:gd name="connsiteY14" fmla="*/ 1033806 h 4341178"/>
              <a:gd name="connsiteX15" fmla="*/ 0 w 15495553"/>
              <a:gd name="connsiteY15" fmla="*/ 1033806 h 4341178"/>
              <a:gd name="connsiteX16" fmla="*/ 0 w 15495553"/>
              <a:gd name="connsiteY16" fmla="*/ 0 h 4341178"/>
              <a:gd name="connsiteX0" fmla="*/ 0 w 15495553"/>
              <a:gd name="connsiteY0" fmla="*/ 0 h 4360256"/>
              <a:gd name="connsiteX1" fmla="*/ 2582592 w 15495553"/>
              <a:gd name="connsiteY1" fmla="*/ 0 h 4360256"/>
              <a:gd name="connsiteX2" fmla="*/ 2582592 w 15495553"/>
              <a:gd name="connsiteY2" fmla="*/ 0 h 4360256"/>
              <a:gd name="connsiteX3" fmla="*/ 6456480 w 15495553"/>
              <a:gd name="connsiteY3" fmla="*/ 0 h 4360256"/>
              <a:gd name="connsiteX4" fmla="*/ 15495553 w 15495553"/>
              <a:gd name="connsiteY4" fmla="*/ 0 h 4360256"/>
              <a:gd name="connsiteX5" fmla="*/ 15495553 w 15495553"/>
              <a:gd name="connsiteY5" fmla="*/ 1033806 h 4360256"/>
              <a:gd name="connsiteX6" fmla="*/ 15495553 w 15495553"/>
              <a:gd name="connsiteY6" fmla="*/ 1033806 h 4360256"/>
              <a:gd name="connsiteX7" fmla="*/ 15495553 w 15495553"/>
              <a:gd name="connsiteY7" fmla="*/ 1476865 h 4360256"/>
              <a:gd name="connsiteX8" fmla="*/ 15495553 w 15495553"/>
              <a:gd name="connsiteY8" fmla="*/ 1772238 h 4360256"/>
              <a:gd name="connsiteX9" fmla="*/ 3437170 w 15495553"/>
              <a:gd name="connsiteY9" fmla="*/ 1781780 h 4360256"/>
              <a:gd name="connsiteX10" fmla="*/ 4658136 w 15495553"/>
              <a:gd name="connsiteY10" fmla="*/ 4360256 h 4360256"/>
              <a:gd name="connsiteX11" fmla="*/ 2600834 w 15495553"/>
              <a:gd name="connsiteY11" fmla="*/ 1781778 h 4360256"/>
              <a:gd name="connsiteX12" fmla="*/ 0 w 15495553"/>
              <a:gd name="connsiteY12" fmla="*/ 1772238 h 4360256"/>
              <a:gd name="connsiteX13" fmla="*/ 0 w 15495553"/>
              <a:gd name="connsiteY13" fmla="*/ 1476865 h 4360256"/>
              <a:gd name="connsiteX14" fmla="*/ 0 w 15495553"/>
              <a:gd name="connsiteY14" fmla="*/ 1033806 h 4360256"/>
              <a:gd name="connsiteX15" fmla="*/ 0 w 15495553"/>
              <a:gd name="connsiteY15" fmla="*/ 1033806 h 4360256"/>
              <a:gd name="connsiteX16" fmla="*/ 0 w 15495553"/>
              <a:gd name="connsiteY16" fmla="*/ 0 h 4360256"/>
              <a:gd name="connsiteX0" fmla="*/ 0 w 15495553"/>
              <a:gd name="connsiteY0" fmla="*/ 0 h 4360256"/>
              <a:gd name="connsiteX1" fmla="*/ 2582592 w 15495553"/>
              <a:gd name="connsiteY1" fmla="*/ 0 h 4360256"/>
              <a:gd name="connsiteX2" fmla="*/ 2582592 w 15495553"/>
              <a:gd name="connsiteY2" fmla="*/ 0 h 4360256"/>
              <a:gd name="connsiteX3" fmla="*/ 6456480 w 15495553"/>
              <a:gd name="connsiteY3" fmla="*/ 0 h 4360256"/>
              <a:gd name="connsiteX4" fmla="*/ 15495553 w 15495553"/>
              <a:gd name="connsiteY4" fmla="*/ 0 h 4360256"/>
              <a:gd name="connsiteX5" fmla="*/ 15495553 w 15495553"/>
              <a:gd name="connsiteY5" fmla="*/ 1033806 h 4360256"/>
              <a:gd name="connsiteX6" fmla="*/ 15495553 w 15495553"/>
              <a:gd name="connsiteY6" fmla="*/ 1033806 h 4360256"/>
              <a:gd name="connsiteX7" fmla="*/ 15495553 w 15495553"/>
              <a:gd name="connsiteY7" fmla="*/ 1476865 h 4360256"/>
              <a:gd name="connsiteX8" fmla="*/ 15495553 w 15495553"/>
              <a:gd name="connsiteY8" fmla="*/ 1772238 h 4360256"/>
              <a:gd name="connsiteX9" fmla="*/ 5095259 w 15495553"/>
              <a:gd name="connsiteY9" fmla="*/ 1724544 h 4360256"/>
              <a:gd name="connsiteX10" fmla="*/ 4658136 w 15495553"/>
              <a:gd name="connsiteY10" fmla="*/ 4360256 h 4360256"/>
              <a:gd name="connsiteX11" fmla="*/ 2600834 w 15495553"/>
              <a:gd name="connsiteY11" fmla="*/ 1781778 h 4360256"/>
              <a:gd name="connsiteX12" fmla="*/ 0 w 15495553"/>
              <a:gd name="connsiteY12" fmla="*/ 1772238 h 4360256"/>
              <a:gd name="connsiteX13" fmla="*/ 0 w 15495553"/>
              <a:gd name="connsiteY13" fmla="*/ 1476865 h 4360256"/>
              <a:gd name="connsiteX14" fmla="*/ 0 w 15495553"/>
              <a:gd name="connsiteY14" fmla="*/ 1033806 h 4360256"/>
              <a:gd name="connsiteX15" fmla="*/ 0 w 15495553"/>
              <a:gd name="connsiteY15" fmla="*/ 1033806 h 4360256"/>
              <a:gd name="connsiteX16" fmla="*/ 0 w 15495553"/>
              <a:gd name="connsiteY16" fmla="*/ 0 h 4360256"/>
              <a:gd name="connsiteX0" fmla="*/ 0 w 15495553"/>
              <a:gd name="connsiteY0" fmla="*/ 0 h 4360256"/>
              <a:gd name="connsiteX1" fmla="*/ 2582592 w 15495553"/>
              <a:gd name="connsiteY1" fmla="*/ 0 h 4360256"/>
              <a:gd name="connsiteX2" fmla="*/ 2582592 w 15495553"/>
              <a:gd name="connsiteY2" fmla="*/ 0 h 4360256"/>
              <a:gd name="connsiteX3" fmla="*/ 6456480 w 15495553"/>
              <a:gd name="connsiteY3" fmla="*/ 0 h 4360256"/>
              <a:gd name="connsiteX4" fmla="*/ 15495553 w 15495553"/>
              <a:gd name="connsiteY4" fmla="*/ 0 h 4360256"/>
              <a:gd name="connsiteX5" fmla="*/ 15495553 w 15495553"/>
              <a:gd name="connsiteY5" fmla="*/ 1033806 h 4360256"/>
              <a:gd name="connsiteX6" fmla="*/ 15495553 w 15495553"/>
              <a:gd name="connsiteY6" fmla="*/ 1033806 h 4360256"/>
              <a:gd name="connsiteX7" fmla="*/ 15495553 w 15495553"/>
              <a:gd name="connsiteY7" fmla="*/ 1476865 h 4360256"/>
              <a:gd name="connsiteX8" fmla="*/ 15495553 w 15495553"/>
              <a:gd name="connsiteY8" fmla="*/ 1772238 h 4360256"/>
              <a:gd name="connsiteX9" fmla="*/ 5095259 w 15495553"/>
              <a:gd name="connsiteY9" fmla="*/ 1724544 h 4360256"/>
              <a:gd name="connsiteX10" fmla="*/ 4658136 w 15495553"/>
              <a:gd name="connsiteY10" fmla="*/ 4360256 h 4360256"/>
              <a:gd name="connsiteX11" fmla="*/ 4258922 w 15495553"/>
              <a:gd name="connsiteY11" fmla="*/ 1743621 h 4360256"/>
              <a:gd name="connsiteX12" fmla="*/ 0 w 15495553"/>
              <a:gd name="connsiteY12" fmla="*/ 1772238 h 4360256"/>
              <a:gd name="connsiteX13" fmla="*/ 0 w 15495553"/>
              <a:gd name="connsiteY13" fmla="*/ 1476865 h 4360256"/>
              <a:gd name="connsiteX14" fmla="*/ 0 w 15495553"/>
              <a:gd name="connsiteY14" fmla="*/ 1033806 h 4360256"/>
              <a:gd name="connsiteX15" fmla="*/ 0 w 15495553"/>
              <a:gd name="connsiteY15" fmla="*/ 1033806 h 4360256"/>
              <a:gd name="connsiteX16" fmla="*/ 0 w 15495553"/>
              <a:gd name="connsiteY16" fmla="*/ 0 h 4360256"/>
              <a:gd name="connsiteX0" fmla="*/ 0 w 15495553"/>
              <a:gd name="connsiteY0" fmla="*/ 0 h 4345947"/>
              <a:gd name="connsiteX1" fmla="*/ 2582592 w 15495553"/>
              <a:gd name="connsiteY1" fmla="*/ 0 h 4345947"/>
              <a:gd name="connsiteX2" fmla="*/ 2582592 w 15495553"/>
              <a:gd name="connsiteY2" fmla="*/ 0 h 4345947"/>
              <a:gd name="connsiteX3" fmla="*/ 6456480 w 15495553"/>
              <a:gd name="connsiteY3" fmla="*/ 0 h 4345947"/>
              <a:gd name="connsiteX4" fmla="*/ 15495553 w 15495553"/>
              <a:gd name="connsiteY4" fmla="*/ 0 h 4345947"/>
              <a:gd name="connsiteX5" fmla="*/ 15495553 w 15495553"/>
              <a:gd name="connsiteY5" fmla="*/ 1033806 h 4345947"/>
              <a:gd name="connsiteX6" fmla="*/ 15495553 w 15495553"/>
              <a:gd name="connsiteY6" fmla="*/ 1033806 h 4345947"/>
              <a:gd name="connsiteX7" fmla="*/ 15495553 w 15495553"/>
              <a:gd name="connsiteY7" fmla="*/ 1476865 h 4345947"/>
              <a:gd name="connsiteX8" fmla="*/ 15495553 w 15495553"/>
              <a:gd name="connsiteY8" fmla="*/ 1772238 h 4345947"/>
              <a:gd name="connsiteX9" fmla="*/ 5095259 w 15495553"/>
              <a:gd name="connsiteY9" fmla="*/ 1724544 h 4345947"/>
              <a:gd name="connsiteX10" fmla="*/ 4667298 w 15495553"/>
              <a:gd name="connsiteY10" fmla="*/ 4345947 h 4345947"/>
              <a:gd name="connsiteX11" fmla="*/ 4258922 w 15495553"/>
              <a:gd name="connsiteY11" fmla="*/ 1743621 h 4345947"/>
              <a:gd name="connsiteX12" fmla="*/ 0 w 15495553"/>
              <a:gd name="connsiteY12" fmla="*/ 1772238 h 4345947"/>
              <a:gd name="connsiteX13" fmla="*/ 0 w 15495553"/>
              <a:gd name="connsiteY13" fmla="*/ 1476865 h 4345947"/>
              <a:gd name="connsiteX14" fmla="*/ 0 w 15495553"/>
              <a:gd name="connsiteY14" fmla="*/ 1033806 h 4345947"/>
              <a:gd name="connsiteX15" fmla="*/ 0 w 15495553"/>
              <a:gd name="connsiteY15" fmla="*/ 1033806 h 4345947"/>
              <a:gd name="connsiteX16" fmla="*/ 0 w 15495553"/>
              <a:gd name="connsiteY16" fmla="*/ 0 h 4345947"/>
              <a:gd name="connsiteX0" fmla="*/ 0 w 15495553"/>
              <a:gd name="connsiteY0" fmla="*/ 0 h 4345947"/>
              <a:gd name="connsiteX1" fmla="*/ 2582592 w 15495553"/>
              <a:gd name="connsiteY1" fmla="*/ 0 h 4345947"/>
              <a:gd name="connsiteX2" fmla="*/ 2582592 w 15495553"/>
              <a:gd name="connsiteY2" fmla="*/ 0 h 4345947"/>
              <a:gd name="connsiteX3" fmla="*/ 6456480 w 15495553"/>
              <a:gd name="connsiteY3" fmla="*/ 0 h 4345947"/>
              <a:gd name="connsiteX4" fmla="*/ 15495553 w 15495553"/>
              <a:gd name="connsiteY4" fmla="*/ 0 h 4345947"/>
              <a:gd name="connsiteX5" fmla="*/ 15495553 w 15495553"/>
              <a:gd name="connsiteY5" fmla="*/ 1033806 h 4345947"/>
              <a:gd name="connsiteX6" fmla="*/ 15495553 w 15495553"/>
              <a:gd name="connsiteY6" fmla="*/ 1033806 h 4345947"/>
              <a:gd name="connsiteX7" fmla="*/ 15495553 w 15495553"/>
              <a:gd name="connsiteY7" fmla="*/ 1476865 h 4345947"/>
              <a:gd name="connsiteX8" fmla="*/ 15495553 w 15495553"/>
              <a:gd name="connsiteY8" fmla="*/ 1772238 h 4345947"/>
              <a:gd name="connsiteX9" fmla="*/ 5076937 w 15495553"/>
              <a:gd name="connsiteY9" fmla="*/ 1781779 h 4345947"/>
              <a:gd name="connsiteX10" fmla="*/ 4667298 w 15495553"/>
              <a:gd name="connsiteY10" fmla="*/ 4345947 h 4345947"/>
              <a:gd name="connsiteX11" fmla="*/ 4258922 w 15495553"/>
              <a:gd name="connsiteY11" fmla="*/ 1743621 h 4345947"/>
              <a:gd name="connsiteX12" fmla="*/ 0 w 15495553"/>
              <a:gd name="connsiteY12" fmla="*/ 1772238 h 4345947"/>
              <a:gd name="connsiteX13" fmla="*/ 0 w 15495553"/>
              <a:gd name="connsiteY13" fmla="*/ 1476865 h 4345947"/>
              <a:gd name="connsiteX14" fmla="*/ 0 w 15495553"/>
              <a:gd name="connsiteY14" fmla="*/ 1033806 h 4345947"/>
              <a:gd name="connsiteX15" fmla="*/ 0 w 15495553"/>
              <a:gd name="connsiteY15" fmla="*/ 1033806 h 4345947"/>
              <a:gd name="connsiteX16" fmla="*/ 0 w 15495553"/>
              <a:gd name="connsiteY16" fmla="*/ 0 h 4345947"/>
              <a:gd name="connsiteX0" fmla="*/ 0 w 15495553"/>
              <a:gd name="connsiteY0" fmla="*/ 0 h 4345947"/>
              <a:gd name="connsiteX1" fmla="*/ 2582592 w 15495553"/>
              <a:gd name="connsiteY1" fmla="*/ 0 h 4345947"/>
              <a:gd name="connsiteX2" fmla="*/ 2582592 w 15495553"/>
              <a:gd name="connsiteY2" fmla="*/ 0 h 4345947"/>
              <a:gd name="connsiteX3" fmla="*/ 6456480 w 15495553"/>
              <a:gd name="connsiteY3" fmla="*/ 0 h 4345947"/>
              <a:gd name="connsiteX4" fmla="*/ 15495553 w 15495553"/>
              <a:gd name="connsiteY4" fmla="*/ 0 h 4345947"/>
              <a:gd name="connsiteX5" fmla="*/ 15495553 w 15495553"/>
              <a:gd name="connsiteY5" fmla="*/ 1033806 h 4345947"/>
              <a:gd name="connsiteX6" fmla="*/ 15495553 w 15495553"/>
              <a:gd name="connsiteY6" fmla="*/ 1033806 h 4345947"/>
              <a:gd name="connsiteX7" fmla="*/ 15495553 w 15495553"/>
              <a:gd name="connsiteY7" fmla="*/ 1476865 h 4345947"/>
              <a:gd name="connsiteX8" fmla="*/ 15495553 w 15495553"/>
              <a:gd name="connsiteY8" fmla="*/ 1772238 h 4345947"/>
              <a:gd name="connsiteX9" fmla="*/ 5076937 w 15495553"/>
              <a:gd name="connsiteY9" fmla="*/ 1781779 h 4345947"/>
              <a:gd name="connsiteX10" fmla="*/ 4667298 w 15495553"/>
              <a:gd name="connsiteY10" fmla="*/ 4345947 h 4345947"/>
              <a:gd name="connsiteX11" fmla="*/ 4254343 w 15495553"/>
              <a:gd name="connsiteY11" fmla="*/ 1781778 h 4345947"/>
              <a:gd name="connsiteX12" fmla="*/ 0 w 15495553"/>
              <a:gd name="connsiteY12" fmla="*/ 1772238 h 4345947"/>
              <a:gd name="connsiteX13" fmla="*/ 0 w 15495553"/>
              <a:gd name="connsiteY13" fmla="*/ 1476865 h 4345947"/>
              <a:gd name="connsiteX14" fmla="*/ 0 w 15495553"/>
              <a:gd name="connsiteY14" fmla="*/ 1033806 h 4345947"/>
              <a:gd name="connsiteX15" fmla="*/ 0 w 15495553"/>
              <a:gd name="connsiteY15" fmla="*/ 1033806 h 4345947"/>
              <a:gd name="connsiteX16" fmla="*/ 0 w 15495553"/>
              <a:gd name="connsiteY16" fmla="*/ 0 h 4345947"/>
              <a:gd name="connsiteX0" fmla="*/ 0 w 15495553"/>
              <a:gd name="connsiteY0" fmla="*/ 0 h 4345947"/>
              <a:gd name="connsiteX1" fmla="*/ 2582592 w 15495553"/>
              <a:gd name="connsiteY1" fmla="*/ 0 h 4345947"/>
              <a:gd name="connsiteX2" fmla="*/ 2582592 w 15495553"/>
              <a:gd name="connsiteY2" fmla="*/ 0 h 4345947"/>
              <a:gd name="connsiteX3" fmla="*/ 6456480 w 15495553"/>
              <a:gd name="connsiteY3" fmla="*/ 0 h 4345947"/>
              <a:gd name="connsiteX4" fmla="*/ 15495553 w 15495553"/>
              <a:gd name="connsiteY4" fmla="*/ 0 h 4345947"/>
              <a:gd name="connsiteX5" fmla="*/ 15495553 w 15495553"/>
              <a:gd name="connsiteY5" fmla="*/ 1033806 h 4345947"/>
              <a:gd name="connsiteX6" fmla="*/ 15495553 w 15495553"/>
              <a:gd name="connsiteY6" fmla="*/ 1033806 h 4345947"/>
              <a:gd name="connsiteX7" fmla="*/ 15495553 w 15495553"/>
              <a:gd name="connsiteY7" fmla="*/ 1476865 h 4345947"/>
              <a:gd name="connsiteX8" fmla="*/ 15495553 w 15495553"/>
              <a:gd name="connsiteY8" fmla="*/ 1772238 h 4345947"/>
              <a:gd name="connsiteX9" fmla="*/ 5083808 w 15495553"/>
              <a:gd name="connsiteY9" fmla="*/ 1781779 h 4345947"/>
              <a:gd name="connsiteX10" fmla="*/ 4667298 w 15495553"/>
              <a:gd name="connsiteY10" fmla="*/ 4345947 h 4345947"/>
              <a:gd name="connsiteX11" fmla="*/ 4254343 w 15495553"/>
              <a:gd name="connsiteY11" fmla="*/ 1781778 h 4345947"/>
              <a:gd name="connsiteX12" fmla="*/ 0 w 15495553"/>
              <a:gd name="connsiteY12" fmla="*/ 1772238 h 4345947"/>
              <a:gd name="connsiteX13" fmla="*/ 0 w 15495553"/>
              <a:gd name="connsiteY13" fmla="*/ 1476865 h 4345947"/>
              <a:gd name="connsiteX14" fmla="*/ 0 w 15495553"/>
              <a:gd name="connsiteY14" fmla="*/ 1033806 h 4345947"/>
              <a:gd name="connsiteX15" fmla="*/ 0 w 15495553"/>
              <a:gd name="connsiteY15" fmla="*/ 1033806 h 4345947"/>
              <a:gd name="connsiteX16" fmla="*/ 0 w 15495553"/>
              <a:gd name="connsiteY16" fmla="*/ 0 h 4345947"/>
              <a:gd name="connsiteX0" fmla="*/ 0 w 15495553"/>
              <a:gd name="connsiteY0" fmla="*/ 0 h 4217167"/>
              <a:gd name="connsiteX1" fmla="*/ 2582592 w 15495553"/>
              <a:gd name="connsiteY1" fmla="*/ 0 h 4217167"/>
              <a:gd name="connsiteX2" fmla="*/ 2582592 w 15495553"/>
              <a:gd name="connsiteY2" fmla="*/ 0 h 4217167"/>
              <a:gd name="connsiteX3" fmla="*/ 6456480 w 15495553"/>
              <a:gd name="connsiteY3" fmla="*/ 0 h 4217167"/>
              <a:gd name="connsiteX4" fmla="*/ 15495553 w 15495553"/>
              <a:gd name="connsiteY4" fmla="*/ 0 h 4217167"/>
              <a:gd name="connsiteX5" fmla="*/ 15495553 w 15495553"/>
              <a:gd name="connsiteY5" fmla="*/ 1033806 h 4217167"/>
              <a:gd name="connsiteX6" fmla="*/ 15495553 w 15495553"/>
              <a:gd name="connsiteY6" fmla="*/ 1033806 h 4217167"/>
              <a:gd name="connsiteX7" fmla="*/ 15495553 w 15495553"/>
              <a:gd name="connsiteY7" fmla="*/ 1476865 h 4217167"/>
              <a:gd name="connsiteX8" fmla="*/ 15495553 w 15495553"/>
              <a:gd name="connsiteY8" fmla="*/ 1772238 h 4217167"/>
              <a:gd name="connsiteX9" fmla="*/ 5083808 w 15495553"/>
              <a:gd name="connsiteY9" fmla="*/ 1781779 h 4217167"/>
              <a:gd name="connsiteX10" fmla="*/ 5555886 w 15495553"/>
              <a:gd name="connsiteY10" fmla="*/ 4217167 h 4217167"/>
              <a:gd name="connsiteX11" fmla="*/ 4254343 w 15495553"/>
              <a:gd name="connsiteY11" fmla="*/ 1781778 h 4217167"/>
              <a:gd name="connsiteX12" fmla="*/ 0 w 15495553"/>
              <a:gd name="connsiteY12" fmla="*/ 1772238 h 4217167"/>
              <a:gd name="connsiteX13" fmla="*/ 0 w 15495553"/>
              <a:gd name="connsiteY13" fmla="*/ 1476865 h 4217167"/>
              <a:gd name="connsiteX14" fmla="*/ 0 w 15495553"/>
              <a:gd name="connsiteY14" fmla="*/ 1033806 h 4217167"/>
              <a:gd name="connsiteX15" fmla="*/ 0 w 15495553"/>
              <a:gd name="connsiteY15" fmla="*/ 1033806 h 4217167"/>
              <a:gd name="connsiteX16" fmla="*/ 0 w 15495553"/>
              <a:gd name="connsiteY16" fmla="*/ 0 h 4217167"/>
              <a:gd name="connsiteX0" fmla="*/ 0 w 15495553"/>
              <a:gd name="connsiteY0" fmla="*/ 0 h 4210012"/>
              <a:gd name="connsiteX1" fmla="*/ 2582592 w 15495553"/>
              <a:gd name="connsiteY1" fmla="*/ 0 h 4210012"/>
              <a:gd name="connsiteX2" fmla="*/ 2582592 w 15495553"/>
              <a:gd name="connsiteY2" fmla="*/ 0 h 4210012"/>
              <a:gd name="connsiteX3" fmla="*/ 6456480 w 15495553"/>
              <a:gd name="connsiteY3" fmla="*/ 0 h 4210012"/>
              <a:gd name="connsiteX4" fmla="*/ 15495553 w 15495553"/>
              <a:gd name="connsiteY4" fmla="*/ 0 h 4210012"/>
              <a:gd name="connsiteX5" fmla="*/ 15495553 w 15495553"/>
              <a:gd name="connsiteY5" fmla="*/ 1033806 h 4210012"/>
              <a:gd name="connsiteX6" fmla="*/ 15495553 w 15495553"/>
              <a:gd name="connsiteY6" fmla="*/ 1033806 h 4210012"/>
              <a:gd name="connsiteX7" fmla="*/ 15495553 w 15495553"/>
              <a:gd name="connsiteY7" fmla="*/ 1476865 h 4210012"/>
              <a:gd name="connsiteX8" fmla="*/ 15495553 w 15495553"/>
              <a:gd name="connsiteY8" fmla="*/ 1772238 h 4210012"/>
              <a:gd name="connsiteX9" fmla="*/ 5083808 w 15495553"/>
              <a:gd name="connsiteY9" fmla="*/ 1781779 h 4210012"/>
              <a:gd name="connsiteX10" fmla="*/ 5281976 w 15495553"/>
              <a:gd name="connsiteY10" fmla="*/ 4210012 h 4210012"/>
              <a:gd name="connsiteX11" fmla="*/ 4254343 w 15495553"/>
              <a:gd name="connsiteY11" fmla="*/ 1781778 h 4210012"/>
              <a:gd name="connsiteX12" fmla="*/ 0 w 15495553"/>
              <a:gd name="connsiteY12" fmla="*/ 1772238 h 4210012"/>
              <a:gd name="connsiteX13" fmla="*/ 0 w 15495553"/>
              <a:gd name="connsiteY13" fmla="*/ 1476865 h 4210012"/>
              <a:gd name="connsiteX14" fmla="*/ 0 w 15495553"/>
              <a:gd name="connsiteY14" fmla="*/ 1033806 h 4210012"/>
              <a:gd name="connsiteX15" fmla="*/ 0 w 15495553"/>
              <a:gd name="connsiteY15" fmla="*/ 1033806 h 4210012"/>
              <a:gd name="connsiteX16" fmla="*/ 0 w 15495553"/>
              <a:gd name="connsiteY16" fmla="*/ 0 h 4210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495553" h="4210012">
                <a:moveTo>
                  <a:pt x="0" y="0"/>
                </a:moveTo>
                <a:lnTo>
                  <a:pt x="2582592" y="0"/>
                </a:lnTo>
                <a:lnTo>
                  <a:pt x="2582592" y="0"/>
                </a:lnTo>
                <a:lnTo>
                  <a:pt x="6456480" y="0"/>
                </a:lnTo>
                <a:lnTo>
                  <a:pt x="15495553" y="0"/>
                </a:lnTo>
                <a:lnTo>
                  <a:pt x="15495553" y="1033806"/>
                </a:lnTo>
                <a:lnTo>
                  <a:pt x="15495553" y="1033806"/>
                </a:lnTo>
                <a:lnTo>
                  <a:pt x="15495553" y="1476865"/>
                </a:lnTo>
                <a:lnTo>
                  <a:pt x="15495553" y="1772238"/>
                </a:lnTo>
                <a:lnTo>
                  <a:pt x="5083808" y="1781779"/>
                </a:lnTo>
                <a:lnTo>
                  <a:pt x="5281976" y="4210012"/>
                </a:lnTo>
                <a:lnTo>
                  <a:pt x="4254343" y="1781778"/>
                </a:lnTo>
                <a:lnTo>
                  <a:pt x="0" y="1772238"/>
                </a:lnTo>
                <a:lnTo>
                  <a:pt x="0" y="1476865"/>
                </a:lnTo>
                <a:lnTo>
                  <a:pt x="0" y="1033806"/>
                </a:lnTo>
                <a:lnTo>
                  <a:pt x="0" y="103380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1" compatLnSpc="1">
            <a:prstTxWarp prst="textNoShape">
              <a:avLst/>
            </a:prstTxWarp>
          </a:bodyPr>
          <a:lstStyle/>
          <a:p>
            <a:pPr marL="0" marR="0" indent="0" defTabSz="21955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You control the body, you produce speech, thoughts,</a:t>
            </a:r>
            <a:r>
              <a:rPr kumimoji="0" lang="en-US" sz="43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 </a:t>
            </a:r>
            <a:r>
              <a:rPr kumimoji="0" lang="en-US" sz="4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and </a:t>
            </a:r>
            <a:r>
              <a:rPr kumimoji="0" lang="en-US" sz="43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ahoma" charset="0"/>
              </a:rPr>
              <a:t>.</a:t>
            </a:r>
            <a:r>
              <a:rPr kumimoji="0" lang="en-US" sz="4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 feelings; and </a:t>
            </a:r>
            <a:r>
              <a:rPr kumimoji="0" lang="en-US" sz="43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you</a:t>
            </a:r>
            <a:r>
              <a:rPr kumimoji="0" lang="en-US" sz="4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 </a:t>
            </a:r>
            <a:r>
              <a:rPr kumimoji="0" lang="en-US" sz="43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recognize that you are Awareness.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C996FD7-971B-45C3-9864-830433DA9984}"/>
              </a:ext>
            </a:extLst>
          </p:cNvPr>
          <p:cNvSpPr txBox="1"/>
          <p:nvPr/>
        </p:nvSpPr>
        <p:spPr>
          <a:xfrm>
            <a:off x="5903249" y="7688791"/>
            <a:ext cx="1866216" cy="815608"/>
          </a:xfrm>
          <a:prstGeom prst="rect">
            <a:avLst/>
          </a:prstGeom>
          <a:solidFill>
            <a:srgbClr val="ADEFD1"/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endParaRPr lang="en-US" sz="1200" b="1" dirty="0"/>
          </a:p>
          <a:p>
            <a:pPr algn="ctr"/>
            <a:r>
              <a:rPr lang="en-US" sz="2400" b="1" dirty="0"/>
              <a:t>Awareness</a:t>
            </a:r>
            <a:endParaRPr lang="en-US" sz="1400" b="1" dirty="0"/>
          </a:p>
          <a:p>
            <a:pPr algn="ctr"/>
            <a:endParaRPr lang="en-US" sz="11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71474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614">
        <p:fade/>
      </p:transition>
    </mc:Choice>
    <mc:Fallback xmlns="">
      <p:transition spd="med" advTm="961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268D8E-CBF0-4B45-A612-89A4CA666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Are You?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5703D8-F91C-4236-A14B-A1813E6AD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FA7B1-9781-4CDD-AD7A-615476979112}" type="slidenum">
              <a:rPr lang="en-US" smtClean="0"/>
              <a:pPr>
                <a:defRPr/>
              </a:pPr>
              <a:t>99</a:t>
            </a:fld>
            <a:endParaRPr lang="en-US" dirty="0"/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4925425F-9C32-451F-9825-BFD19D007556}"/>
              </a:ext>
            </a:extLst>
          </p:cNvPr>
          <p:cNvGrpSpPr/>
          <p:nvPr/>
        </p:nvGrpSpPr>
        <p:grpSpPr>
          <a:xfrm>
            <a:off x="9273184" y="2651760"/>
            <a:ext cx="3477616" cy="6298945"/>
            <a:chOff x="863600" y="2673846"/>
            <a:chExt cx="3477616" cy="6298945"/>
          </a:xfrm>
        </p:grpSpPr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2A72744C-4511-4FD1-A72F-1365E58F64FB}"/>
                </a:ext>
              </a:extLst>
            </p:cNvPr>
            <p:cNvGrpSpPr/>
            <p:nvPr/>
          </p:nvGrpSpPr>
          <p:grpSpPr>
            <a:xfrm>
              <a:off x="863600" y="4126470"/>
              <a:ext cx="3477616" cy="4846321"/>
              <a:chOff x="11915913" y="4126470"/>
              <a:chExt cx="3477616" cy="4846321"/>
            </a:xfrm>
          </p:grpSpPr>
          <p:grpSp>
            <p:nvGrpSpPr>
              <p:cNvPr id="69" name="Group 68">
                <a:extLst>
                  <a:ext uri="{FF2B5EF4-FFF2-40B4-BE49-F238E27FC236}">
                    <a16:creationId xmlns:a16="http://schemas.microsoft.com/office/drawing/2014/main" id="{ABE29A06-F4CD-4F83-9606-B327C34BA56F}"/>
                  </a:ext>
                </a:extLst>
              </p:cNvPr>
              <p:cNvGrpSpPr/>
              <p:nvPr/>
            </p:nvGrpSpPr>
            <p:grpSpPr>
              <a:xfrm>
                <a:off x="11915913" y="4126470"/>
                <a:ext cx="3477616" cy="4846321"/>
                <a:chOff x="3987800" y="26890688"/>
                <a:chExt cx="2286000" cy="3185714"/>
              </a:xfrm>
              <a:solidFill>
                <a:schemeClr val="accent3">
                  <a:lumMod val="20000"/>
                  <a:lumOff val="80000"/>
                </a:schemeClr>
              </a:solidFill>
            </p:grpSpPr>
            <p:sp>
              <p:nvSpPr>
                <p:cNvPr id="71" name="Rounded Rectangle 63">
                  <a:extLst>
                    <a:ext uri="{FF2B5EF4-FFF2-40B4-BE49-F238E27FC236}">
                      <a16:creationId xmlns:a16="http://schemas.microsoft.com/office/drawing/2014/main" id="{C6982653-DF4B-4DDA-A3AF-1EC65151155B}"/>
                    </a:ext>
                  </a:extLst>
                </p:cNvPr>
                <p:cNvSpPr/>
                <p:nvPr/>
              </p:nvSpPr>
              <p:spPr bwMode="auto">
                <a:xfrm>
                  <a:off x="3987800" y="26890688"/>
                  <a:ext cx="2286000" cy="3185714"/>
                </a:xfrm>
                <a:prstGeom prst="roundRect">
                  <a:avLst/>
                </a:prstGeom>
                <a:solidFill>
                  <a:srgbClr val="E8E8E8"/>
                </a:solidFill>
                <a:ln w="222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1" compatLnSpc="1">
                  <a:prstTxWarp prst="textNoShape">
                    <a:avLst/>
                  </a:prstTxWarp>
                </a:bodyPr>
                <a:lstStyle/>
                <a:p>
                  <a:pPr algn="ctr" defTabSz="2195513"/>
                  <a:r>
                    <a:rPr lang="en-US" sz="3200" b="1" dirty="0">
                      <a:latin typeface="Tahoma" charset="0"/>
                    </a:rPr>
                    <a:t>Human</a:t>
                  </a:r>
                  <a:br>
                    <a:rPr lang="en-US" sz="3200" b="1" dirty="0">
                      <a:latin typeface="Tahoma" charset="0"/>
                    </a:rPr>
                  </a:br>
                  <a:r>
                    <a:rPr lang="en-US" sz="3200" b="1" u="sng" dirty="0">
                      <a:latin typeface="Tahoma" charset="0"/>
                    </a:rPr>
                    <a:t>self-model:</a:t>
                  </a:r>
                </a:p>
                <a:p>
                  <a:pPr algn="ctr" defTabSz="2195513"/>
                  <a:endParaRPr lang="en-US" sz="3200" b="1" dirty="0">
                    <a:latin typeface="Tahoma" charset="0"/>
                  </a:endParaRPr>
                </a:p>
              </p:txBody>
            </p:sp>
            <p:sp>
              <p:nvSpPr>
                <p:cNvPr id="72" name="Rounded Rectangle 41">
                  <a:extLst>
                    <a:ext uri="{FF2B5EF4-FFF2-40B4-BE49-F238E27FC236}">
                      <a16:creationId xmlns:a16="http://schemas.microsoft.com/office/drawing/2014/main" id="{3EEC8E81-4C17-4AE5-B65A-7C86DC6171AA}"/>
                    </a:ext>
                  </a:extLst>
                </p:cNvPr>
                <p:cNvSpPr/>
                <p:nvPr/>
              </p:nvSpPr>
              <p:spPr bwMode="auto">
                <a:xfrm>
                  <a:off x="4170028" y="27904850"/>
                  <a:ext cx="1923449" cy="781401"/>
                </a:xfrm>
                <a:prstGeom prst="roundRect">
                  <a:avLst/>
                </a:prstGeom>
                <a:solidFill>
                  <a:srgbClr val="ADEFD1"/>
                </a:solidFill>
                <a:ln w="222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1" compatLnSpc="1">
                  <a:prstTxWarp prst="textNoShape">
                    <a:avLst/>
                  </a:prstTxWarp>
                </a:bodyPr>
                <a:lstStyle/>
                <a:p>
                  <a:pPr algn="ctr" defTabSz="2195513"/>
                  <a:r>
                    <a:rPr lang="en-US" sz="3200" b="1" dirty="0">
                      <a:latin typeface="Tahoma" charset="0"/>
                    </a:rPr>
                    <a:t>Modeler</a:t>
                  </a:r>
                  <a:br>
                    <a:rPr lang="en-US" sz="3200" b="1" dirty="0">
                      <a:latin typeface="Tahoma" charset="0"/>
                    </a:rPr>
                  </a:br>
                  <a:r>
                    <a:rPr lang="en-US" sz="3200" b="1" dirty="0">
                      <a:latin typeface="Tahoma" charset="0"/>
                    </a:rPr>
                    <a:t>self-model</a:t>
                  </a:r>
                </a:p>
              </p:txBody>
            </p:sp>
          </p:grpSp>
          <p:sp>
            <p:nvSpPr>
              <p:cNvPr id="70" name="Rounded Rectangle 40">
                <a:extLst>
                  <a:ext uri="{FF2B5EF4-FFF2-40B4-BE49-F238E27FC236}">
                    <a16:creationId xmlns:a16="http://schemas.microsoft.com/office/drawing/2014/main" id="{5BED6148-532E-45A1-B2F1-8ED27B84A0D1}"/>
                  </a:ext>
                </a:extLst>
              </p:cNvPr>
              <p:cNvSpPr/>
              <p:nvPr/>
            </p:nvSpPr>
            <p:spPr bwMode="auto">
              <a:xfrm>
                <a:off x="12190233" y="7345680"/>
                <a:ext cx="2926080" cy="1188720"/>
              </a:xfrm>
              <a:prstGeom prst="roundRect">
                <a:avLst/>
              </a:prstGeom>
              <a:solidFill>
                <a:srgbClr val="9999FF"/>
              </a:solidFill>
              <a:ln w="222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1" compatLnSpc="1">
                <a:prstTxWarp prst="textNoShape">
                  <a:avLst/>
                </a:prstTxWarp>
              </a:bodyPr>
              <a:lstStyle/>
              <a:p>
                <a:pPr algn="ctr" defTabSz="2195513"/>
                <a:r>
                  <a:rPr lang="en-US" sz="3200" b="1" dirty="0">
                    <a:latin typeface="Tahoma" charset="0"/>
                  </a:rPr>
                  <a:t>Controller</a:t>
                </a:r>
                <a:br>
                  <a:rPr lang="en-US" sz="3200" b="1" dirty="0">
                    <a:latin typeface="Tahoma" charset="0"/>
                  </a:rPr>
                </a:br>
                <a:r>
                  <a:rPr lang="en-US" sz="3200" b="1" dirty="0">
                    <a:latin typeface="Tahoma" charset="0"/>
                  </a:rPr>
                  <a:t>self-model</a:t>
                </a:r>
              </a:p>
            </p:txBody>
          </p:sp>
        </p:grp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8A058B08-17FD-4295-AE10-A3346E19539E}"/>
                </a:ext>
              </a:extLst>
            </p:cNvPr>
            <p:cNvSpPr txBox="1"/>
            <p:nvPr/>
          </p:nvSpPr>
          <p:spPr>
            <a:xfrm>
              <a:off x="1925134" y="2673846"/>
              <a:ext cx="1351652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/>
                <a:t>Flow</a:t>
              </a:r>
              <a:br>
                <a:rPr lang="en-US" sz="4000" dirty="0"/>
              </a:br>
              <a:r>
                <a:rPr lang="en-US" sz="4000" dirty="0"/>
                <a:t>State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58808842-C7CA-47FB-AF87-3E29426B7963}"/>
              </a:ext>
            </a:extLst>
          </p:cNvPr>
          <p:cNvGrpSpPr/>
          <p:nvPr/>
        </p:nvGrpSpPr>
        <p:grpSpPr>
          <a:xfrm>
            <a:off x="5091057" y="2651760"/>
            <a:ext cx="3477616" cy="6271566"/>
            <a:chOff x="11406784" y="2723562"/>
            <a:chExt cx="3477616" cy="6271566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D881002C-CD68-4D7D-AD6B-442F80D067CB}"/>
                </a:ext>
              </a:extLst>
            </p:cNvPr>
            <p:cNvGrpSpPr/>
            <p:nvPr/>
          </p:nvGrpSpPr>
          <p:grpSpPr>
            <a:xfrm>
              <a:off x="11406784" y="4148808"/>
              <a:ext cx="3477616" cy="4846320"/>
              <a:chOff x="7201991" y="4126466"/>
              <a:chExt cx="3477616" cy="4846320"/>
            </a:xfrm>
          </p:grpSpPr>
          <p:sp>
            <p:nvSpPr>
              <p:cNvPr id="42" name="Rounded Rectangle 63">
                <a:extLst>
                  <a:ext uri="{FF2B5EF4-FFF2-40B4-BE49-F238E27FC236}">
                    <a16:creationId xmlns:a16="http://schemas.microsoft.com/office/drawing/2014/main" id="{DFB5A331-A8C8-4744-B4B3-B3F03313D381}"/>
                  </a:ext>
                </a:extLst>
              </p:cNvPr>
              <p:cNvSpPr/>
              <p:nvPr/>
            </p:nvSpPr>
            <p:spPr bwMode="auto">
              <a:xfrm>
                <a:off x="7201991" y="4126466"/>
                <a:ext cx="3477616" cy="4846320"/>
              </a:xfrm>
              <a:prstGeom prst="roundRect">
                <a:avLst/>
              </a:prstGeom>
              <a:solidFill>
                <a:srgbClr val="E8E8E8"/>
              </a:solidFill>
              <a:ln w="222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1" compatLnSpc="1">
                <a:prstTxWarp prst="textNoShape">
                  <a:avLst/>
                </a:prstTxWarp>
              </a:bodyPr>
              <a:lstStyle/>
              <a:p>
                <a:pPr algn="ctr" defTabSz="2195513"/>
                <a:r>
                  <a:rPr lang="en-US" sz="3200" b="1" dirty="0">
                    <a:latin typeface="Tahoma" charset="0"/>
                  </a:rPr>
                  <a:t>Human</a:t>
                </a:r>
                <a:br>
                  <a:rPr lang="en-US" sz="3200" b="1" dirty="0">
                    <a:latin typeface="Tahoma" charset="0"/>
                  </a:rPr>
                </a:br>
                <a:r>
                  <a:rPr lang="en-US" sz="3200" b="1" u="sng" dirty="0">
                    <a:latin typeface="Tahoma" charset="0"/>
                  </a:rPr>
                  <a:t>self-model:</a:t>
                </a:r>
              </a:p>
              <a:p>
                <a:pPr algn="ctr" defTabSz="2195513"/>
                <a:endParaRPr lang="en-US" sz="3200" b="1" dirty="0">
                  <a:latin typeface="Tahoma" charset="0"/>
                </a:endParaRPr>
              </a:p>
            </p:txBody>
          </p:sp>
          <p:sp>
            <p:nvSpPr>
              <p:cNvPr id="54" name="Rounded Rectangle 40">
                <a:extLst>
                  <a:ext uri="{FF2B5EF4-FFF2-40B4-BE49-F238E27FC236}">
                    <a16:creationId xmlns:a16="http://schemas.microsoft.com/office/drawing/2014/main" id="{97C2F245-E793-4BCA-AEE3-BD96DCDD36E4}"/>
                  </a:ext>
                </a:extLst>
              </p:cNvPr>
              <p:cNvSpPr/>
              <p:nvPr/>
            </p:nvSpPr>
            <p:spPr bwMode="auto">
              <a:xfrm>
                <a:off x="7477759" y="5646938"/>
                <a:ext cx="2926080" cy="1554480"/>
              </a:xfrm>
              <a:prstGeom prst="roundRect">
                <a:avLst/>
              </a:prstGeom>
              <a:solidFill>
                <a:srgbClr val="9999FF"/>
              </a:solidFill>
              <a:ln w="222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1" compatLnSpc="1">
                <a:prstTxWarp prst="textNoShape">
                  <a:avLst/>
                </a:prstTxWarp>
              </a:bodyPr>
              <a:lstStyle/>
              <a:p>
                <a:pPr algn="ctr" defTabSz="2195513"/>
                <a:r>
                  <a:rPr lang="en-US" sz="3200" b="1" dirty="0">
                    <a:latin typeface="Tahoma" charset="0"/>
                  </a:rPr>
                  <a:t>Controller</a:t>
                </a:r>
                <a:br>
                  <a:rPr lang="en-US" sz="3200" b="1" dirty="0">
                    <a:latin typeface="Tahoma" charset="0"/>
                  </a:rPr>
                </a:br>
                <a:r>
                  <a:rPr lang="en-US" sz="3200" b="1" dirty="0">
                    <a:latin typeface="Tahoma" charset="0"/>
                  </a:rPr>
                  <a:t>self-model</a:t>
                </a:r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F4E05636-13C4-4F69-B775-88A685CB5A13}"/>
                </a:ext>
              </a:extLst>
            </p:cNvPr>
            <p:cNvSpPr txBox="1"/>
            <p:nvPr/>
          </p:nvSpPr>
          <p:spPr>
            <a:xfrm>
              <a:off x="11792791" y="2723562"/>
              <a:ext cx="2705612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dirty="0"/>
                <a:t>…With</a:t>
              </a:r>
              <a:br>
                <a:rPr lang="en-US" sz="4000" dirty="0"/>
              </a:br>
              <a:r>
                <a:rPr lang="en-US" sz="4000" dirty="0"/>
                <a:t> Meditation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ADF13DA-9706-47EB-AD3D-E8DC041E083B}"/>
              </a:ext>
            </a:extLst>
          </p:cNvPr>
          <p:cNvGrpSpPr/>
          <p:nvPr/>
        </p:nvGrpSpPr>
        <p:grpSpPr>
          <a:xfrm>
            <a:off x="917836" y="2651760"/>
            <a:ext cx="3477615" cy="6263640"/>
            <a:chOff x="3253385" y="2731488"/>
            <a:chExt cx="3477615" cy="6263640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15EA4B5C-0DC5-42A3-B2F7-108E6A02E6F8}"/>
                </a:ext>
              </a:extLst>
            </p:cNvPr>
            <p:cNvGrpSpPr/>
            <p:nvPr/>
          </p:nvGrpSpPr>
          <p:grpSpPr>
            <a:xfrm>
              <a:off x="3253385" y="4148807"/>
              <a:ext cx="3477615" cy="4846321"/>
              <a:chOff x="2488069" y="4126469"/>
              <a:chExt cx="3477615" cy="4846321"/>
            </a:xfrm>
          </p:grpSpPr>
          <p:sp>
            <p:nvSpPr>
              <p:cNvPr id="37" name="Rounded Rectangle 63">
                <a:extLst>
                  <a:ext uri="{FF2B5EF4-FFF2-40B4-BE49-F238E27FC236}">
                    <a16:creationId xmlns:a16="http://schemas.microsoft.com/office/drawing/2014/main" id="{9061E4CB-4ADD-4213-A454-B25C8448AD35}"/>
                  </a:ext>
                </a:extLst>
              </p:cNvPr>
              <p:cNvSpPr/>
              <p:nvPr/>
            </p:nvSpPr>
            <p:spPr bwMode="auto">
              <a:xfrm>
                <a:off x="2488069" y="4126469"/>
                <a:ext cx="3477615" cy="4846321"/>
              </a:xfrm>
              <a:prstGeom prst="roundRect">
                <a:avLst/>
              </a:prstGeom>
              <a:solidFill>
                <a:srgbClr val="E8E8E8"/>
              </a:solidFill>
              <a:ln w="222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1" compatLnSpc="1">
                <a:prstTxWarp prst="textNoShape">
                  <a:avLst/>
                </a:prstTxWarp>
              </a:bodyPr>
              <a:lstStyle/>
              <a:p>
                <a:pPr algn="ctr" defTabSz="2195513"/>
                <a:r>
                  <a:rPr lang="en-US" sz="3200" b="1" dirty="0">
                    <a:latin typeface="Tahoma" charset="0"/>
                  </a:rPr>
                  <a:t>Human</a:t>
                </a:r>
                <a:br>
                  <a:rPr lang="en-US" sz="3200" b="1" dirty="0">
                    <a:latin typeface="Tahoma" charset="0"/>
                  </a:rPr>
                </a:br>
                <a:r>
                  <a:rPr lang="en-US" sz="3200" b="1" u="sng" dirty="0">
                    <a:latin typeface="Tahoma" charset="0"/>
                  </a:rPr>
                  <a:t>self-model</a:t>
                </a:r>
                <a:r>
                  <a:rPr lang="en-US" sz="3200" b="1" dirty="0">
                    <a:latin typeface="Tahoma" charset="0"/>
                  </a:rPr>
                  <a:t>:</a:t>
                </a:r>
              </a:p>
              <a:p>
                <a:pPr algn="ctr" defTabSz="2195513"/>
                <a:endParaRPr lang="en-US" sz="3200" b="1" dirty="0">
                  <a:latin typeface="Tahoma" charset="0"/>
                </a:endParaRPr>
              </a:p>
            </p:txBody>
          </p:sp>
          <p:sp>
            <p:nvSpPr>
              <p:cNvPr id="38" name="Rounded Rectangle 40">
                <a:extLst>
                  <a:ext uri="{FF2B5EF4-FFF2-40B4-BE49-F238E27FC236}">
                    <a16:creationId xmlns:a16="http://schemas.microsoft.com/office/drawing/2014/main" id="{6B5F45CB-04AC-4C72-A42F-7617526716C3}"/>
                  </a:ext>
                </a:extLst>
              </p:cNvPr>
              <p:cNvSpPr/>
              <p:nvPr/>
            </p:nvSpPr>
            <p:spPr bwMode="auto">
              <a:xfrm>
                <a:off x="2763836" y="5845062"/>
                <a:ext cx="2926080" cy="2407358"/>
              </a:xfrm>
              <a:prstGeom prst="roundRect">
                <a:avLst/>
              </a:prstGeom>
              <a:solidFill>
                <a:srgbClr val="9999FF"/>
              </a:solidFill>
              <a:ln w="222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1" compatLnSpc="1">
                <a:prstTxWarp prst="textNoShape">
                  <a:avLst/>
                </a:prstTxWarp>
              </a:bodyPr>
              <a:lstStyle/>
              <a:p>
                <a:pPr algn="ctr" defTabSz="2195513"/>
                <a:r>
                  <a:rPr lang="en-US" sz="3200" b="1" dirty="0">
                    <a:latin typeface="Tahoma" charset="0"/>
                  </a:rPr>
                  <a:t>Controller</a:t>
                </a:r>
                <a:br>
                  <a:rPr lang="en-US" sz="3200" b="1" dirty="0">
                    <a:latin typeface="Tahoma" charset="0"/>
                  </a:rPr>
                </a:br>
                <a:r>
                  <a:rPr lang="en-US" sz="3200" b="1" dirty="0">
                    <a:latin typeface="Tahoma" charset="0"/>
                  </a:rPr>
                  <a:t>self-model</a:t>
                </a: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5F0AFC7-A8A7-41F7-9C1B-46B0A01BE0DA}"/>
                </a:ext>
              </a:extLst>
            </p:cNvPr>
            <p:cNvSpPr txBox="1"/>
            <p:nvPr/>
          </p:nvSpPr>
          <p:spPr>
            <a:xfrm>
              <a:off x="4051068" y="2731488"/>
              <a:ext cx="1882247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dirty="0"/>
                <a:t>Modern</a:t>
              </a:r>
              <a:br>
                <a:rPr lang="en-US" sz="4000" dirty="0"/>
              </a:br>
              <a:r>
                <a:rPr lang="en-US" sz="4000" dirty="0"/>
                <a:t>Human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045D7E49-B841-4CDB-8620-479213927435}"/>
              </a:ext>
            </a:extLst>
          </p:cNvPr>
          <p:cNvGrpSpPr/>
          <p:nvPr/>
        </p:nvGrpSpPr>
        <p:grpSpPr>
          <a:xfrm>
            <a:off x="13441680" y="2651760"/>
            <a:ext cx="3477616" cy="6298945"/>
            <a:chOff x="863600" y="2673846"/>
            <a:chExt cx="3477616" cy="6298945"/>
          </a:xfrm>
        </p:grpSpPr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132C2340-A1C4-49B0-BB76-F8F5702ABD32}"/>
                </a:ext>
              </a:extLst>
            </p:cNvPr>
            <p:cNvGrpSpPr/>
            <p:nvPr/>
          </p:nvGrpSpPr>
          <p:grpSpPr>
            <a:xfrm>
              <a:off x="863600" y="4126470"/>
              <a:ext cx="3477616" cy="4846321"/>
              <a:chOff x="3987800" y="26890688"/>
              <a:chExt cx="2286000" cy="3185714"/>
            </a:xfrm>
            <a:solidFill>
              <a:schemeClr val="accent3">
                <a:lumMod val="20000"/>
                <a:lumOff val="80000"/>
              </a:schemeClr>
            </a:solidFill>
          </p:grpSpPr>
          <p:sp>
            <p:nvSpPr>
              <p:cNvPr id="64" name="Rounded Rectangle 63">
                <a:extLst>
                  <a:ext uri="{FF2B5EF4-FFF2-40B4-BE49-F238E27FC236}">
                    <a16:creationId xmlns:a16="http://schemas.microsoft.com/office/drawing/2014/main" id="{3D1EAA3A-4C5F-48C3-BCE2-00C2D451E731}"/>
                  </a:ext>
                </a:extLst>
              </p:cNvPr>
              <p:cNvSpPr/>
              <p:nvPr/>
            </p:nvSpPr>
            <p:spPr bwMode="auto">
              <a:xfrm>
                <a:off x="3987800" y="26890688"/>
                <a:ext cx="2286000" cy="3185714"/>
              </a:xfrm>
              <a:prstGeom prst="roundRect">
                <a:avLst/>
              </a:prstGeom>
              <a:solidFill>
                <a:srgbClr val="E8E8E8"/>
              </a:solidFill>
              <a:ln w="222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1" compatLnSpc="1">
                <a:prstTxWarp prst="textNoShape">
                  <a:avLst/>
                </a:prstTxWarp>
              </a:bodyPr>
              <a:lstStyle/>
              <a:p>
                <a:pPr algn="ctr" defTabSz="2195513"/>
                <a:r>
                  <a:rPr lang="en-US" sz="3200" b="1" dirty="0">
                    <a:latin typeface="Tahoma" charset="0"/>
                  </a:rPr>
                  <a:t>Human</a:t>
                </a:r>
                <a:br>
                  <a:rPr lang="en-US" sz="3200" b="1" dirty="0">
                    <a:latin typeface="Tahoma" charset="0"/>
                  </a:rPr>
                </a:br>
                <a:r>
                  <a:rPr lang="en-US" sz="3200" b="1" u="sng" dirty="0">
                    <a:latin typeface="Tahoma" charset="0"/>
                  </a:rPr>
                  <a:t>self-model:</a:t>
                </a:r>
              </a:p>
              <a:p>
                <a:pPr algn="ctr" defTabSz="2195513"/>
                <a:endParaRPr lang="en-US" sz="3200" b="1" dirty="0">
                  <a:latin typeface="Tahoma" charset="0"/>
                </a:endParaRPr>
              </a:p>
            </p:txBody>
          </p:sp>
          <p:sp>
            <p:nvSpPr>
              <p:cNvPr id="65" name="Rounded Rectangle 41">
                <a:extLst>
                  <a:ext uri="{FF2B5EF4-FFF2-40B4-BE49-F238E27FC236}">
                    <a16:creationId xmlns:a16="http://schemas.microsoft.com/office/drawing/2014/main" id="{D7BBB4FE-5792-47CC-9B41-B1196AD5625A}"/>
                  </a:ext>
                </a:extLst>
              </p:cNvPr>
              <p:cNvSpPr/>
              <p:nvPr/>
            </p:nvSpPr>
            <p:spPr bwMode="auto">
              <a:xfrm>
                <a:off x="4170028" y="27904841"/>
                <a:ext cx="1923449" cy="1863342"/>
              </a:xfrm>
              <a:prstGeom prst="roundRect">
                <a:avLst/>
              </a:prstGeom>
              <a:solidFill>
                <a:srgbClr val="ADEFD1"/>
              </a:solidFill>
              <a:ln w="222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1" compatLnSpc="1">
                <a:prstTxWarp prst="textNoShape">
                  <a:avLst/>
                </a:prstTxWarp>
              </a:bodyPr>
              <a:lstStyle/>
              <a:p>
                <a:pPr algn="ctr" defTabSz="2195513"/>
                <a:r>
                  <a:rPr lang="en-US" sz="3200" b="1" dirty="0">
                    <a:latin typeface="Tahoma" charset="0"/>
                  </a:rPr>
                  <a:t>Modeler</a:t>
                </a:r>
                <a:br>
                  <a:rPr lang="en-US" sz="3200" b="1" dirty="0">
                    <a:latin typeface="Tahoma" charset="0"/>
                  </a:rPr>
                </a:br>
                <a:r>
                  <a:rPr lang="en-US" sz="3200" b="1" dirty="0">
                    <a:latin typeface="Tahoma" charset="0"/>
                  </a:rPr>
                  <a:t>self-model</a:t>
                </a:r>
              </a:p>
            </p:txBody>
          </p:sp>
        </p:grp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C4EAE1C0-7E54-4B99-A8BD-3A5B250458E1}"/>
                </a:ext>
              </a:extLst>
            </p:cNvPr>
            <p:cNvSpPr txBox="1"/>
            <p:nvPr/>
          </p:nvSpPr>
          <p:spPr>
            <a:xfrm>
              <a:off x="1181732" y="2673846"/>
              <a:ext cx="2841355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dirty="0"/>
                <a:t>Enlightened</a:t>
              </a:r>
              <a:br>
                <a:rPr lang="en-US" sz="4000" dirty="0"/>
              </a:br>
              <a:r>
                <a:rPr lang="en-US" sz="4000" dirty="0"/>
                <a:t>State</a:t>
              </a:r>
            </a:p>
          </p:txBody>
        </p:sp>
      </p:grpSp>
      <p:sp>
        <p:nvSpPr>
          <p:cNvPr id="30" name="Rounded Rectangle 39">
            <a:extLst>
              <a:ext uri="{FF2B5EF4-FFF2-40B4-BE49-F238E27FC236}">
                <a16:creationId xmlns:a16="http://schemas.microsoft.com/office/drawing/2014/main" id="{ADF36425-C6A2-42C2-B823-B4F69625C7E9}"/>
              </a:ext>
            </a:extLst>
          </p:cNvPr>
          <p:cNvSpPr/>
          <p:nvPr/>
        </p:nvSpPr>
        <p:spPr bwMode="auto">
          <a:xfrm>
            <a:off x="5824025" y="7498080"/>
            <a:ext cx="2011680" cy="1188720"/>
          </a:xfrm>
          <a:prstGeom prst="roundRect">
            <a:avLst/>
          </a:prstGeom>
          <a:solidFill>
            <a:srgbClr val="ADEFD1"/>
          </a:solidFill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 defTabSz="2195513" eaLnBrk="0" hangingPunct="0"/>
            <a:r>
              <a:rPr lang="en-US" sz="2400" b="1" dirty="0">
                <a:latin typeface="Tahoma" charset="0"/>
              </a:rPr>
              <a:t>Modeler</a:t>
            </a:r>
            <a:br>
              <a:rPr lang="en-US" sz="2400" b="1" dirty="0">
                <a:latin typeface="Tahoma" charset="0"/>
              </a:rPr>
            </a:br>
            <a:r>
              <a:rPr lang="en-US" sz="2400" b="1" dirty="0">
                <a:latin typeface="Tahoma" charset="0"/>
              </a:rPr>
              <a:t>self-model</a:t>
            </a:r>
          </a:p>
        </p:txBody>
      </p:sp>
      <p:sp>
        <p:nvSpPr>
          <p:cNvPr id="3" name="Speech Bubble: Rectangle 2">
            <a:extLst>
              <a:ext uri="{FF2B5EF4-FFF2-40B4-BE49-F238E27FC236}">
                <a16:creationId xmlns:a16="http://schemas.microsoft.com/office/drawing/2014/main" id="{F6552848-BDEF-4B7F-96FF-6971E59DDE5A}"/>
              </a:ext>
            </a:extLst>
          </p:cNvPr>
          <p:cNvSpPr/>
          <p:nvPr/>
        </p:nvSpPr>
        <p:spPr bwMode="auto">
          <a:xfrm>
            <a:off x="402336" y="448056"/>
            <a:ext cx="17099280" cy="3661528"/>
          </a:xfrm>
          <a:custGeom>
            <a:avLst/>
            <a:gdLst>
              <a:gd name="connsiteX0" fmla="*/ 0 w 15495553"/>
              <a:gd name="connsiteY0" fmla="*/ 0 h 1772238"/>
              <a:gd name="connsiteX1" fmla="*/ 2582592 w 15495553"/>
              <a:gd name="connsiteY1" fmla="*/ 0 h 1772238"/>
              <a:gd name="connsiteX2" fmla="*/ 2582592 w 15495553"/>
              <a:gd name="connsiteY2" fmla="*/ 0 h 1772238"/>
              <a:gd name="connsiteX3" fmla="*/ 6456480 w 15495553"/>
              <a:gd name="connsiteY3" fmla="*/ 0 h 1772238"/>
              <a:gd name="connsiteX4" fmla="*/ 15495553 w 15495553"/>
              <a:gd name="connsiteY4" fmla="*/ 0 h 1772238"/>
              <a:gd name="connsiteX5" fmla="*/ 15495553 w 15495553"/>
              <a:gd name="connsiteY5" fmla="*/ 1033806 h 1772238"/>
              <a:gd name="connsiteX6" fmla="*/ 15495553 w 15495553"/>
              <a:gd name="connsiteY6" fmla="*/ 1033806 h 1772238"/>
              <a:gd name="connsiteX7" fmla="*/ 15495553 w 15495553"/>
              <a:gd name="connsiteY7" fmla="*/ 1476865 h 1772238"/>
              <a:gd name="connsiteX8" fmla="*/ 15495553 w 15495553"/>
              <a:gd name="connsiteY8" fmla="*/ 1772238 h 1772238"/>
              <a:gd name="connsiteX9" fmla="*/ 6456480 w 15495553"/>
              <a:gd name="connsiteY9" fmla="*/ 1772238 h 1772238"/>
              <a:gd name="connsiteX10" fmla="*/ 862018 w 15495553"/>
              <a:gd name="connsiteY10" fmla="*/ 3390770 h 1772238"/>
              <a:gd name="connsiteX11" fmla="*/ 2582592 w 15495553"/>
              <a:gd name="connsiteY11" fmla="*/ 1772238 h 1772238"/>
              <a:gd name="connsiteX12" fmla="*/ 0 w 15495553"/>
              <a:gd name="connsiteY12" fmla="*/ 1772238 h 1772238"/>
              <a:gd name="connsiteX13" fmla="*/ 0 w 15495553"/>
              <a:gd name="connsiteY13" fmla="*/ 1476865 h 1772238"/>
              <a:gd name="connsiteX14" fmla="*/ 0 w 15495553"/>
              <a:gd name="connsiteY14" fmla="*/ 1033806 h 1772238"/>
              <a:gd name="connsiteX15" fmla="*/ 0 w 15495553"/>
              <a:gd name="connsiteY15" fmla="*/ 1033806 h 1772238"/>
              <a:gd name="connsiteX16" fmla="*/ 0 w 15495553"/>
              <a:gd name="connsiteY16" fmla="*/ 0 h 1772238"/>
              <a:gd name="connsiteX0" fmla="*/ 0 w 15495553"/>
              <a:gd name="connsiteY0" fmla="*/ 0 h 3390770"/>
              <a:gd name="connsiteX1" fmla="*/ 2582592 w 15495553"/>
              <a:gd name="connsiteY1" fmla="*/ 0 h 3390770"/>
              <a:gd name="connsiteX2" fmla="*/ 2582592 w 15495553"/>
              <a:gd name="connsiteY2" fmla="*/ 0 h 3390770"/>
              <a:gd name="connsiteX3" fmla="*/ 6456480 w 15495553"/>
              <a:gd name="connsiteY3" fmla="*/ 0 h 3390770"/>
              <a:gd name="connsiteX4" fmla="*/ 15495553 w 15495553"/>
              <a:gd name="connsiteY4" fmla="*/ 0 h 3390770"/>
              <a:gd name="connsiteX5" fmla="*/ 15495553 w 15495553"/>
              <a:gd name="connsiteY5" fmla="*/ 1033806 h 3390770"/>
              <a:gd name="connsiteX6" fmla="*/ 15495553 w 15495553"/>
              <a:gd name="connsiteY6" fmla="*/ 1033806 h 3390770"/>
              <a:gd name="connsiteX7" fmla="*/ 15495553 w 15495553"/>
              <a:gd name="connsiteY7" fmla="*/ 1476865 h 3390770"/>
              <a:gd name="connsiteX8" fmla="*/ 15495553 w 15495553"/>
              <a:gd name="connsiteY8" fmla="*/ 1772238 h 3390770"/>
              <a:gd name="connsiteX9" fmla="*/ 6456480 w 15495553"/>
              <a:gd name="connsiteY9" fmla="*/ 1772238 h 3390770"/>
              <a:gd name="connsiteX10" fmla="*/ 862018 w 15495553"/>
              <a:gd name="connsiteY10" fmla="*/ 3390770 h 3390770"/>
              <a:gd name="connsiteX11" fmla="*/ 880792 w 15495553"/>
              <a:gd name="connsiteY11" fmla="*/ 1772238 h 3390770"/>
              <a:gd name="connsiteX12" fmla="*/ 0 w 15495553"/>
              <a:gd name="connsiteY12" fmla="*/ 1772238 h 3390770"/>
              <a:gd name="connsiteX13" fmla="*/ 0 w 15495553"/>
              <a:gd name="connsiteY13" fmla="*/ 1476865 h 3390770"/>
              <a:gd name="connsiteX14" fmla="*/ 0 w 15495553"/>
              <a:gd name="connsiteY14" fmla="*/ 1033806 h 3390770"/>
              <a:gd name="connsiteX15" fmla="*/ 0 w 15495553"/>
              <a:gd name="connsiteY15" fmla="*/ 1033806 h 3390770"/>
              <a:gd name="connsiteX16" fmla="*/ 0 w 15495553"/>
              <a:gd name="connsiteY16" fmla="*/ 0 h 3390770"/>
              <a:gd name="connsiteX0" fmla="*/ 0 w 15495553"/>
              <a:gd name="connsiteY0" fmla="*/ 0 h 3390770"/>
              <a:gd name="connsiteX1" fmla="*/ 2582592 w 15495553"/>
              <a:gd name="connsiteY1" fmla="*/ 0 h 3390770"/>
              <a:gd name="connsiteX2" fmla="*/ 2582592 w 15495553"/>
              <a:gd name="connsiteY2" fmla="*/ 0 h 3390770"/>
              <a:gd name="connsiteX3" fmla="*/ 6456480 w 15495553"/>
              <a:gd name="connsiteY3" fmla="*/ 0 h 3390770"/>
              <a:gd name="connsiteX4" fmla="*/ 15495553 w 15495553"/>
              <a:gd name="connsiteY4" fmla="*/ 0 h 3390770"/>
              <a:gd name="connsiteX5" fmla="*/ 15495553 w 15495553"/>
              <a:gd name="connsiteY5" fmla="*/ 1033806 h 3390770"/>
              <a:gd name="connsiteX6" fmla="*/ 15495553 w 15495553"/>
              <a:gd name="connsiteY6" fmla="*/ 1033806 h 3390770"/>
              <a:gd name="connsiteX7" fmla="*/ 15495553 w 15495553"/>
              <a:gd name="connsiteY7" fmla="*/ 1476865 h 3390770"/>
              <a:gd name="connsiteX8" fmla="*/ 15495553 w 15495553"/>
              <a:gd name="connsiteY8" fmla="*/ 1772238 h 3390770"/>
              <a:gd name="connsiteX9" fmla="*/ 1833680 w 15495553"/>
              <a:gd name="connsiteY9" fmla="*/ 1772238 h 3390770"/>
              <a:gd name="connsiteX10" fmla="*/ 862018 w 15495553"/>
              <a:gd name="connsiteY10" fmla="*/ 3390770 h 3390770"/>
              <a:gd name="connsiteX11" fmla="*/ 880792 w 15495553"/>
              <a:gd name="connsiteY11" fmla="*/ 1772238 h 3390770"/>
              <a:gd name="connsiteX12" fmla="*/ 0 w 15495553"/>
              <a:gd name="connsiteY12" fmla="*/ 1772238 h 3390770"/>
              <a:gd name="connsiteX13" fmla="*/ 0 w 15495553"/>
              <a:gd name="connsiteY13" fmla="*/ 1476865 h 3390770"/>
              <a:gd name="connsiteX14" fmla="*/ 0 w 15495553"/>
              <a:gd name="connsiteY14" fmla="*/ 1033806 h 3390770"/>
              <a:gd name="connsiteX15" fmla="*/ 0 w 15495553"/>
              <a:gd name="connsiteY15" fmla="*/ 1033806 h 3390770"/>
              <a:gd name="connsiteX16" fmla="*/ 0 w 15495553"/>
              <a:gd name="connsiteY16" fmla="*/ 0 h 3390770"/>
              <a:gd name="connsiteX0" fmla="*/ 0 w 15495553"/>
              <a:gd name="connsiteY0" fmla="*/ 0 h 4291098"/>
              <a:gd name="connsiteX1" fmla="*/ 2582592 w 15495553"/>
              <a:gd name="connsiteY1" fmla="*/ 0 h 4291098"/>
              <a:gd name="connsiteX2" fmla="*/ 2582592 w 15495553"/>
              <a:gd name="connsiteY2" fmla="*/ 0 h 4291098"/>
              <a:gd name="connsiteX3" fmla="*/ 6456480 w 15495553"/>
              <a:gd name="connsiteY3" fmla="*/ 0 h 4291098"/>
              <a:gd name="connsiteX4" fmla="*/ 15495553 w 15495553"/>
              <a:gd name="connsiteY4" fmla="*/ 0 h 4291098"/>
              <a:gd name="connsiteX5" fmla="*/ 15495553 w 15495553"/>
              <a:gd name="connsiteY5" fmla="*/ 1033806 h 4291098"/>
              <a:gd name="connsiteX6" fmla="*/ 15495553 w 15495553"/>
              <a:gd name="connsiteY6" fmla="*/ 1033806 h 4291098"/>
              <a:gd name="connsiteX7" fmla="*/ 15495553 w 15495553"/>
              <a:gd name="connsiteY7" fmla="*/ 1476865 h 4291098"/>
              <a:gd name="connsiteX8" fmla="*/ 15495553 w 15495553"/>
              <a:gd name="connsiteY8" fmla="*/ 1772238 h 4291098"/>
              <a:gd name="connsiteX9" fmla="*/ 1833680 w 15495553"/>
              <a:gd name="connsiteY9" fmla="*/ 1772238 h 4291098"/>
              <a:gd name="connsiteX10" fmla="*/ 1163143 w 15495553"/>
              <a:gd name="connsiteY10" fmla="*/ 4291098 h 4291098"/>
              <a:gd name="connsiteX11" fmla="*/ 880792 w 15495553"/>
              <a:gd name="connsiteY11" fmla="*/ 1772238 h 4291098"/>
              <a:gd name="connsiteX12" fmla="*/ 0 w 15495553"/>
              <a:gd name="connsiteY12" fmla="*/ 1772238 h 4291098"/>
              <a:gd name="connsiteX13" fmla="*/ 0 w 15495553"/>
              <a:gd name="connsiteY13" fmla="*/ 1476865 h 4291098"/>
              <a:gd name="connsiteX14" fmla="*/ 0 w 15495553"/>
              <a:gd name="connsiteY14" fmla="*/ 1033806 h 4291098"/>
              <a:gd name="connsiteX15" fmla="*/ 0 w 15495553"/>
              <a:gd name="connsiteY15" fmla="*/ 1033806 h 4291098"/>
              <a:gd name="connsiteX16" fmla="*/ 0 w 15495553"/>
              <a:gd name="connsiteY16" fmla="*/ 0 h 4291098"/>
              <a:gd name="connsiteX0" fmla="*/ 0 w 15495553"/>
              <a:gd name="connsiteY0" fmla="*/ 0 h 4291098"/>
              <a:gd name="connsiteX1" fmla="*/ 2582592 w 15495553"/>
              <a:gd name="connsiteY1" fmla="*/ 0 h 4291098"/>
              <a:gd name="connsiteX2" fmla="*/ 2582592 w 15495553"/>
              <a:gd name="connsiteY2" fmla="*/ 0 h 4291098"/>
              <a:gd name="connsiteX3" fmla="*/ 6456480 w 15495553"/>
              <a:gd name="connsiteY3" fmla="*/ 0 h 4291098"/>
              <a:gd name="connsiteX4" fmla="*/ 15495553 w 15495553"/>
              <a:gd name="connsiteY4" fmla="*/ 0 h 4291098"/>
              <a:gd name="connsiteX5" fmla="*/ 15495553 w 15495553"/>
              <a:gd name="connsiteY5" fmla="*/ 1033806 h 4291098"/>
              <a:gd name="connsiteX6" fmla="*/ 15495553 w 15495553"/>
              <a:gd name="connsiteY6" fmla="*/ 1033806 h 4291098"/>
              <a:gd name="connsiteX7" fmla="*/ 15495553 w 15495553"/>
              <a:gd name="connsiteY7" fmla="*/ 1476865 h 4291098"/>
              <a:gd name="connsiteX8" fmla="*/ 15495553 w 15495553"/>
              <a:gd name="connsiteY8" fmla="*/ 1772238 h 4291098"/>
              <a:gd name="connsiteX9" fmla="*/ 3172322 w 15495553"/>
              <a:gd name="connsiteY9" fmla="*/ 1772239 h 4291098"/>
              <a:gd name="connsiteX10" fmla="*/ 1163143 w 15495553"/>
              <a:gd name="connsiteY10" fmla="*/ 4291098 h 4291098"/>
              <a:gd name="connsiteX11" fmla="*/ 880792 w 15495553"/>
              <a:gd name="connsiteY11" fmla="*/ 1772238 h 4291098"/>
              <a:gd name="connsiteX12" fmla="*/ 0 w 15495553"/>
              <a:gd name="connsiteY12" fmla="*/ 1772238 h 4291098"/>
              <a:gd name="connsiteX13" fmla="*/ 0 w 15495553"/>
              <a:gd name="connsiteY13" fmla="*/ 1476865 h 4291098"/>
              <a:gd name="connsiteX14" fmla="*/ 0 w 15495553"/>
              <a:gd name="connsiteY14" fmla="*/ 1033806 h 4291098"/>
              <a:gd name="connsiteX15" fmla="*/ 0 w 15495553"/>
              <a:gd name="connsiteY15" fmla="*/ 1033806 h 4291098"/>
              <a:gd name="connsiteX16" fmla="*/ 0 w 15495553"/>
              <a:gd name="connsiteY16" fmla="*/ 0 h 4291098"/>
              <a:gd name="connsiteX0" fmla="*/ 0 w 15495553"/>
              <a:gd name="connsiteY0" fmla="*/ 0 h 4291098"/>
              <a:gd name="connsiteX1" fmla="*/ 2582592 w 15495553"/>
              <a:gd name="connsiteY1" fmla="*/ 0 h 4291098"/>
              <a:gd name="connsiteX2" fmla="*/ 2582592 w 15495553"/>
              <a:gd name="connsiteY2" fmla="*/ 0 h 4291098"/>
              <a:gd name="connsiteX3" fmla="*/ 6456480 w 15495553"/>
              <a:gd name="connsiteY3" fmla="*/ 0 h 4291098"/>
              <a:gd name="connsiteX4" fmla="*/ 15495553 w 15495553"/>
              <a:gd name="connsiteY4" fmla="*/ 0 h 4291098"/>
              <a:gd name="connsiteX5" fmla="*/ 15495553 w 15495553"/>
              <a:gd name="connsiteY5" fmla="*/ 1033806 h 4291098"/>
              <a:gd name="connsiteX6" fmla="*/ 15495553 w 15495553"/>
              <a:gd name="connsiteY6" fmla="*/ 1033806 h 4291098"/>
              <a:gd name="connsiteX7" fmla="*/ 15495553 w 15495553"/>
              <a:gd name="connsiteY7" fmla="*/ 1476865 h 4291098"/>
              <a:gd name="connsiteX8" fmla="*/ 15495553 w 15495553"/>
              <a:gd name="connsiteY8" fmla="*/ 1772238 h 4291098"/>
              <a:gd name="connsiteX9" fmla="*/ 3172322 w 15495553"/>
              <a:gd name="connsiteY9" fmla="*/ 1772239 h 4291098"/>
              <a:gd name="connsiteX10" fmla="*/ 1163143 w 15495553"/>
              <a:gd name="connsiteY10" fmla="*/ 4291098 h 4291098"/>
              <a:gd name="connsiteX11" fmla="*/ 1598723 w 15495553"/>
              <a:gd name="connsiteY11" fmla="*/ 1777008 h 4291098"/>
              <a:gd name="connsiteX12" fmla="*/ 0 w 15495553"/>
              <a:gd name="connsiteY12" fmla="*/ 1772238 h 4291098"/>
              <a:gd name="connsiteX13" fmla="*/ 0 w 15495553"/>
              <a:gd name="connsiteY13" fmla="*/ 1476865 h 4291098"/>
              <a:gd name="connsiteX14" fmla="*/ 0 w 15495553"/>
              <a:gd name="connsiteY14" fmla="*/ 1033806 h 4291098"/>
              <a:gd name="connsiteX15" fmla="*/ 0 w 15495553"/>
              <a:gd name="connsiteY15" fmla="*/ 1033806 h 4291098"/>
              <a:gd name="connsiteX16" fmla="*/ 0 w 15495553"/>
              <a:gd name="connsiteY16" fmla="*/ 0 h 4291098"/>
              <a:gd name="connsiteX0" fmla="*/ 0 w 15495553"/>
              <a:gd name="connsiteY0" fmla="*/ 0 h 4291098"/>
              <a:gd name="connsiteX1" fmla="*/ 2582592 w 15495553"/>
              <a:gd name="connsiteY1" fmla="*/ 0 h 4291098"/>
              <a:gd name="connsiteX2" fmla="*/ 2582592 w 15495553"/>
              <a:gd name="connsiteY2" fmla="*/ 0 h 4291098"/>
              <a:gd name="connsiteX3" fmla="*/ 6456480 w 15495553"/>
              <a:gd name="connsiteY3" fmla="*/ 0 h 4291098"/>
              <a:gd name="connsiteX4" fmla="*/ 15495553 w 15495553"/>
              <a:gd name="connsiteY4" fmla="*/ 0 h 4291098"/>
              <a:gd name="connsiteX5" fmla="*/ 15495553 w 15495553"/>
              <a:gd name="connsiteY5" fmla="*/ 1033806 h 4291098"/>
              <a:gd name="connsiteX6" fmla="*/ 15495553 w 15495553"/>
              <a:gd name="connsiteY6" fmla="*/ 1033806 h 4291098"/>
              <a:gd name="connsiteX7" fmla="*/ 15495553 w 15495553"/>
              <a:gd name="connsiteY7" fmla="*/ 1476865 h 4291098"/>
              <a:gd name="connsiteX8" fmla="*/ 15495553 w 15495553"/>
              <a:gd name="connsiteY8" fmla="*/ 1772238 h 4291098"/>
              <a:gd name="connsiteX9" fmla="*/ 3172322 w 15495553"/>
              <a:gd name="connsiteY9" fmla="*/ 1772239 h 4291098"/>
              <a:gd name="connsiteX10" fmla="*/ 1163143 w 15495553"/>
              <a:gd name="connsiteY10" fmla="*/ 4291098 h 4291098"/>
              <a:gd name="connsiteX11" fmla="*/ 2354045 w 15495553"/>
              <a:gd name="connsiteY11" fmla="*/ 1781778 h 4291098"/>
              <a:gd name="connsiteX12" fmla="*/ 0 w 15495553"/>
              <a:gd name="connsiteY12" fmla="*/ 1772238 h 4291098"/>
              <a:gd name="connsiteX13" fmla="*/ 0 w 15495553"/>
              <a:gd name="connsiteY13" fmla="*/ 1476865 h 4291098"/>
              <a:gd name="connsiteX14" fmla="*/ 0 w 15495553"/>
              <a:gd name="connsiteY14" fmla="*/ 1033806 h 4291098"/>
              <a:gd name="connsiteX15" fmla="*/ 0 w 15495553"/>
              <a:gd name="connsiteY15" fmla="*/ 1033806 h 4291098"/>
              <a:gd name="connsiteX16" fmla="*/ 0 w 15495553"/>
              <a:gd name="connsiteY16" fmla="*/ 0 h 4291098"/>
              <a:gd name="connsiteX0" fmla="*/ 0 w 15495553"/>
              <a:gd name="connsiteY0" fmla="*/ 0 h 4288712"/>
              <a:gd name="connsiteX1" fmla="*/ 2582592 w 15495553"/>
              <a:gd name="connsiteY1" fmla="*/ 0 h 4288712"/>
              <a:gd name="connsiteX2" fmla="*/ 2582592 w 15495553"/>
              <a:gd name="connsiteY2" fmla="*/ 0 h 4288712"/>
              <a:gd name="connsiteX3" fmla="*/ 6456480 w 15495553"/>
              <a:gd name="connsiteY3" fmla="*/ 0 h 4288712"/>
              <a:gd name="connsiteX4" fmla="*/ 15495553 w 15495553"/>
              <a:gd name="connsiteY4" fmla="*/ 0 h 4288712"/>
              <a:gd name="connsiteX5" fmla="*/ 15495553 w 15495553"/>
              <a:gd name="connsiteY5" fmla="*/ 1033806 h 4288712"/>
              <a:gd name="connsiteX6" fmla="*/ 15495553 w 15495553"/>
              <a:gd name="connsiteY6" fmla="*/ 1033806 h 4288712"/>
              <a:gd name="connsiteX7" fmla="*/ 15495553 w 15495553"/>
              <a:gd name="connsiteY7" fmla="*/ 1476865 h 4288712"/>
              <a:gd name="connsiteX8" fmla="*/ 15495553 w 15495553"/>
              <a:gd name="connsiteY8" fmla="*/ 1772238 h 4288712"/>
              <a:gd name="connsiteX9" fmla="*/ 3172322 w 15495553"/>
              <a:gd name="connsiteY9" fmla="*/ 1772239 h 4288712"/>
              <a:gd name="connsiteX10" fmla="*/ 2342244 w 15495553"/>
              <a:gd name="connsiteY10" fmla="*/ 4288712 h 4288712"/>
              <a:gd name="connsiteX11" fmla="*/ 2354045 w 15495553"/>
              <a:gd name="connsiteY11" fmla="*/ 1781778 h 4288712"/>
              <a:gd name="connsiteX12" fmla="*/ 0 w 15495553"/>
              <a:gd name="connsiteY12" fmla="*/ 1772238 h 4288712"/>
              <a:gd name="connsiteX13" fmla="*/ 0 w 15495553"/>
              <a:gd name="connsiteY13" fmla="*/ 1476865 h 4288712"/>
              <a:gd name="connsiteX14" fmla="*/ 0 w 15495553"/>
              <a:gd name="connsiteY14" fmla="*/ 1033806 h 4288712"/>
              <a:gd name="connsiteX15" fmla="*/ 0 w 15495553"/>
              <a:gd name="connsiteY15" fmla="*/ 1033806 h 4288712"/>
              <a:gd name="connsiteX16" fmla="*/ 0 w 15495553"/>
              <a:gd name="connsiteY16" fmla="*/ 0 h 4288712"/>
              <a:gd name="connsiteX0" fmla="*/ 0 w 15495553"/>
              <a:gd name="connsiteY0" fmla="*/ 0 h 4312560"/>
              <a:gd name="connsiteX1" fmla="*/ 2582592 w 15495553"/>
              <a:gd name="connsiteY1" fmla="*/ 0 h 4312560"/>
              <a:gd name="connsiteX2" fmla="*/ 2582592 w 15495553"/>
              <a:gd name="connsiteY2" fmla="*/ 0 h 4312560"/>
              <a:gd name="connsiteX3" fmla="*/ 6456480 w 15495553"/>
              <a:gd name="connsiteY3" fmla="*/ 0 h 4312560"/>
              <a:gd name="connsiteX4" fmla="*/ 15495553 w 15495553"/>
              <a:gd name="connsiteY4" fmla="*/ 0 h 4312560"/>
              <a:gd name="connsiteX5" fmla="*/ 15495553 w 15495553"/>
              <a:gd name="connsiteY5" fmla="*/ 1033806 h 4312560"/>
              <a:gd name="connsiteX6" fmla="*/ 15495553 w 15495553"/>
              <a:gd name="connsiteY6" fmla="*/ 1033806 h 4312560"/>
              <a:gd name="connsiteX7" fmla="*/ 15495553 w 15495553"/>
              <a:gd name="connsiteY7" fmla="*/ 1476865 h 4312560"/>
              <a:gd name="connsiteX8" fmla="*/ 15495553 w 15495553"/>
              <a:gd name="connsiteY8" fmla="*/ 1772238 h 4312560"/>
              <a:gd name="connsiteX9" fmla="*/ 3172322 w 15495553"/>
              <a:gd name="connsiteY9" fmla="*/ 1772239 h 4312560"/>
              <a:gd name="connsiteX10" fmla="*/ 2855765 w 15495553"/>
              <a:gd name="connsiteY10" fmla="*/ 4312560 h 4312560"/>
              <a:gd name="connsiteX11" fmla="*/ 2354045 w 15495553"/>
              <a:gd name="connsiteY11" fmla="*/ 1781778 h 4312560"/>
              <a:gd name="connsiteX12" fmla="*/ 0 w 15495553"/>
              <a:gd name="connsiteY12" fmla="*/ 1772238 h 4312560"/>
              <a:gd name="connsiteX13" fmla="*/ 0 w 15495553"/>
              <a:gd name="connsiteY13" fmla="*/ 1476865 h 4312560"/>
              <a:gd name="connsiteX14" fmla="*/ 0 w 15495553"/>
              <a:gd name="connsiteY14" fmla="*/ 1033806 h 4312560"/>
              <a:gd name="connsiteX15" fmla="*/ 0 w 15495553"/>
              <a:gd name="connsiteY15" fmla="*/ 1033806 h 4312560"/>
              <a:gd name="connsiteX16" fmla="*/ 0 w 15495553"/>
              <a:gd name="connsiteY16" fmla="*/ 0 h 4312560"/>
              <a:gd name="connsiteX0" fmla="*/ 0 w 15495553"/>
              <a:gd name="connsiteY0" fmla="*/ 0 h 4312560"/>
              <a:gd name="connsiteX1" fmla="*/ 2582592 w 15495553"/>
              <a:gd name="connsiteY1" fmla="*/ 0 h 4312560"/>
              <a:gd name="connsiteX2" fmla="*/ 2582592 w 15495553"/>
              <a:gd name="connsiteY2" fmla="*/ 0 h 4312560"/>
              <a:gd name="connsiteX3" fmla="*/ 6456480 w 15495553"/>
              <a:gd name="connsiteY3" fmla="*/ 0 h 4312560"/>
              <a:gd name="connsiteX4" fmla="*/ 15495553 w 15495553"/>
              <a:gd name="connsiteY4" fmla="*/ 0 h 4312560"/>
              <a:gd name="connsiteX5" fmla="*/ 15495553 w 15495553"/>
              <a:gd name="connsiteY5" fmla="*/ 1033806 h 4312560"/>
              <a:gd name="connsiteX6" fmla="*/ 15495553 w 15495553"/>
              <a:gd name="connsiteY6" fmla="*/ 1033806 h 4312560"/>
              <a:gd name="connsiteX7" fmla="*/ 15495553 w 15495553"/>
              <a:gd name="connsiteY7" fmla="*/ 1476865 h 4312560"/>
              <a:gd name="connsiteX8" fmla="*/ 15495553 w 15495553"/>
              <a:gd name="connsiteY8" fmla="*/ 1772238 h 4312560"/>
              <a:gd name="connsiteX9" fmla="*/ 3444039 w 15495553"/>
              <a:gd name="connsiteY9" fmla="*/ 1774624 h 4312560"/>
              <a:gd name="connsiteX10" fmla="*/ 2855765 w 15495553"/>
              <a:gd name="connsiteY10" fmla="*/ 4312560 h 4312560"/>
              <a:gd name="connsiteX11" fmla="*/ 2354045 w 15495553"/>
              <a:gd name="connsiteY11" fmla="*/ 1781778 h 4312560"/>
              <a:gd name="connsiteX12" fmla="*/ 0 w 15495553"/>
              <a:gd name="connsiteY12" fmla="*/ 1772238 h 4312560"/>
              <a:gd name="connsiteX13" fmla="*/ 0 w 15495553"/>
              <a:gd name="connsiteY13" fmla="*/ 1476865 h 4312560"/>
              <a:gd name="connsiteX14" fmla="*/ 0 w 15495553"/>
              <a:gd name="connsiteY14" fmla="*/ 1033806 h 4312560"/>
              <a:gd name="connsiteX15" fmla="*/ 0 w 15495553"/>
              <a:gd name="connsiteY15" fmla="*/ 1033806 h 4312560"/>
              <a:gd name="connsiteX16" fmla="*/ 0 w 15495553"/>
              <a:gd name="connsiteY16" fmla="*/ 0 h 4312560"/>
              <a:gd name="connsiteX0" fmla="*/ 0 w 15495553"/>
              <a:gd name="connsiteY0" fmla="*/ 0 h 4312560"/>
              <a:gd name="connsiteX1" fmla="*/ 2582592 w 15495553"/>
              <a:gd name="connsiteY1" fmla="*/ 0 h 4312560"/>
              <a:gd name="connsiteX2" fmla="*/ 2582592 w 15495553"/>
              <a:gd name="connsiteY2" fmla="*/ 0 h 4312560"/>
              <a:gd name="connsiteX3" fmla="*/ 6456480 w 15495553"/>
              <a:gd name="connsiteY3" fmla="*/ 0 h 4312560"/>
              <a:gd name="connsiteX4" fmla="*/ 15495553 w 15495553"/>
              <a:gd name="connsiteY4" fmla="*/ 0 h 4312560"/>
              <a:gd name="connsiteX5" fmla="*/ 15495553 w 15495553"/>
              <a:gd name="connsiteY5" fmla="*/ 1033806 h 4312560"/>
              <a:gd name="connsiteX6" fmla="*/ 15495553 w 15495553"/>
              <a:gd name="connsiteY6" fmla="*/ 1033806 h 4312560"/>
              <a:gd name="connsiteX7" fmla="*/ 15495553 w 15495553"/>
              <a:gd name="connsiteY7" fmla="*/ 1476865 h 4312560"/>
              <a:gd name="connsiteX8" fmla="*/ 15495553 w 15495553"/>
              <a:gd name="connsiteY8" fmla="*/ 1772238 h 4312560"/>
              <a:gd name="connsiteX9" fmla="*/ 3444039 w 15495553"/>
              <a:gd name="connsiteY9" fmla="*/ 1774624 h 4312560"/>
              <a:gd name="connsiteX10" fmla="*/ 2855765 w 15495553"/>
              <a:gd name="connsiteY10" fmla="*/ 4312560 h 4312560"/>
              <a:gd name="connsiteX11" fmla="*/ 2600834 w 15495553"/>
              <a:gd name="connsiteY11" fmla="*/ 1781778 h 4312560"/>
              <a:gd name="connsiteX12" fmla="*/ 0 w 15495553"/>
              <a:gd name="connsiteY12" fmla="*/ 1772238 h 4312560"/>
              <a:gd name="connsiteX13" fmla="*/ 0 w 15495553"/>
              <a:gd name="connsiteY13" fmla="*/ 1476865 h 4312560"/>
              <a:gd name="connsiteX14" fmla="*/ 0 w 15495553"/>
              <a:gd name="connsiteY14" fmla="*/ 1033806 h 4312560"/>
              <a:gd name="connsiteX15" fmla="*/ 0 w 15495553"/>
              <a:gd name="connsiteY15" fmla="*/ 1033806 h 4312560"/>
              <a:gd name="connsiteX16" fmla="*/ 0 w 15495553"/>
              <a:gd name="connsiteY16" fmla="*/ 0 h 4312560"/>
              <a:gd name="connsiteX0" fmla="*/ 0 w 15495553"/>
              <a:gd name="connsiteY0" fmla="*/ 0 h 4312560"/>
              <a:gd name="connsiteX1" fmla="*/ 2582592 w 15495553"/>
              <a:gd name="connsiteY1" fmla="*/ 0 h 4312560"/>
              <a:gd name="connsiteX2" fmla="*/ 2582592 w 15495553"/>
              <a:gd name="connsiteY2" fmla="*/ 0 h 4312560"/>
              <a:gd name="connsiteX3" fmla="*/ 6456480 w 15495553"/>
              <a:gd name="connsiteY3" fmla="*/ 0 h 4312560"/>
              <a:gd name="connsiteX4" fmla="*/ 15495553 w 15495553"/>
              <a:gd name="connsiteY4" fmla="*/ 0 h 4312560"/>
              <a:gd name="connsiteX5" fmla="*/ 15495553 w 15495553"/>
              <a:gd name="connsiteY5" fmla="*/ 1033806 h 4312560"/>
              <a:gd name="connsiteX6" fmla="*/ 15495553 w 15495553"/>
              <a:gd name="connsiteY6" fmla="*/ 1033806 h 4312560"/>
              <a:gd name="connsiteX7" fmla="*/ 15495553 w 15495553"/>
              <a:gd name="connsiteY7" fmla="*/ 1476865 h 4312560"/>
              <a:gd name="connsiteX8" fmla="*/ 15495553 w 15495553"/>
              <a:gd name="connsiteY8" fmla="*/ 1772238 h 4312560"/>
              <a:gd name="connsiteX9" fmla="*/ 3444039 w 15495553"/>
              <a:gd name="connsiteY9" fmla="*/ 1774624 h 4312560"/>
              <a:gd name="connsiteX10" fmla="*/ 2855765 w 15495553"/>
              <a:gd name="connsiteY10" fmla="*/ 4312560 h 4312560"/>
              <a:gd name="connsiteX11" fmla="*/ 2600834 w 15495553"/>
              <a:gd name="connsiteY11" fmla="*/ 1781778 h 4312560"/>
              <a:gd name="connsiteX12" fmla="*/ 0 w 15495553"/>
              <a:gd name="connsiteY12" fmla="*/ 1772238 h 4312560"/>
              <a:gd name="connsiteX13" fmla="*/ 0 w 15495553"/>
              <a:gd name="connsiteY13" fmla="*/ 1476865 h 4312560"/>
              <a:gd name="connsiteX14" fmla="*/ 0 w 15495553"/>
              <a:gd name="connsiteY14" fmla="*/ 1033806 h 4312560"/>
              <a:gd name="connsiteX15" fmla="*/ 0 w 15495553"/>
              <a:gd name="connsiteY15" fmla="*/ 1033806 h 4312560"/>
              <a:gd name="connsiteX16" fmla="*/ 0 w 15495553"/>
              <a:gd name="connsiteY16" fmla="*/ 0 h 4312560"/>
              <a:gd name="connsiteX0" fmla="*/ 0 w 15495553"/>
              <a:gd name="connsiteY0" fmla="*/ 0 h 4326869"/>
              <a:gd name="connsiteX1" fmla="*/ 2582592 w 15495553"/>
              <a:gd name="connsiteY1" fmla="*/ 0 h 4326869"/>
              <a:gd name="connsiteX2" fmla="*/ 2582592 w 15495553"/>
              <a:gd name="connsiteY2" fmla="*/ 0 h 4326869"/>
              <a:gd name="connsiteX3" fmla="*/ 6456480 w 15495553"/>
              <a:gd name="connsiteY3" fmla="*/ 0 h 4326869"/>
              <a:gd name="connsiteX4" fmla="*/ 15495553 w 15495553"/>
              <a:gd name="connsiteY4" fmla="*/ 0 h 4326869"/>
              <a:gd name="connsiteX5" fmla="*/ 15495553 w 15495553"/>
              <a:gd name="connsiteY5" fmla="*/ 1033806 h 4326869"/>
              <a:gd name="connsiteX6" fmla="*/ 15495553 w 15495553"/>
              <a:gd name="connsiteY6" fmla="*/ 1033806 h 4326869"/>
              <a:gd name="connsiteX7" fmla="*/ 15495553 w 15495553"/>
              <a:gd name="connsiteY7" fmla="*/ 1476865 h 4326869"/>
              <a:gd name="connsiteX8" fmla="*/ 15495553 w 15495553"/>
              <a:gd name="connsiteY8" fmla="*/ 1772238 h 4326869"/>
              <a:gd name="connsiteX9" fmla="*/ 3444039 w 15495553"/>
              <a:gd name="connsiteY9" fmla="*/ 1774624 h 4326869"/>
              <a:gd name="connsiteX10" fmla="*/ 2984015 w 15495553"/>
              <a:gd name="connsiteY10" fmla="*/ 4326869 h 4326869"/>
              <a:gd name="connsiteX11" fmla="*/ 2600834 w 15495553"/>
              <a:gd name="connsiteY11" fmla="*/ 1781778 h 4326869"/>
              <a:gd name="connsiteX12" fmla="*/ 0 w 15495553"/>
              <a:gd name="connsiteY12" fmla="*/ 1772238 h 4326869"/>
              <a:gd name="connsiteX13" fmla="*/ 0 w 15495553"/>
              <a:gd name="connsiteY13" fmla="*/ 1476865 h 4326869"/>
              <a:gd name="connsiteX14" fmla="*/ 0 w 15495553"/>
              <a:gd name="connsiteY14" fmla="*/ 1033806 h 4326869"/>
              <a:gd name="connsiteX15" fmla="*/ 0 w 15495553"/>
              <a:gd name="connsiteY15" fmla="*/ 1033806 h 4326869"/>
              <a:gd name="connsiteX16" fmla="*/ 0 w 15495553"/>
              <a:gd name="connsiteY16" fmla="*/ 0 h 4326869"/>
              <a:gd name="connsiteX0" fmla="*/ 0 w 15495553"/>
              <a:gd name="connsiteY0" fmla="*/ 0 h 4334024"/>
              <a:gd name="connsiteX1" fmla="*/ 2582592 w 15495553"/>
              <a:gd name="connsiteY1" fmla="*/ 0 h 4334024"/>
              <a:gd name="connsiteX2" fmla="*/ 2582592 w 15495553"/>
              <a:gd name="connsiteY2" fmla="*/ 0 h 4334024"/>
              <a:gd name="connsiteX3" fmla="*/ 6456480 w 15495553"/>
              <a:gd name="connsiteY3" fmla="*/ 0 h 4334024"/>
              <a:gd name="connsiteX4" fmla="*/ 15495553 w 15495553"/>
              <a:gd name="connsiteY4" fmla="*/ 0 h 4334024"/>
              <a:gd name="connsiteX5" fmla="*/ 15495553 w 15495553"/>
              <a:gd name="connsiteY5" fmla="*/ 1033806 h 4334024"/>
              <a:gd name="connsiteX6" fmla="*/ 15495553 w 15495553"/>
              <a:gd name="connsiteY6" fmla="*/ 1033806 h 4334024"/>
              <a:gd name="connsiteX7" fmla="*/ 15495553 w 15495553"/>
              <a:gd name="connsiteY7" fmla="*/ 1476865 h 4334024"/>
              <a:gd name="connsiteX8" fmla="*/ 15495553 w 15495553"/>
              <a:gd name="connsiteY8" fmla="*/ 1772238 h 4334024"/>
              <a:gd name="connsiteX9" fmla="*/ 3444039 w 15495553"/>
              <a:gd name="connsiteY9" fmla="*/ 1774624 h 4334024"/>
              <a:gd name="connsiteX10" fmla="*/ 3011497 w 15495553"/>
              <a:gd name="connsiteY10" fmla="*/ 4334024 h 4334024"/>
              <a:gd name="connsiteX11" fmla="*/ 2600834 w 15495553"/>
              <a:gd name="connsiteY11" fmla="*/ 1781778 h 4334024"/>
              <a:gd name="connsiteX12" fmla="*/ 0 w 15495553"/>
              <a:gd name="connsiteY12" fmla="*/ 1772238 h 4334024"/>
              <a:gd name="connsiteX13" fmla="*/ 0 w 15495553"/>
              <a:gd name="connsiteY13" fmla="*/ 1476865 h 4334024"/>
              <a:gd name="connsiteX14" fmla="*/ 0 w 15495553"/>
              <a:gd name="connsiteY14" fmla="*/ 1033806 h 4334024"/>
              <a:gd name="connsiteX15" fmla="*/ 0 w 15495553"/>
              <a:gd name="connsiteY15" fmla="*/ 1033806 h 4334024"/>
              <a:gd name="connsiteX16" fmla="*/ 0 w 15495553"/>
              <a:gd name="connsiteY16" fmla="*/ 0 h 4334024"/>
              <a:gd name="connsiteX0" fmla="*/ 0 w 15495553"/>
              <a:gd name="connsiteY0" fmla="*/ 0 h 4338793"/>
              <a:gd name="connsiteX1" fmla="*/ 2582592 w 15495553"/>
              <a:gd name="connsiteY1" fmla="*/ 0 h 4338793"/>
              <a:gd name="connsiteX2" fmla="*/ 2582592 w 15495553"/>
              <a:gd name="connsiteY2" fmla="*/ 0 h 4338793"/>
              <a:gd name="connsiteX3" fmla="*/ 6456480 w 15495553"/>
              <a:gd name="connsiteY3" fmla="*/ 0 h 4338793"/>
              <a:gd name="connsiteX4" fmla="*/ 15495553 w 15495553"/>
              <a:gd name="connsiteY4" fmla="*/ 0 h 4338793"/>
              <a:gd name="connsiteX5" fmla="*/ 15495553 w 15495553"/>
              <a:gd name="connsiteY5" fmla="*/ 1033806 h 4338793"/>
              <a:gd name="connsiteX6" fmla="*/ 15495553 w 15495553"/>
              <a:gd name="connsiteY6" fmla="*/ 1033806 h 4338793"/>
              <a:gd name="connsiteX7" fmla="*/ 15495553 w 15495553"/>
              <a:gd name="connsiteY7" fmla="*/ 1476865 h 4338793"/>
              <a:gd name="connsiteX8" fmla="*/ 15495553 w 15495553"/>
              <a:gd name="connsiteY8" fmla="*/ 1772238 h 4338793"/>
              <a:gd name="connsiteX9" fmla="*/ 3444039 w 15495553"/>
              <a:gd name="connsiteY9" fmla="*/ 1774624 h 4338793"/>
              <a:gd name="connsiteX10" fmla="*/ 3027528 w 15495553"/>
              <a:gd name="connsiteY10" fmla="*/ 4338793 h 4338793"/>
              <a:gd name="connsiteX11" fmla="*/ 2600834 w 15495553"/>
              <a:gd name="connsiteY11" fmla="*/ 1781778 h 4338793"/>
              <a:gd name="connsiteX12" fmla="*/ 0 w 15495553"/>
              <a:gd name="connsiteY12" fmla="*/ 1772238 h 4338793"/>
              <a:gd name="connsiteX13" fmla="*/ 0 w 15495553"/>
              <a:gd name="connsiteY13" fmla="*/ 1476865 h 4338793"/>
              <a:gd name="connsiteX14" fmla="*/ 0 w 15495553"/>
              <a:gd name="connsiteY14" fmla="*/ 1033806 h 4338793"/>
              <a:gd name="connsiteX15" fmla="*/ 0 w 15495553"/>
              <a:gd name="connsiteY15" fmla="*/ 1033806 h 4338793"/>
              <a:gd name="connsiteX16" fmla="*/ 0 w 15495553"/>
              <a:gd name="connsiteY16" fmla="*/ 0 h 4338793"/>
              <a:gd name="connsiteX0" fmla="*/ 0 w 15495553"/>
              <a:gd name="connsiteY0" fmla="*/ 0 h 4341178"/>
              <a:gd name="connsiteX1" fmla="*/ 2582592 w 15495553"/>
              <a:gd name="connsiteY1" fmla="*/ 0 h 4341178"/>
              <a:gd name="connsiteX2" fmla="*/ 2582592 w 15495553"/>
              <a:gd name="connsiteY2" fmla="*/ 0 h 4341178"/>
              <a:gd name="connsiteX3" fmla="*/ 6456480 w 15495553"/>
              <a:gd name="connsiteY3" fmla="*/ 0 h 4341178"/>
              <a:gd name="connsiteX4" fmla="*/ 15495553 w 15495553"/>
              <a:gd name="connsiteY4" fmla="*/ 0 h 4341178"/>
              <a:gd name="connsiteX5" fmla="*/ 15495553 w 15495553"/>
              <a:gd name="connsiteY5" fmla="*/ 1033806 h 4341178"/>
              <a:gd name="connsiteX6" fmla="*/ 15495553 w 15495553"/>
              <a:gd name="connsiteY6" fmla="*/ 1033806 h 4341178"/>
              <a:gd name="connsiteX7" fmla="*/ 15495553 w 15495553"/>
              <a:gd name="connsiteY7" fmla="*/ 1476865 h 4341178"/>
              <a:gd name="connsiteX8" fmla="*/ 15495553 w 15495553"/>
              <a:gd name="connsiteY8" fmla="*/ 1772238 h 4341178"/>
              <a:gd name="connsiteX9" fmla="*/ 3444039 w 15495553"/>
              <a:gd name="connsiteY9" fmla="*/ 1774624 h 4341178"/>
              <a:gd name="connsiteX10" fmla="*/ 3018368 w 15495553"/>
              <a:gd name="connsiteY10" fmla="*/ 4341178 h 4341178"/>
              <a:gd name="connsiteX11" fmla="*/ 2600834 w 15495553"/>
              <a:gd name="connsiteY11" fmla="*/ 1781778 h 4341178"/>
              <a:gd name="connsiteX12" fmla="*/ 0 w 15495553"/>
              <a:gd name="connsiteY12" fmla="*/ 1772238 h 4341178"/>
              <a:gd name="connsiteX13" fmla="*/ 0 w 15495553"/>
              <a:gd name="connsiteY13" fmla="*/ 1476865 h 4341178"/>
              <a:gd name="connsiteX14" fmla="*/ 0 w 15495553"/>
              <a:gd name="connsiteY14" fmla="*/ 1033806 h 4341178"/>
              <a:gd name="connsiteX15" fmla="*/ 0 w 15495553"/>
              <a:gd name="connsiteY15" fmla="*/ 1033806 h 4341178"/>
              <a:gd name="connsiteX16" fmla="*/ 0 w 15495553"/>
              <a:gd name="connsiteY16" fmla="*/ 0 h 4341178"/>
              <a:gd name="connsiteX0" fmla="*/ 0 w 15495553"/>
              <a:gd name="connsiteY0" fmla="*/ 0 h 4341178"/>
              <a:gd name="connsiteX1" fmla="*/ 2582592 w 15495553"/>
              <a:gd name="connsiteY1" fmla="*/ 0 h 4341178"/>
              <a:gd name="connsiteX2" fmla="*/ 2582592 w 15495553"/>
              <a:gd name="connsiteY2" fmla="*/ 0 h 4341178"/>
              <a:gd name="connsiteX3" fmla="*/ 6456480 w 15495553"/>
              <a:gd name="connsiteY3" fmla="*/ 0 h 4341178"/>
              <a:gd name="connsiteX4" fmla="*/ 15495553 w 15495553"/>
              <a:gd name="connsiteY4" fmla="*/ 0 h 4341178"/>
              <a:gd name="connsiteX5" fmla="*/ 15495553 w 15495553"/>
              <a:gd name="connsiteY5" fmla="*/ 1033806 h 4341178"/>
              <a:gd name="connsiteX6" fmla="*/ 15495553 w 15495553"/>
              <a:gd name="connsiteY6" fmla="*/ 1033806 h 4341178"/>
              <a:gd name="connsiteX7" fmla="*/ 15495553 w 15495553"/>
              <a:gd name="connsiteY7" fmla="*/ 1476865 h 4341178"/>
              <a:gd name="connsiteX8" fmla="*/ 15495553 w 15495553"/>
              <a:gd name="connsiteY8" fmla="*/ 1772238 h 4341178"/>
              <a:gd name="connsiteX9" fmla="*/ 3437170 w 15495553"/>
              <a:gd name="connsiteY9" fmla="*/ 1781780 h 4341178"/>
              <a:gd name="connsiteX10" fmla="*/ 3018368 w 15495553"/>
              <a:gd name="connsiteY10" fmla="*/ 4341178 h 4341178"/>
              <a:gd name="connsiteX11" fmla="*/ 2600834 w 15495553"/>
              <a:gd name="connsiteY11" fmla="*/ 1781778 h 4341178"/>
              <a:gd name="connsiteX12" fmla="*/ 0 w 15495553"/>
              <a:gd name="connsiteY12" fmla="*/ 1772238 h 4341178"/>
              <a:gd name="connsiteX13" fmla="*/ 0 w 15495553"/>
              <a:gd name="connsiteY13" fmla="*/ 1476865 h 4341178"/>
              <a:gd name="connsiteX14" fmla="*/ 0 w 15495553"/>
              <a:gd name="connsiteY14" fmla="*/ 1033806 h 4341178"/>
              <a:gd name="connsiteX15" fmla="*/ 0 w 15495553"/>
              <a:gd name="connsiteY15" fmla="*/ 1033806 h 4341178"/>
              <a:gd name="connsiteX16" fmla="*/ 0 w 15495553"/>
              <a:gd name="connsiteY16" fmla="*/ 0 h 4341178"/>
              <a:gd name="connsiteX0" fmla="*/ 0 w 15495553"/>
              <a:gd name="connsiteY0" fmla="*/ 0 h 4360256"/>
              <a:gd name="connsiteX1" fmla="*/ 2582592 w 15495553"/>
              <a:gd name="connsiteY1" fmla="*/ 0 h 4360256"/>
              <a:gd name="connsiteX2" fmla="*/ 2582592 w 15495553"/>
              <a:gd name="connsiteY2" fmla="*/ 0 h 4360256"/>
              <a:gd name="connsiteX3" fmla="*/ 6456480 w 15495553"/>
              <a:gd name="connsiteY3" fmla="*/ 0 h 4360256"/>
              <a:gd name="connsiteX4" fmla="*/ 15495553 w 15495553"/>
              <a:gd name="connsiteY4" fmla="*/ 0 h 4360256"/>
              <a:gd name="connsiteX5" fmla="*/ 15495553 w 15495553"/>
              <a:gd name="connsiteY5" fmla="*/ 1033806 h 4360256"/>
              <a:gd name="connsiteX6" fmla="*/ 15495553 w 15495553"/>
              <a:gd name="connsiteY6" fmla="*/ 1033806 h 4360256"/>
              <a:gd name="connsiteX7" fmla="*/ 15495553 w 15495553"/>
              <a:gd name="connsiteY7" fmla="*/ 1476865 h 4360256"/>
              <a:gd name="connsiteX8" fmla="*/ 15495553 w 15495553"/>
              <a:gd name="connsiteY8" fmla="*/ 1772238 h 4360256"/>
              <a:gd name="connsiteX9" fmla="*/ 3437170 w 15495553"/>
              <a:gd name="connsiteY9" fmla="*/ 1781780 h 4360256"/>
              <a:gd name="connsiteX10" fmla="*/ 4658136 w 15495553"/>
              <a:gd name="connsiteY10" fmla="*/ 4360256 h 4360256"/>
              <a:gd name="connsiteX11" fmla="*/ 2600834 w 15495553"/>
              <a:gd name="connsiteY11" fmla="*/ 1781778 h 4360256"/>
              <a:gd name="connsiteX12" fmla="*/ 0 w 15495553"/>
              <a:gd name="connsiteY12" fmla="*/ 1772238 h 4360256"/>
              <a:gd name="connsiteX13" fmla="*/ 0 w 15495553"/>
              <a:gd name="connsiteY13" fmla="*/ 1476865 h 4360256"/>
              <a:gd name="connsiteX14" fmla="*/ 0 w 15495553"/>
              <a:gd name="connsiteY14" fmla="*/ 1033806 h 4360256"/>
              <a:gd name="connsiteX15" fmla="*/ 0 w 15495553"/>
              <a:gd name="connsiteY15" fmla="*/ 1033806 h 4360256"/>
              <a:gd name="connsiteX16" fmla="*/ 0 w 15495553"/>
              <a:gd name="connsiteY16" fmla="*/ 0 h 4360256"/>
              <a:gd name="connsiteX0" fmla="*/ 0 w 15495553"/>
              <a:gd name="connsiteY0" fmla="*/ 0 h 4360256"/>
              <a:gd name="connsiteX1" fmla="*/ 2582592 w 15495553"/>
              <a:gd name="connsiteY1" fmla="*/ 0 h 4360256"/>
              <a:gd name="connsiteX2" fmla="*/ 2582592 w 15495553"/>
              <a:gd name="connsiteY2" fmla="*/ 0 h 4360256"/>
              <a:gd name="connsiteX3" fmla="*/ 6456480 w 15495553"/>
              <a:gd name="connsiteY3" fmla="*/ 0 h 4360256"/>
              <a:gd name="connsiteX4" fmla="*/ 15495553 w 15495553"/>
              <a:gd name="connsiteY4" fmla="*/ 0 h 4360256"/>
              <a:gd name="connsiteX5" fmla="*/ 15495553 w 15495553"/>
              <a:gd name="connsiteY5" fmla="*/ 1033806 h 4360256"/>
              <a:gd name="connsiteX6" fmla="*/ 15495553 w 15495553"/>
              <a:gd name="connsiteY6" fmla="*/ 1033806 h 4360256"/>
              <a:gd name="connsiteX7" fmla="*/ 15495553 w 15495553"/>
              <a:gd name="connsiteY7" fmla="*/ 1476865 h 4360256"/>
              <a:gd name="connsiteX8" fmla="*/ 15495553 w 15495553"/>
              <a:gd name="connsiteY8" fmla="*/ 1772238 h 4360256"/>
              <a:gd name="connsiteX9" fmla="*/ 5095259 w 15495553"/>
              <a:gd name="connsiteY9" fmla="*/ 1724544 h 4360256"/>
              <a:gd name="connsiteX10" fmla="*/ 4658136 w 15495553"/>
              <a:gd name="connsiteY10" fmla="*/ 4360256 h 4360256"/>
              <a:gd name="connsiteX11" fmla="*/ 2600834 w 15495553"/>
              <a:gd name="connsiteY11" fmla="*/ 1781778 h 4360256"/>
              <a:gd name="connsiteX12" fmla="*/ 0 w 15495553"/>
              <a:gd name="connsiteY12" fmla="*/ 1772238 h 4360256"/>
              <a:gd name="connsiteX13" fmla="*/ 0 w 15495553"/>
              <a:gd name="connsiteY13" fmla="*/ 1476865 h 4360256"/>
              <a:gd name="connsiteX14" fmla="*/ 0 w 15495553"/>
              <a:gd name="connsiteY14" fmla="*/ 1033806 h 4360256"/>
              <a:gd name="connsiteX15" fmla="*/ 0 w 15495553"/>
              <a:gd name="connsiteY15" fmla="*/ 1033806 h 4360256"/>
              <a:gd name="connsiteX16" fmla="*/ 0 w 15495553"/>
              <a:gd name="connsiteY16" fmla="*/ 0 h 4360256"/>
              <a:gd name="connsiteX0" fmla="*/ 0 w 15495553"/>
              <a:gd name="connsiteY0" fmla="*/ 0 h 4360256"/>
              <a:gd name="connsiteX1" fmla="*/ 2582592 w 15495553"/>
              <a:gd name="connsiteY1" fmla="*/ 0 h 4360256"/>
              <a:gd name="connsiteX2" fmla="*/ 2582592 w 15495553"/>
              <a:gd name="connsiteY2" fmla="*/ 0 h 4360256"/>
              <a:gd name="connsiteX3" fmla="*/ 6456480 w 15495553"/>
              <a:gd name="connsiteY3" fmla="*/ 0 h 4360256"/>
              <a:gd name="connsiteX4" fmla="*/ 15495553 w 15495553"/>
              <a:gd name="connsiteY4" fmla="*/ 0 h 4360256"/>
              <a:gd name="connsiteX5" fmla="*/ 15495553 w 15495553"/>
              <a:gd name="connsiteY5" fmla="*/ 1033806 h 4360256"/>
              <a:gd name="connsiteX6" fmla="*/ 15495553 w 15495553"/>
              <a:gd name="connsiteY6" fmla="*/ 1033806 h 4360256"/>
              <a:gd name="connsiteX7" fmla="*/ 15495553 w 15495553"/>
              <a:gd name="connsiteY7" fmla="*/ 1476865 h 4360256"/>
              <a:gd name="connsiteX8" fmla="*/ 15495553 w 15495553"/>
              <a:gd name="connsiteY8" fmla="*/ 1772238 h 4360256"/>
              <a:gd name="connsiteX9" fmla="*/ 5095259 w 15495553"/>
              <a:gd name="connsiteY9" fmla="*/ 1724544 h 4360256"/>
              <a:gd name="connsiteX10" fmla="*/ 4658136 w 15495553"/>
              <a:gd name="connsiteY10" fmla="*/ 4360256 h 4360256"/>
              <a:gd name="connsiteX11" fmla="*/ 4258922 w 15495553"/>
              <a:gd name="connsiteY11" fmla="*/ 1743621 h 4360256"/>
              <a:gd name="connsiteX12" fmla="*/ 0 w 15495553"/>
              <a:gd name="connsiteY12" fmla="*/ 1772238 h 4360256"/>
              <a:gd name="connsiteX13" fmla="*/ 0 w 15495553"/>
              <a:gd name="connsiteY13" fmla="*/ 1476865 h 4360256"/>
              <a:gd name="connsiteX14" fmla="*/ 0 w 15495553"/>
              <a:gd name="connsiteY14" fmla="*/ 1033806 h 4360256"/>
              <a:gd name="connsiteX15" fmla="*/ 0 w 15495553"/>
              <a:gd name="connsiteY15" fmla="*/ 1033806 h 4360256"/>
              <a:gd name="connsiteX16" fmla="*/ 0 w 15495553"/>
              <a:gd name="connsiteY16" fmla="*/ 0 h 4360256"/>
              <a:gd name="connsiteX0" fmla="*/ 0 w 15495553"/>
              <a:gd name="connsiteY0" fmla="*/ 0 h 4345947"/>
              <a:gd name="connsiteX1" fmla="*/ 2582592 w 15495553"/>
              <a:gd name="connsiteY1" fmla="*/ 0 h 4345947"/>
              <a:gd name="connsiteX2" fmla="*/ 2582592 w 15495553"/>
              <a:gd name="connsiteY2" fmla="*/ 0 h 4345947"/>
              <a:gd name="connsiteX3" fmla="*/ 6456480 w 15495553"/>
              <a:gd name="connsiteY3" fmla="*/ 0 h 4345947"/>
              <a:gd name="connsiteX4" fmla="*/ 15495553 w 15495553"/>
              <a:gd name="connsiteY4" fmla="*/ 0 h 4345947"/>
              <a:gd name="connsiteX5" fmla="*/ 15495553 w 15495553"/>
              <a:gd name="connsiteY5" fmla="*/ 1033806 h 4345947"/>
              <a:gd name="connsiteX6" fmla="*/ 15495553 w 15495553"/>
              <a:gd name="connsiteY6" fmla="*/ 1033806 h 4345947"/>
              <a:gd name="connsiteX7" fmla="*/ 15495553 w 15495553"/>
              <a:gd name="connsiteY7" fmla="*/ 1476865 h 4345947"/>
              <a:gd name="connsiteX8" fmla="*/ 15495553 w 15495553"/>
              <a:gd name="connsiteY8" fmla="*/ 1772238 h 4345947"/>
              <a:gd name="connsiteX9" fmla="*/ 5095259 w 15495553"/>
              <a:gd name="connsiteY9" fmla="*/ 1724544 h 4345947"/>
              <a:gd name="connsiteX10" fmla="*/ 4667298 w 15495553"/>
              <a:gd name="connsiteY10" fmla="*/ 4345947 h 4345947"/>
              <a:gd name="connsiteX11" fmla="*/ 4258922 w 15495553"/>
              <a:gd name="connsiteY11" fmla="*/ 1743621 h 4345947"/>
              <a:gd name="connsiteX12" fmla="*/ 0 w 15495553"/>
              <a:gd name="connsiteY12" fmla="*/ 1772238 h 4345947"/>
              <a:gd name="connsiteX13" fmla="*/ 0 w 15495553"/>
              <a:gd name="connsiteY13" fmla="*/ 1476865 h 4345947"/>
              <a:gd name="connsiteX14" fmla="*/ 0 w 15495553"/>
              <a:gd name="connsiteY14" fmla="*/ 1033806 h 4345947"/>
              <a:gd name="connsiteX15" fmla="*/ 0 w 15495553"/>
              <a:gd name="connsiteY15" fmla="*/ 1033806 h 4345947"/>
              <a:gd name="connsiteX16" fmla="*/ 0 w 15495553"/>
              <a:gd name="connsiteY16" fmla="*/ 0 h 4345947"/>
              <a:gd name="connsiteX0" fmla="*/ 0 w 15495553"/>
              <a:gd name="connsiteY0" fmla="*/ 0 h 4345947"/>
              <a:gd name="connsiteX1" fmla="*/ 2582592 w 15495553"/>
              <a:gd name="connsiteY1" fmla="*/ 0 h 4345947"/>
              <a:gd name="connsiteX2" fmla="*/ 2582592 w 15495553"/>
              <a:gd name="connsiteY2" fmla="*/ 0 h 4345947"/>
              <a:gd name="connsiteX3" fmla="*/ 6456480 w 15495553"/>
              <a:gd name="connsiteY3" fmla="*/ 0 h 4345947"/>
              <a:gd name="connsiteX4" fmla="*/ 15495553 w 15495553"/>
              <a:gd name="connsiteY4" fmla="*/ 0 h 4345947"/>
              <a:gd name="connsiteX5" fmla="*/ 15495553 w 15495553"/>
              <a:gd name="connsiteY5" fmla="*/ 1033806 h 4345947"/>
              <a:gd name="connsiteX6" fmla="*/ 15495553 w 15495553"/>
              <a:gd name="connsiteY6" fmla="*/ 1033806 h 4345947"/>
              <a:gd name="connsiteX7" fmla="*/ 15495553 w 15495553"/>
              <a:gd name="connsiteY7" fmla="*/ 1476865 h 4345947"/>
              <a:gd name="connsiteX8" fmla="*/ 15495553 w 15495553"/>
              <a:gd name="connsiteY8" fmla="*/ 1772238 h 4345947"/>
              <a:gd name="connsiteX9" fmla="*/ 5076937 w 15495553"/>
              <a:gd name="connsiteY9" fmla="*/ 1781779 h 4345947"/>
              <a:gd name="connsiteX10" fmla="*/ 4667298 w 15495553"/>
              <a:gd name="connsiteY10" fmla="*/ 4345947 h 4345947"/>
              <a:gd name="connsiteX11" fmla="*/ 4258922 w 15495553"/>
              <a:gd name="connsiteY11" fmla="*/ 1743621 h 4345947"/>
              <a:gd name="connsiteX12" fmla="*/ 0 w 15495553"/>
              <a:gd name="connsiteY12" fmla="*/ 1772238 h 4345947"/>
              <a:gd name="connsiteX13" fmla="*/ 0 w 15495553"/>
              <a:gd name="connsiteY13" fmla="*/ 1476865 h 4345947"/>
              <a:gd name="connsiteX14" fmla="*/ 0 w 15495553"/>
              <a:gd name="connsiteY14" fmla="*/ 1033806 h 4345947"/>
              <a:gd name="connsiteX15" fmla="*/ 0 w 15495553"/>
              <a:gd name="connsiteY15" fmla="*/ 1033806 h 4345947"/>
              <a:gd name="connsiteX16" fmla="*/ 0 w 15495553"/>
              <a:gd name="connsiteY16" fmla="*/ 0 h 4345947"/>
              <a:gd name="connsiteX0" fmla="*/ 0 w 15495553"/>
              <a:gd name="connsiteY0" fmla="*/ 0 h 4345947"/>
              <a:gd name="connsiteX1" fmla="*/ 2582592 w 15495553"/>
              <a:gd name="connsiteY1" fmla="*/ 0 h 4345947"/>
              <a:gd name="connsiteX2" fmla="*/ 2582592 w 15495553"/>
              <a:gd name="connsiteY2" fmla="*/ 0 h 4345947"/>
              <a:gd name="connsiteX3" fmla="*/ 6456480 w 15495553"/>
              <a:gd name="connsiteY3" fmla="*/ 0 h 4345947"/>
              <a:gd name="connsiteX4" fmla="*/ 15495553 w 15495553"/>
              <a:gd name="connsiteY4" fmla="*/ 0 h 4345947"/>
              <a:gd name="connsiteX5" fmla="*/ 15495553 w 15495553"/>
              <a:gd name="connsiteY5" fmla="*/ 1033806 h 4345947"/>
              <a:gd name="connsiteX6" fmla="*/ 15495553 w 15495553"/>
              <a:gd name="connsiteY6" fmla="*/ 1033806 h 4345947"/>
              <a:gd name="connsiteX7" fmla="*/ 15495553 w 15495553"/>
              <a:gd name="connsiteY7" fmla="*/ 1476865 h 4345947"/>
              <a:gd name="connsiteX8" fmla="*/ 15495553 w 15495553"/>
              <a:gd name="connsiteY8" fmla="*/ 1772238 h 4345947"/>
              <a:gd name="connsiteX9" fmla="*/ 5076937 w 15495553"/>
              <a:gd name="connsiteY9" fmla="*/ 1781779 h 4345947"/>
              <a:gd name="connsiteX10" fmla="*/ 4667298 w 15495553"/>
              <a:gd name="connsiteY10" fmla="*/ 4345947 h 4345947"/>
              <a:gd name="connsiteX11" fmla="*/ 4254343 w 15495553"/>
              <a:gd name="connsiteY11" fmla="*/ 1781778 h 4345947"/>
              <a:gd name="connsiteX12" fmla="*/ 0 w 15495553"/>
              <a:gd name="connsiteY12" fmla="*/ 1772238 h 4345947"/>
              <a:gd name="connsiteX13" fmla="*/ 0 w 15495553"/>
              <a:gd name="connsiteY13" fmla="*/ 1476865 h 4345947"/>
              <a:gd name="connsiteX14" fmla="*/ 0 w 15495553"/>
              <a:gd name="connsiteY14" fmla="*/ 1033806 h 4345947"/>
              <a:gd name="connsiteX15" fmla="*/ 0 w 15495553"/>
              <a:gd name="connsiteY15" fmla="*/ 1033806 h 4345947"/>
              <a:gd name="connsiteX16" fmla="*/ 0 w 15495553"/>
              <a:gd name="connsiteY16" fmla="*/ 0 h 4345947"/>
              <a:gd name="connsiteX0" fmla="*/ 0 w 15495553"/>
              <a:gd name="connsiteY0" fmla="*/ 0 h 4345947"/>
              <a:gd name="connsiteX1" fmla="*/ 2582592 w 15495553"/>
              <a:gd name="connsiteY1" fmla="*/ 0 h 4345947"/>
              <a:gd name="connsiteX2" fmla="*/ 2582592 w 15495553"/>
              <a:gd name="connsiteY2" fmla="*/ 0 h 4345947"/>
              <a:gd name="connsiteX3" fmla="*/ 6456480 w 15495553"/>
              <a:gd name="connsiteY3" fmla="*/ 0 h 4345947"/>
              <a:gd name="connsiteX4" fmla="*/ 15495553 w 15495553"/>
              <a:gd name="connsiteY4" fmla="*/ 0 h 4345947"/>
              <a:gd name="connsiteX5" fmla="*/ 15495553 w 15495553"/>
              <a:gd name="connsiteY5" fmla="*/ 1033806 h 4345947"/>
              <a:gd name="connsiteX6" fmla="*/ 15495553 w 15495553"/>
              <a:gd name="connsiteY6" fmla="*/ 1033806 h 4345947"/>
              <a:gd name="connsiteX7" fmla="*/ 15495553 w 15495553"/>
              <a:gd name="connsiteY7" fmla="*/ 1476865 h 4345947"/>
              <a:gd name="connsiteX8" fmla="*/ 15495553 w 15495553"/>
              <a:gd name="connsiteY8" fmla="*/ 1772238 h 4345947"/>
              <a:gd name="connsiteX9" fmla="*/ 5083808 w 15495553"/>
              <a:gd name="connsiteY9" fmla="*/ 1781779 h 4345947"/>
              <a:gd name="connsiteX10" fmla="*/ 4667298 w 15495553"/>
              <a:gd name="connsiteY10" fmla="*/ 4345947 h 4345947"/>
              <a:gd name="connsiteX11" fmla="*/ 4254343 w 15495553"/>
              <a:gd name="connsiteY11" fmla="*/ 1781778 h 4345947"/>
              <a:gd name="connsiteX12" fmla="*/ 0 w 15495553"/>
              <a:gd name="connsiteY12" fmla="*/ 1772238 h 4345947"/>
              <a:gd name="connsiteX13" fmla="*/ 0 w 15495553"/>
              <a:gd name="connsiteY13" fmla="*/ 1476865 h 4345947"/>
              <a:gd name="connsiteX14" fmla="*/ 0 w 15495553"/>
              <a:gd name="connsiteY14" fmla="*/ 1033806 h 4345947"/>
              <a:gd name="connsiteX15" fmla="*/ 0 w 15495553"/>
              <a:gd name="connsiteY15" fmla="*/ 1033806 h 4345947"/>
              <a:gd name="connsiteX16" fmla="*/ 0 w 15495553"/>
              <a:gd name="connsiteY16" fmla="*/ 0 h 4345947"/>
              <a:gd name="connsiteX0" fmla="*/ 0 w 15495553"/>
              <a:gd name="connsiteY0" fmla="*/ 0 h 4217167"/>
              <a:gd name="connsiteX1" fmla="*/ 2582592 w 15495553"/>
              <a:gd name="connsiteY1" fmla="*/ 0 h 4217167"/>
              <a:gd name="connsiteX2" fmla="*/ 2582592 w 15495553"/>
              <a:gd name="connsiteY2" fmla="*/ 0 h 4217167"/>
              <a:gd name="connsiteX3" fmla="*/ 6456480 w 15495553"/>
              <a:gd name="connsiteY3" fmla="*/ 0 h 4217167"/>
              <a:gd name="connsiteX4" fmla="*/ 15495553 w 15495553"/>
              <a:gd name="connsiteY4" fmla="*/ 0 h 4217167"/>
              <a:gd name="connsiteX5" fmla="*/ 15495553 w 15495553"/>
              <a:gd name="connsiteY5" fmla="*/ 1033806 h 4217167"/>
              <a:gd name="connsiteX6" fmla="*/ 15495553 w 15495553"/>
              <a:gd name="connsiteY6" fmla="*/ 1033806 h 4217167"/>
              <a:gd name="connsiteX7" fmla="*/ 15495553 w 15495553"/>
              <a:gd name="connsiteY7" fmla="*/ 1476865 h 4217167"/>
              <a:gd name="connsiteX8" fmla="*/ 15495553 w 15495553"/>
              <a:gd name="connsiteY8" fmla="*/ 1772238 h 4217167"/>
              <a:gd name="connsiteX9" fmla="*/ 5083808 w 15495553"/>
              <a:gd name="connsiteY9" fmla="*/ 1781779 h 4217167"/>
              <a:gd name="connsiteX10" fmla="*/ 5555886 w 15495553"/>
              <a:gd name="connsiteY10" fmla="*/ 4217167 h 4217167"/>
              <a:gd name="connsiteX11" fmla="*/ 4254343 w 15495553"/>
              <a:gd name="connsiteY11" fmla="*/ 1781778 h 4217167"/>
              <a:gd name="connsiteX12" fmla="*/ 0 w 15495553"/>
              <a:gd name="connsiteY12" fmla="*/ 1772238 h 4217167"/>
              <a:gd name="connsiteX13" fmla="*/ 0 w 15495553"/>
              <a:gd name="connsiteY13" fmla="*/ 1476865 h 4217167"/>
              <a:gd name="connsiteX14" fmla="*/ 0 w 15495553"/>
              <a:gd name="connsiteY14" fmla="*/ 1033806 h 4217167"/>
              <a:gd name="connsiteX15" fmla="*/ 0 w 15495553"/>
              <a:gd name="connsiteY15" fmla="*/ 1033806 h 4217167"/>
              <a:gd name="connsiteX16" fmla="*/ 0 w 15495553"/>
              <a:gd name="connsiteY16" fmla="*/ 0 h 4217167"/>
              <a:gd name="connsiteX0" fmla="*/ 0 w 15495553"/>
              <a:gd name="connsiteY0" fmla="*/ 0 h 4217167"/>
              <a:gd name="connsiteX1" fmla="*/ 2582592 w 15495553"/>
              <a:gd name="connsiteY1" fmla="*/ 0 h 4217167"/>
              <a:gd name="connsiteX2" fmla="*/ 2582592 w 15495553"/>
              <a:gd name="connsiteY2" fmla="*/ 0 h 4217167"/>
              <a:gd name="connsiteX3" fmla="*/ 6456480 w 15495553"/>
              <a:gd name="connsiteY3" fmla="*/ 0 h 4217167"/>
              <a:gd name="connsiteX4" fmla="*/ 15495553 w 15495553"/>
              <a:gd name="connsiteY4" fmla="*/ 0 h 4217167"/>
              <a:gd name="connsiteX5" fmla="*/ 15495553 w 15495553"/>
              <a:gd name="connsiteY5" fmla="*/ 1033806 h 4217167"/>
              <a:gd name="connsiteX6" fmla="*/ 15495553 w 15495553"/>
              <a:gd name="connsiteY6" fmla="*/ 1033806 h 4217167"/>
              <a:gd name="connsiteX7" fmla="*/ 15495553 w 15495553"/>
              <a:gd name="connsiteY7" fmla="*/ 1476865 h 4217167"/>
              <a:gd name="connsiteX8" fmla="*/ 15495553 w 15495553"/>
              <a:gd name="connsiteY8" fmla="*/ 1772238 h 4217167"/>
              <a:gd name="connsiteX9" fmla="*/ 11068425 w 15495553"/>
              <a:gd name="connsiteY9" fmla="*/ 1912945 h 4217167"/>
              <a:gd name="connsiteX10" fmla="*/ 5555886 w 15495553"/>
              <a:gd name="connsiteY10" fmla="*/ 4217167 h 4217167"/>
              <a:gd name="connsiteX11" fmla="*/ 4254343 w 15495553"/>
              <a:gd name="connsiteY11" fmla="*/ 1781778 h 4217167"/>
              <a:gd name="connsiteX12" fmla="*/ 0 w 15495553"/>
              <a:gd name="connsiteY12" fmla="*/ 1772238 h 4217167"/>
              <a:gd name="connsiteX13" fmla="*/ 0 w 15495553"/>
              <a:gd name="connsiteY13" fmla="*/ 1476865 h 4217167"/>
              <a:gd name="connsiteX14" fmla="*/ 0 w 15495553"/>
              <a:gd name="connsiteY14" fmla="*/ 1033806 h 4217167"/>
              <a:gd name="connsiteX15" fmla="*/ 0 w 15495553"/>
              <a:gd name="connsiteY15" fmla="*/ 1033806 h 4217167"/>
              <a:gd name="connsiteX16" fmla="*/ 0 w 15495553"/>
              <a:gd name="connsiteY16" fmla="*/ 0 h 4217167"/>
              <a:gd name="connsiteX0" fmla="*/ 0 w 15495553"/>
              <a:gd name="connsiteY0" fmla="*/ 0 h 4217167"/>
              <a:gd name="connsiteX1" fmla="*/ 2582592 w 15495553"/>
              <a:gd name="connsiteY1" fmla="*/ 0 h 4217167"/>
              <a:gd name="connsiteX2" fmla="*/ 2582592 w 15495553"/>
              <a:gd name="connsiteY2" fmla="*/ 0 h 4217167"/>
              <a:gd name="connsiteX3" fmla="*/ 6456480 w 15495553"/>
              <a:gd name="connsiteY3" fmla="*/ 0 h 4217167"/>
              <a:gd name="connsiteX4" fmla="*/ 15495553 w 15495553"/>
              <a:gd name="connsiteY4" fmla="*/ 0 h 4217167"/>
              <a:gd name="connsiteX5" fmla="*/ 15495553 w 15495553"/>
              <a:gd name="connsiteY5" fmla="*/ 1033806 h 4217167"/>
              <a:gd name="connsiteX6" fmla="*/ 15495553 w 15495553"/>
              <a:gd name="connsiteY6" fmla="*/ 1033806 h 4217167"/>
              <a:gd name="connsiteX7" fmla="*/ 15495553 w 15495553"/>
              <a:gd name="connsiteY7" fmla="*/ 1476865 h 4217167"/>
              <a:gd name="connsiteX8" fmla="*/ 15495553 w 15495553"/>
              <a:gd name="connsiteY8" fmla="*/ 1772238 h 4217167"/>
              <a:gd name="connsiteX9" fmla="*/ 11068425 w 15495553"/>
              <a:gd name="connsiteY9" fmla="*/ 1912945 h 4217167"/>
              <a:gd name="connsiteX10" fmla="*/ 5555886 w 15495553"/>
              <a:gd name="connsiteY10" fmla="*/ 4217167 h 4217167"/>
              <a:gd name="connsiteX11" fmla="*/ 10135380 w 15495553"/>
              <a:gd name="connsiteY11" fmla="*/ 1825500 h 4217167"/>
              <a:gd name="connsiteX12" fmla="*/ 0 w 15495553"/>
              <a:gd name="connsiteY12" fmla="*/ 1772238 h 4217167"/>
              <a:gd name="connsiteX13" fmla="*/ 0 w 15495553"/>
              <a:gd name="connsiteY13" fmla="*/ 1476865 h 4217167"/>
              <a:gd name="connsiteX14" fmla="*/ 0 w 15495553"/>
              <a:gd name="connsiteY14" fmla="*/ 1033806 h 4217167"/>
              <a:gd name="connsiteX15" fmla="*/ 0 w 15495553"/>
              <a:gd name="connsiteY15" fmla="*/ 1033806 h 4217167"/>
              <a:gd name="connsiteX16" fmla="*/ 0 w 15495553"/>
              <a:gd name="connsiteY16" fmla="*/ 0 h 4217167"/>
              <a:gd name="connsiteX0" fmla="*/ 0 w 15495553"/>
              <a:gd name="connsiteY0" fmla="*/ 0 h 4158871"/>
              <a:gd name="connsiteX1" fmla="*/ 2582592 w 15495553"/>
              <a:gd name="connsiteY1" fmla="*/ 0 h 4158871"/>
              <a:gd name="connsiteX2" fmla="*/ 2582592 w 15495553"/>
              <a:gd name="connsiteY2" fmla="*/ 0 h 4158871"/>
              <a:gd name="connsiteX3" fmla="*/ 6456480 w 15495553"/>
              <a:gd name="connsiteY3" fmla="*/ 0 h 4158871"/>
              <a:gd name="connsiteX4" fmla="*/ 15495553 w 15495553"/>
              <a:gd name="connsiteY4" fmla="*/ 0 h 4158871"/>
              <a:gd name="connsiteX5" fmla="*/ 15495553 w 15495553"/>
              <a:gd name="connsiteY5" fmla="*/ 1033806 h 4158871"/>
              <a:gd name="connsiteX6" fmla="*/ 15495553 w 15495553"/>
              <a:gd name="connsiteY6" fmla="*/ 1033806 h 4158871"/>
              <a:gd name="connsiteX7" fmla="*/ 15495553 w 15495553"/>
              <a:gd name="connsiteY7" fmla="*/ 1476865 h 4158871"/>
              <a:gd name="connsiteX8" fmla="*/ 15495553 w 15495553"/>
              <a:gd name="connsiteY8" fmla="*/ 1772238 h 4158871"/>
              <a:gd name="connsiteX9" fmla="*/ 11068425 w 15495553"/>
              <a:gd name="connsiteY9" fmla="*/ 1912945 h 4158871"/>
              <a:gd name="connsiteX10" fmla="*/ 10585266 w 15495553"/>
              <a:gd name="connsiteY10" fmla="*/ 4158871 h 4158871"/>
              <a:gd name="connsiteX11" fmla="*/ 10135380 w 15495553"/>
              <a:gd name="connsiteY11" fmla="*/ 1825500 h 4158871"/>
              <a:gd name="connsiteX12" fmla="*/ 0 w 15495553"/>
              <a:gd name="connsiteY12" fmla="*/ 1772238 h 4158871"/>
              <a:gd name="connsiteX13" fmla="*/ 0 w 15495553"/>
              <a:gd name="connsiteY13" fmla="*/ 1476865 h 4158871"/>
              <a:gd name="connsiteX14" fmla="*/ 0 w 15495553"/>
              <a:gd name="connsiteY14" fmla="*/ 1033806 h 4158871"/>
              <a:gd name="connsiteX15" fmla="*/ 0 w 15495553"/>
              <a:gd name="connsiteY15" fmla="*/ 1033806 h 4158871"/>
              <a:gd name="connsiteX16" fmla="*/ 0 w 15495553"/>
              <a:gd name="connsiteY16" fmla="*/ 0 h 4158871"/>
              <a:gd name="connsiteX0" fmla="*/ 0 w 15495553"/>
              <a:gd name="connsiteY0" fmla="*/ 0 h 4158871"/>
              <a:gd name="connsiteX1" fmla="*/ 2582592 w 15495553"/>
              <a:gd name="connsiteY1" fmla="*/ 0 h 4158871"/>
              <a:gd name="connsiteX2" fmla="*/ 2582592 w 15495553"/>
              <a:gd name="connsiteY2" fmla="*/ 0 h 4158871"/>
              <a:gd name="connsiteX3" fmla="*/ 6456480 w 15495553"/>
              <a:gd name="connsiteY3" fmla="*/ 0 h 4158871"/>
              <a:gd name="connsiteX4" fmla="*/ 15495553 w 15495553"/>
              <a:gd name="connsiteY4" fmla="*/ 0 h 4158871"/>
              <a:gd name="connsiteX5" fmla="*/ 15495553 w 15495553"/>
              <a:gd name="connsiteY5" fmla="*/ 1033806 h 4158871"/>
              <a:gd name="connsiteX6" fmla="*/ 15495553 w 15495553"/>
              <a:gd name="connsiteY6" fmla="*/ 1033806 h 4158871"/>
              <a:gd name="connsiteX7" fmla="*/ 15495553 w 15495553"/>
              <a:gd name="connsiteY7" fmla="*/ 1476865 h 4158871"/>
              <a:gd name="connsiteX8" fmla="*/ 15495553 w 15495553"/>
              <a:gd name="connsiteY8" fmla="*/ 1772238 h 4158871"/>
              <a:gd name="connsiteX9" fmla="*/ 11068425 w 15495553"/>
              <a:gd name="connsiteY9" fmla="*/ 1912945 h 4158871"/>
              <a:gd name="connsiteX10" fmla="*/ 10585266 w 15495553"/>
              <a:gd name="connsiteY10" fmla="*/ 4158871 h 4158871"/>
              <a:gd name="connsiteX11" fmla="*/ 10156096 w 15495553"/>
              <a:gd name="connsiteY11" fmla="*/ 1782573 h 4158871"/>
              <a:gd name="connsiteX12" fmla="*/ 0 w 15495553"/>
              <a:gd name="connsiteY12" fmla="*/ 1772238 h 4158871"/>
              <a:gd name="connsiteX13" fmla="*/ 0 w 15495553"/>
              <a:gd name="connsiteY13" fmla="*/ 1476865 h 4158871"/>
              <a:gd name="connsiteX14" fmla="*/ 0 w 15495553"/>
              <a:gd name="connsiteY14" fmla="*/ 1033806 h 4158871"/>
              <a:gd name="connsiteX15" fmla="*/ 0 w 15495553"/>
              <a:gd name="connsiteY15" fmla="*/ 1033806 h 4158871"/>
              <a:gd name="connsiteX16" fmla="*/ 0 w 15495553"/>
              <a:gd name="connsiteY16" fmla="*/ 0 h 4158871"/>
              <a:gd name="connsiteX0" fmla="*/ 0 w 15495553"/>
              <a:gd name="connsiteY0" fmla="*/ 0 h 4158871"/>
              <a:gd name="connsiteX1" fmla="*/ 2582592 w 15495553"/>
              <a:gd name="connsiteY1" fmla="*/ 0 h 4158871"/>
              <a:gd name="connsiteX2" fmla="*/ 2582592 w 15495553"/>
              <a:gd name="connsiteY2" fmla="*/ 0 h 4158871"/>
              <a:gd name="connsiteX3" fmla="*/ 6456480 w 15495553"/>
              <a:gd name="connsiteY3" fmla="*/ 0 h 4158871"/>
              <a:gd name="connsiteX4" fmla="*/ 15495553 w 15495553"/>
              <a:gd name="connsiteY4" fmla="*/ 0 h 4158871"/>
              <a:gd name="connsiteX5" fmla="*/ 15495553 w 15495553"/>
              <a:gd name="connsiteY5" fmla="*/ 1033806 h 4158871"/>
              <a:gd name="connsiteX6" fmla="*/ 15495553 w 15495553"/>
              <a:gd name="connsiteY6" fmla="*/ 1033806 h 4158871"/>
              <a:gd name="connsiteX7" fmla="*/ 15495553 w 15495553"/>
              <a:gd name="connsiteY7" fmla="*/ 1476865 h 4158871"/>
              <a:gd name="connsiteX8" fmla="*/ 15495553 w 15495553"/>
              <a:gd name="connsiteY8" fmla="*/ 1772238 h 4158871"/>
              <a:gd name="connsiteX9" fmla="*/ 10987444 w 15495553"/>
              <a:gd name="connsiteY9" fmla="*/ 1786550 h 4158871"/>
              <a:gd name="connsiteX10" fmla="*/ 10585266 w 15495553"/>
              <a:gd name="connsiteY10" fmla="*/ 4158871 h 4158871"/>
              <a:gd name="connsiteX11" fmla="*/ 10156096 w 15495553"/>
              <a:gd name="connsiteY11" fmla="*/ 1782573 h 4158871"/>
              <a:gd name="connsiteX12" fmla="*/ 0 w 15495553"/>
              <a:gd name="connsiteY12" fmla="*/ 1772238 h 4158871"/>
              <a:gd name="connsiteX13" fmla="*/ 0 w 15495553"/>
              <a:gd name="connsiteY13" fmla="*/ 1476865 h 4158871"/>
              <a:gd name="connsiteX14" fmla="*/ 0 w 15495553"/>
              <a:gd name="connsiteY14" fmla="*/ 1033806 h 4158871"/>
              <a:gd name="connsiteX15" fmla="*/ 0 w 15495553"/>
              <a:gd name="connsiteY15" fmla="*/ 1033806 h 4158871"/>
              <a:gd name="connsiteX16" fmla="*/ 0 w 15495553"/>
              <a:gd name="connsiteY16" fmla="*/ 0 h 4158871"/>
              <a:gd name="connsiteX0" fmla="*/ 0 w 15495553"/>
              <a:gd name="connsiteY0" fmla="*/ 0 h 4201798"/>
              <a:gd name="connsiteX1" fmla="*/ 2582592 w 15495553"/>
              <a:gd name="connsiteY1" fmla="*/ 0 h 4201798"/>
              <a:gd name="connsiteX2" fmla="*/ 2582592 w 15495553"/>
              <a:gd name="connsiteY2" fmla="*/ 0 h 4201798"/>
              <a:gd name="connsiteX3" fmla="*/ 6456480 w 15495553"/>
              <a:gd name="connsiteY3" fmla="*/ 0 h 4201798"/>
              <a:gd name="connsiteX4" fmla="*/ 15495553 w 15495553"/>
              <a:gd name="connsiteY4" fmla="*/ 0 h 4201798"/>
              <a:gd name="connsiteX5" fmla="*/ 15495553 w 15495553"/>
              <a:gd name="connsiteY5" fmla="*/ 1033806 h 4201798"/>
              <a:gd name="connsiteX6" fmla="*/ 15495553 w 15495553"/>
              <a:gd name="connsiteY6" fmla="*/ 1033806 h 4201798"/>
              <a:gd name="connsiteX7" fmla="*/ 15495553 w 15495553"/>
              <a:gd name="connsiteY7" fmla="*/ 1476865 h 4201798"/>
              <a:gd name="connsiteX8" fmla="*/ 15495553 w 15495553"/>
              <a:gd name="connsiteY8" fmla="*/ 1772238 h 4201798"/>
              <a:gd name="connsiteX9" fmla="*/ 10987444 w 15495553"/>
              <a:gd name="connsiteY9" fmla="*/ 1786550 h 4201798"/>
              <a:gd name="connsiteX10" fmla="*/ 10585266 w 15495553"/>
              <a:gd name="connsiteY10" fmla="*/ 4201798 h 4201798"/>
              <a:gd name="connsiteX11" fmla="*/ 10156096 w 15495553"/>
              <a:gd name="connsiteY11" fmla="*/ 1782573 h 4201798"/>
              <a:gd name="connsiteX12" fmla="*/ 0 w 15495553"/>
              <a:gd name="connsiteY12" fmla="*/ 1772238 h 4201798"/>
              <a:gd name="connsiteX13" fmla="*/ 0 w 15495553"/>
              <a:gd name="connsiteY13" fmla="*/ 1476865 h 4201798"/>
              <a:gd name="connsiteX14" fmla="*/ 0 w 15495553"/>
              <a:gd name="connsiteY14" fmla="*/ 1033806 h 4201798"/>
              <a:gd name="connsiteX15" fmla="*/ 0 w 15495553"/>
              <a:gd name="connsiteY15" fmla="*/ 1033806 h 4201798"/>
              <a:gd name="connsiteX16" fmla="*/ 0 w 15495553"/>
              <a:gd name="connsiteY16" fmla="*/ 0 h 420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495553" h="4201798">
                <a:moveTo>
                  <a:pt x="0" y="0"/>
                </a:moveTo>
                <a:lnTo>
                  <a:pt x="2582592" y="0"/>
                </a:lnTo>
                <a:lnTo>
                  <a:pt x="2582592" y="0"/>
                </a:lnTo>
                <a:lnTo>
                  <a:pt x="6456480" y="0"/>
                </a:lnTo>
                <a:lnTo>
                  <a:pt x="15495553" y="0"/>
                </a:lnTo>
                <a:lnTo>
                  <a:pt x="15495553" y="1033806"/>
                </a:lnTo>
                <a:lnTo>
                  <a:pt x="15495553" y="1033806"/>
                </a:lnTo>
                <a:lnTo>
                  <a:pt x="15495553" y="1476865"/>
                </a:lnTo>
                <a:lnTo>
                  <a:pt x="15495553" y="1772238"/>
                </a:lnTo>
                <a:lnTo>
                  <a:pt x="10987444" y="1786550"/>
                </a:lnTo>
                <a:lnTo>
                  <a:pt x="10585266" y="4201798"/>
                </a:lnTo>
                <a:lnTo>
                  <a:pt x="10156096" y="1782573"/>
                </a:lnTo>
                <a:lnTo>
                  <a:pt x="0" y="1772238"/>
                </a:lnTo>
                <a:lnTo>
                  <a:pt x="0" y="1476865"/>
                </a:lnTo>
                <a:lnTo>
                  <a:pt x="0" y="1033806"/>
                </a:lnTo>
                <a:lnTo>
                  <a:pt x="0" y="103380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1" compatLnSpc="1">
            <a:prstTxWarp prst="textNoShape">
              <a:avLst/>
            </a:prstTxWarp>
          </a:bodyPr>
          <a:lstStyle/>
          <a:p>
            <a:pPr defTabSz="2195513" eaLnBrk="0" hangingPunct="0"/>
            <a:r>
              <a:rPr lang="en-US" sz="4300" dirty="0">
                <a:latin typeface="Tahoma" charset="0"/>
              </a:rPr>
              <a:t>Your </a:t>
            </a:r>
            <a:r>
              <a:rPr lang="en-US" sz="4300" b="1" dirty="0">
                <a:latin typeface="Tahoma" charset="0"/>
              </a:rPr>
              <a:t>Awareness</a:t>
            </a:r>
            <a:r>
              <a:rPr lang="en-US" sz="4300" dirty="0">
                <a:latin typeface="Tahoma" charset="0"/>
              </a:rPr>
              <a:t> it totally </a:t>
            </a:r>
            <a:r>
              <a:rPr lang="en-US" sz="4300" b="1" dirty="0">
                <a:latin typeface="Tahoma" charset="0"/>
              </a:rPr>
              <a:t>absorbed</a:t>
            </a:r>
            <a:r>
              <a:rPr lang="en-US" sz="4300" dirty="0">
                <a:latin typeface="Tahoma" charset="0"/>
              </a:rPr>
              <a:t> by the current task, and</a:t>
            </a:r>
            <a:r>
              <a:rPr lang="en-US" sz="4300" dirty="0">
                <a:solidFill>
                  <a:schemeClr val="bg1">
                    <a:lumMod val="95000"/>
                  </a:schemeClr>
                </a:solidFill>
                <a:latin typeface="Tahoma" charset="0"/>
              </a:rPr>
              <a:t>      ..</a:t>
            </a:r>
            <a:br>
              <a:rPr lang="en-US" sz="4300" dirty="0">
                <a:solidFill>
                  <a:schemeClr val="bg1">
                    <a:lumMod val="95000"/>
                  </a:schemeClr>
                </a:solidFill>
                <a:latin typeface="Tahoma" charset="0"/>
              </a:rPr>
            </a:br>
            <a:r>
              <a:rPr lang="en-US" sz="4300" dirty="0">
                <a:latin typeface="Tahoma" charset="0"/>
              </a:rPr>
              <a:t>your Actions and Awareness are balanced and completely unified.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90E0CEE-E051-44E5-82BF-4C0CF7C94FEF}"/>
              </a:ext>
            </a:extLst>
          </p:cNvPr>
          <p:cNvSpPr txBox="1"/>
          <p:nvPr/>
        </p:nvSpPr>
        <p:spPr>
          <a:xfrm>
            <a:off x="9652883" y="5747302"/>
            <a:ext cx="2704587" cy="1000274"/>
          </a:xfrm>
          <a:prstGeom prst="rect">
            <a:avLst/>
          </a:prstGeom>
          <a:solidFill>
            <a:srgbClr val="ADEFD1"/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endParaRPr lang="en-US" sz="1200" b="1" dirty="0"/>
          </a:p>
          <a:p>
            <a:pPr algn="ctr"/>
            <a:r>
              <a:rPr lang="en-US" sz="3600" b="1" dirty="0"/>
              <a:t>Awareness</a:t>
            </a:r>
            <a:endParaRPr lang="en-US" sz="1400" b="1" dirty="0"/>
          </a:p>
          <a:p>
            <a:pPr algn="ctr"/>
            <a:endParaRPr lang="en-US" sz="11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2907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614">
        <p:fade/>
      </p:transition>
    </mc:Choice>
    <mc:Fallback xmlns="">
      <p:transition spd="med" advTm="961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2|1.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3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3.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|6.5|68.6|30.1|32.5|30|17.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3.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7.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8.1|17.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|18.1|6|15.5|409.9|3|34.1|2.3|3.1|6.8|3.8|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8.1|17.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3|14|1.9|1.7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8.1|17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2|1.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3|14|1.9|1.7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1|2.5|3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8.1|17.3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8.1|17.3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8.1|17.3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3|14|1.9|1.7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8.1|17.3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8.1|17.3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4|6.3|16.6|52.7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8.1|17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2|1.7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8.1|17.3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8.1|17.3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8.1|17.3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8.1|17.3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4|6.3|16.6|52.7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|18.1|6|15.5|409.9|3|34.1|2.3|3.1|6.8|3.8|2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4|6.3|16.6|52.7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|18.1|6|15.5|409.9|3|34.1|2.3|3.1|6.8|3.8|2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6|28.4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6|28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2|5|4.4|19.4|7.7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6|28.4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|10.4|14.3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|10.4|14.3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|10.4|14.3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|10.4|14.3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4|6.3|16.6|52.7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|10.4|14.3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|29.2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|7.2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|29.9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4|6.3|16.6|52.7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9|5.3|6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|18.1|6|15.5|409.9|3|34.1|2.3|3.1|6.8|3.8|2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|18.1|6|15.5|409.9|3|34.1|2.3|3.1|6.8|3.8|2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|18.1|6|15.5|409.9|3|34.1|2.3|3.1|6.8|3.8|2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6|6|4|7.1|7.5|3.2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2|3.5|5.2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3.4|2.6|2.9|5.5|9.4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4|6.3|16.6|52.7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9|2.8|1.6|1.8|8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4|12.9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9|2.8|1.6|1.8|8.7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9|2.8|1.6|1.8|8.7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8.4|13.6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2.4|6.6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5.5|10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5.5|10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4|6.3|16.6|52.7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6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|18.1|6|15.5|409.9|3|34.1|2.3|3.1|6.8|3.8|2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40.3|15|8.7|15.7|8.6|5.8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6|12.1|18.3|15|2.8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8|1.5|2.2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8|1.5|2.2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8|1.5|2.2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8|1.5|2.2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8|1.5|2.2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8|1.5|2.2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8|1.5|2.2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4|6.3|16.6|52.7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40.3|15|8.7|15.7|8.6|5.8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|18.1|6|15.5|409.9|3|34.1|2.3|3.1|6.8|3.8|2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|18.1|6|15.5|409.9|3|34.1|2.3|3.1|6.8|3.8|2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1|4.4|8.1|3.5|15.7|8.7|9.8|11.3|12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8"/>
</p:tagLst>
</file>

<file path=ppt/theme/theme1.xml><?xml version="1.0" encoding="utf-8"?>
<a:theme xmlns:a="http://schemas.openxmlformats.org/drawingml/2006/main" name="Franks Classic Presentation Theme">
  <a:themeElements>
    <a:clrScheme name="Blends 3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1" compatLnSpc="1">
        <a:prstTxWarp prst="textNoShape">
          <a:avLst/>
        </a:prstTxWarp>
      </a:bodyPr>
      <a:lstStyle>
        <a:defPPr marL="0" marR="0" indent="0" algn="l" defTabSz="219551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43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219551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3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lnDef>
    <a:txDef>
      <a:spPr>
        <a:noFill/>
      </a:spPr>
      <a:bodyPr wrap="none" rtlCol="0">
        <a:spAutoFit/>
      </a:bodyPr>
      <a:lstStyle>
        <a:defPPr algn="l">
          <a:defRPr sz="3600" dirty="0" smtClean="0"/>
        </a:defPPr>
      </a:lstStyle>
    </a:tx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Franks Classic Presentation Theme" id="{496748B5-5783-49F4-8F67-EDBD16D29A7E}" vid="{018CE0B2-36E8-4764-89D3-BFB80D4D9E0D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6355</Words>
  <Application>Microsoft Office PowerPoint</Application>
  <PresentationFormat>Custom</PresentationFormat>
  <Paragraphs>1348</Paragraphs>
  <Slides>108</Slides>
  <Notes>108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108</vt:i4>
      </vt:variant>
    </vt:vector>
  </HeadingPairs>
  <TitlesOfParts>
    <vt:vector size="114" baseType="lpstr">
      <vt:lpstr>Tahoma</vt:lpstr>
      <vt:lpstr>Calibri</vt:lpstr>
      <vt:lpstr>Wingdings</vt:lpstr>
      <vt:lpstr>Cambria Math</vt:lpstr>
      <vt:lpstr>Arial</vt:lpstr>
      <vt:lpstr>Franks Classic Presentation Theme</vt:lpstr>
      <vt:lpstr>Part 1: An Explanation of Consciousness</vt:lpstr>
      <vt:lpstr>This Explanation is Based on Three Ideas:</vt:lpstr>
      <vt:lpstr>Outline</vt:lpstr>
      <vt:lpstr>PowerPoint Presentation</vt:lpstr>
      <vt:lpstr>Agents</vt:lpstr>
      <vt:lpstr>The Good Regulator Theorem:</vt:lpstr>
      <vt:lpstr>The Good Regulator Theorem:</vt:lpstr>
      <vt:lpstr>Do We Experience the World  OR Our Model of the World?</vt:lpstr>
      <vt:lpstr>Color Illusion</vt:lpstr>
      <vt:lpstr>Color Illusion</vt:lpstr>
      <vt:lpstr>What We Experience is  NOT What the Eyes Send to the Brain</vt:lpstr>
      <vt:lpstr>What We Experience is  NOT What the Eyes Send to the Brain</vt:lpstr>
      <vt:lpstr>What We Experience is  NOT What the Eyes Send to the Brain</vt:lpstr>
      <vt:lpstr>What We Experience is the World Model,  NOT What the Eyes Send to the Brain</vt:lpstr>
      <vt:lpstr>What We Experience is the World Model,  NOT What the Eyes Send to the Brain</vt:lpstr>
      <vt:lpstr>Every Sensory Experience is Arbitrary</vt:lpstr>
      <vt:lpstr>Every Agent Maintains a Model of the World</vt:lpstr>
      <vt:lpstr>Therefore</vt:lpstr>
      <vt:lpstr>PowerPoint Presentation</vt:lpstr>
      <vt:lpstr>The Two Agent Model:</vt:lpstr>
      <vt:lpstr>The Two Agent Model:</vt:lpstr>
      <vt:lpstr>The Two Agent Model:</vt:lpstr>
      <vt:lpstr>The Two Agent Model of the Human Brain</vt:lpstr>
      <vt:lpstr>PowerPoint Presentation</vt:lpstr>
      <vt:lpstr>Directing Attention and Awareness</vt:lpstr>
      <vt:lpstr>Focal Attention and Focal Awareness</vt:lpstr>
      <vt:lpstr>2 Models of the Focal Attention Mechanism</vt:lpstr>
      <vt:lpstr>Focal Attention and Focal Awareness</vt:lpstr>
      <vt:lpstr>Focal Attention and Focal Awareness</vt:lpstr>
      <vt:lpstr>Focal Attention and Focal Awareness</vt:lpstr>
      <vt:lpstr>Attention Schema Theory</vt:lpstr>
      <vt:lpstr>Attention Schema Theory </vt:lpstr>
      <vt:lpstr>Focal Awareness vs Diffuse Awareness</vt:lpstr>
      <vt:lpstr>Focal Attention Mechanism Models</vt:lpstr>
      <vt:lpstr>Propose Diffuse Attention Mechanism Models</vt:lpstr>
      <vt:lpstr>The Modeler’s “Complete World” Model</vt:lpstr>
      <vt:lpstr>Diffuse Attention and Diffuse Awareness</vt:lpstr>
      <vt:lpstr>Extended Attention Schema Theory</vt:lpstr>
      <vt:lpstr>Extended Attention Schema Theory</vt:lpstr>
      <vt:lpstr>Types of Attention:</vt:lpstr>
      <vt:lpstr>The Diffuse Attention Mechanism</vt:lpstr>
      <vt:lpstr>The Modeler’s “Complete World”</vt:lpstr>
      <vt:lpstr>The Attention Mechanisms</vt:lpstr>
      <vt:lpstr>The Modeler’s “Complete World”</vt:lpstr>
      <vt:lpstr>Focal &amp; Diffuse Mechanism are Connected</vt:lpstr>
      <vt:lpstr>Awareness</vt:lpstr>
      <vt:lpstr>Awareness of Brain Processes?</vt:lpstr>
      <vt:lpstr>Awareness of Brain Processes?</vt:lpstr>
      <vt:lpstr>Focal Attention Mechanism Summary: </vt:lpstr>
      <vt:lpstr>Diffuse Attention Mechanism Summary: </vt:lpstr>
      <vt:lpstr>PowerPoint Presentation</vt:lpstr>
      <vt:lpstr>Controller’s Self-Model has two parts: </vt:lpstr>
      <vt:lpstr>Self-Models</vt:lpstr>
      <vt:lpstr>Modeler’s Self-Model in the Complete World</vt:lpstr>
      <vt:lpstr>Self-Models</vt:lpstr>
      <vt:lpstr>Self-Models for the Three Agents:</vt:lpstr>
      <vt:lpstr>Attention Schema Theory (AST)</vt:lpstr>
      <vt:lpstr>To get 3 Conscious “Agents” we need to add the Modeler to the other Agents</vt:lpstr>
      <vt:lpstr>Define Fundamental Consciousness</vt:lpstr>
      <vt:lpstr>Ned Block’s Phenomenal Consciousness     vs Access-Consciousness</vt:lpstr>
      <vt:lpstr>Ned Block’s Phenomenal Consciousness     vs Access-Consciousness</vt:lpstr>
      <vt:lpstr>Ned Block’s Phenomenal Consciousness     vs Access-Consciousness</vt:lpstr>
      <vt:lpstr>Ned Block’s Phenomenal Consciousness     vs Access-Consciousness</vt:lpstr>
      <vt:lpstr>How Does the Controller Report “Colors”? </vt:lpstr>
      <vt:lpstr>Hard Problem: Explaining why there is “something it is like” for a subject in a conscious experience.</vt:lpstr>
      <vt:lpstr>Hard Problem: Explaining why there is “something it is like” for a subject in a conscious experience.</vt:lpstr>
      <vt:lpstr>The Modeler’s “Complete World”</vt:lpstr>
      <vt:lpstr>Attention Schema Theory (AST) [1]</vt:lpstr>
      <vt:lpstr>Focal Attention Model of Awareness</vt:lpstr>
      <vt:lpstr>Diffuse Attention Model of Awareness</vt:lpstr>
      <vt:lpstr>Agent Focal Awareness Models Considered:</vt:lpstr>
      <vt:lpstr>Agent Focal Awareness Models Considered:</vt:lpstr>
      <vt:lpstr>Agent Focal Awareness Models Considered:</vt:lpstr>
      <vt:lpstr>Controller’s Focal Awareness:  (in words)</vt:lpstr>
      <vt:lpstr>Controller’s Focal Awareness:  (in words)</vt:lpstr>
      <vt:lpstr>Controller’s Focal Awareness: (in qualia or sensory representations)</vt:lpstr>
      <vt:lpstr>Modeler’s Focal Awareness: (w/ SM=FAS) (in qualia or sensory representations)</vt:lpstr>
      <vt:lpstr>Modeler’s Focal Awareness: (w/ SM=FAS) (in qualia or sensory representations)</vt:lpstr>
      <vt:lpstr>Modeler’s Focal Awareness: (w/ SM=FAS) (in qualia or sensory representations)</vt:lpstr>
      <vt:lpstr>Modeler’s Focal Awareness: (w/ SM=FAS) (in qualia or sensory representations)</vt:lpstr>
      <vt:lpstr>Modeler’s Focal Awareness: (w/ SM=FAS) (in qualia or sensory representations)</vt:lpstr>
      <vt:lpstr>Modeler’s Diffuse Awareness: (in qualia or sensory representations)</vt:lpstr>
      <vt:lpstr>Modeler’s Diffuse Awareness: (in qualia or sensory representations)</vt:lpstr>
      <vt:lpstr>Modeler’s Diffuse Awareness: (in qualia or sensory representations)</vt:lpstr>
      <vt:lpstr>Modeler’s Diffuse Awareness: (in qualia or sensory representations)</vt:lpstr>
      <vt:lpstr>Modeler’s Diffuse Awareness: (in qualia or sensory representations)</vt:lpstr>
      <vt:lpstr>Fundamental Consciousness is Self-less</vt:lpstr>
      <vt:lpstr>PowerPoint Presentation</vt:lpstr>
      <vt:lpstr>Possible Human Agent Self-Models</vt:lpstr>
      <vt:lpstr>Possible Human Agent Self-Models</vt:lpstr>
      <vt:lpstr>The Two Agent Model of the Human Brain</vt:lpstr>
      <vt:lpstr>Possible Human Agent Self-Models</vt:lpstr>
      <vt:lpstr>Flow State</vt:lpstr>
      <vt:lpstr>Flow State + Enlightened States</vt:lpstr>
      <vt:lpstr>Who Are You?</vt:lpstr>
      <vt:lpstr>Who Are You?</vt:lpstr>
      <vt:lpstr>Who Are You?</vt:lpstr>
      <vt:lpstr>Who Are You?</vt:lpstr>
      <vt:lpstr>Who Are You?</vt:lpstr>
      <vt:lpstr>Who Are You?</vt:lpstr>
      <vt:lpstr>Fundamental Consciousness  is the Fully Enlightened State</vt:lpstr>
      <vt:lpstr>Forms of Conscious Awareness Explained:</vt:lpstr>
      <vt:lpstr>Part 1: An Explanation of Consciousness</vt:lpstr>
      <vt:lpstr>Part 2: An Explanation of Spirituality</vt:lpstr>
      <vt:lpstr>Part 2: An Explanation of Spirituality</vt:lpstr>
      <vt:lpstr>Bibliography</vt:lpstr>
      <vt:lpstr>The End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2016-04-22T04:49:04Z</dcterms:created>
  <dcterms:modified xsi:type="dcterms:W3CDTF">2021-01-11T22:28:18Z</dcterms:modified>
</cp:coreProperties>
</file>